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Locating a place to build a gym/yoga studio</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323240"/>
            <a:ext cx="4775075" cy="559656"/>
          </a:xfrm>
        </p:spPr>
        <p:txBody>
          <a:bodyPr>
            <a:normAutofit/>
          </a:bodyPr>
          <a:lstStyle/>
          <a:p>
            <a:pPr>
              <a:spcAft>
                <a:spcPts val="600"/>
              </a:spcAft>
            </a:pPr>
            <a:r>
              <a:rPr lang="en-US" dirty="0">
                <a:solidFill>
                  <a:schemeClr val="tx1"/>
                </a:solidFill>
              </a:rPr>
              <a:t>Rohit Joshi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1F9B-8C71-4D60-9114-BFB547B178E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8D4BE02-88A4-45F9-A3B4-9E5D54DFFAB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assignment involved scraping the required data, converting it into relevant form and then running K-means clustering algorithm to find a suitable place to construct a gym and/or yoga studio.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 divided the neighborhoods into 10 clusters and ran k-means algorithm on them. My recommendation is to open a gym in cluster 0 and cluster 3 and Yoga studios on cluster 2,6,7 (with caution).</a:t>
            </a:r>
          </a:p>
        </p:txBody>
      </p:sp>
    </p:spTree>
    <p:extLst>
      <p:ext uri="{BB962C8B-B14F-4D97-AF65-F5344CB8AC3E}">
        <p14:creationId xmlns:p14="http://schemas.microsoft.com/office/powerpoint/2010/main" val="414052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AE00-AC9F-4AC7-AA99-40C17201CD1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Opportunities</a:t>
            </a:r>
          </a:p>
        </p:txBody>
      </p:sp>
      <p:sp>
        <p:nvSpPr>
          <p:cNvPr id="3" name="Content Placeholder 2">
            <a:extLst>
              <a:ext uri="{FF2B5EF4-FFF2-40B4-BE49-F238E27FC236}">
                <a16:creationId xmlns:a16="http://schemas.microsoft.com/office/drawing/2014/main" id="{BD139640-E007-4A59-847D-288F569FE585}"/>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In the future, this project can be more refined by collecting population data and refining our analysis a bit more. </a:t>
            </a:r>
          </a:p>
          <a:p>
            <a:r>
              <a:rPr lang="en-US" sz="2400" b="0" i="0" dirty="0">
                <a:solidFill>
                  <a:srgbClr val="000000"/>
                </a:solidFill>
                <a:effectLst/>
                <a:latin typeface="Times New Roman" panose="02020603050405020304" pitchFamily="18" charset="0"/>
                <a:cs typeface="Times New Roman" panose="02020603050405020304" pitchFamily="18" charset="0"/>
              </a:rPr>
              <a:t>Chicago is also known for gun violence, which is amongst the highest in the country. Some neighborhoods will be more crime ridden than the others. If we accommodate crime statistics for each neighborhood, we can refine our analysis even more.</a:t>
            </a:r>
          </a:p>
          <a:p>
            <a:r>
              <a:rPr lang="en-US" sz="2400" dirty="0">
                <a:solidFill>
                  <a:srgbClr val="000000"/>
                </a:solidFill>
                <a:latin typeface="Times New Roman" panose="02020603050405020304" pitchFamily="18" charset="0"/>
                <a:cs typeface="Times New Roman" panose="02020603050405020304" pitchFamily="18" charset="0"/>
              </a:rPr>
              <a:t>Another idea maybe to open a gym/fitness centers near popular food stalls/restaurants where more people gather.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00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8A86-7411-46CF-9397-2C810EBAAAF9}"/>
              </a:ext>
            </a:extLst>
          </p:cNvPr>
          <p:cNvSpPr>
            <a:spLocks noGrp="1"/>
          </p:cNvSpPr>
          <p:nvPr>
            <p:ph type="title"/>
          </p:nvPr>
        </p:nvSpPr>
        <p:spPr>
          <a:xfrm>
            <a:off x="1066800" y="2647563"/>
            <a:ext cx="10058400" cy="1371600"/>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6194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4B87-FDF9-4C64-8FA1-AC3D8B65330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Locating a suitable place to build a gym/yoga studio in Chicago</a:t>
            </a:r>
          </a:p>
        </p:txBody>
      </p:sp>
      <p:sp>
        <p:nvSpPr>
          <p:cNvPr id="3" name="Content Placeholder 2">
            <a:extLst>
              <a:ext uri="{FF2B5EF4-FFF2-40B4-BE49-F238E27FC236}">
                <a16:creationId xmlns:a16="http://schemas.microsoft.com/office/drawing/2014/main" id="{3D2A160D-48DC-4F5B-9E58-BB528D7B4EC0}"/>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Obesity is a medical condition where excess body fat has accumulated to an extent that may have a negative effect on health.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the US, about 35% of the population (which is approximately 82 million) are obese. Obesity often adds to various diseases and conditions - often for life.</a:t>
            </a:r>
          </a:p>
          <a:p>
            <a:pPr marL="0"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It is one of the leading preventable causes of death worldwide. It is linked to various cardiovascular diseases, Type 2 Diabetes, few types of cancer, high blood pressure, apnea etc. </a:t>
            </a:r>
          </a:p>
        </p:txBody>
      </p:sp>
    </p:spTree>
    <p:extLst>
      <p:ext uri="{BB962C8B-B14F-4D97-AF65-F5344CB8AC3E}">
        <p14:creationId xmlns:p14="http://schemas.microsoft.com/office/powerpoint/2010/main" val="93668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4D13C-5EED-4A10-A36E-29417911087D}"/>
              </a:ext>
            </a:extLst>
          </p:cNvPr>
          <p:cNvSpPr>
            <a:spLocks noGrp="1"/>
          </p:cNvSpPr>
          <p:nvPr>
            <p:ph idx="1"/>
          </p:nvPr>
        </p:nvSpPr>
        <p:spPr>
          <a:xfrm>
            <a:off x="6786352" y="875210"/>
            <a:ext cx="4907280" cy="5225143"/>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The World Health Organization (WHO) predicts that overweight and obesity may soon replace more traditional public health concerns such as undernutrition and infectious diseases as the most significant cause of poor health. </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Obesity also has taken a toll on healthy care costs across the country—estimated between 187 billion dollars and 265 billion dollars in direct and indirect health care costs, as of 2019.</a:t>
            </a:r>
          </a:p>
          <a:p>
            <a:endParaRPr lang="en-US" dirty="0"/>
          </a:p>
        </p:txBody>
      </p:sp>
      <p:pic>
        <p:nvPicPr>
          <p:cNvPr id="5" name="Picture 4" descr="Map&#10;&#10;Description automatically generated">
            <a:extLst>
              <a:ext uri="{FF2B5EF4-FFF2-40B4-BE49-F238E27FC236}">
                <a16:creationId xmlns:a16="http://schemas.microsoft.com/office/drawing/2014/main" id="{DF0AE7A1-848E-4353-A9D9-4A0BE956DD83}"/>
              </a:ext>
            </a:extLst>
          </p:cNvPr>
          <p:cNvPicPr>
            <a:picLocks noChangeAspect="1"/>
          </p:cNvPicPr>
          <p:nvPr/>
        </p:nvPicPr>
        <p:blipFill>
          <a:blip r:embed="rId2"/>
          <a:stretch>
            <a:fillRect/>
          </a:stretch>
        </p:blipFill>
        <p:spPr>
          <a:xfrm>
            <a:off x="576745" y="875210"/>
            <a:ext cx="6209607" cy="4572000"/>
          </a:xfrm>
          <a:prstGeom prst="rect">
            <a:avLst/>
          </a:prstGeom>
        </p:spPr>
      </p:pic>
    </p:spTree>
    <p:extLst>
      <p:ext uri="{BB962C8B-B14F-4D97-AF65-F5344CB8AC3E}">
        <p14:creationId xmlns:p14="http://schemas.microsoft.com/office/powerpoint/2010/main" val="35300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CAB1-9E33-4A07-A944-3FC9770B871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Choosing Chicago</a:t>
            </a:r>
          </a:p>
        </p:txBody>
      </p:sp>
      <p:sp>
        <p:nvSpPr>
          <p:cNvPr id="3" name="Content Placeholder 2">
            <a:extLst>
              <a:ext uri="{FF2B5EF4-FFF2-40B4-BE49-F238E27FC236}">
                <a16:creationId xmlns:a16="http://schemas.microsoft.com/office/drawing/2014/main" id="{23D4862D-A552-4EEB-843C-8032DA83DBD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Chicago is home to more than 2.6 million residents. </a:t>
            </a:r>
          </a:p>
          <a:p>
            <a:r>
              <a:rPr lang="en-US" sz="2400" dirty="0">
                <a:latin typeface="Times New Roman" panose="02020603050405020304" pitchFamily="18" charset="0"/>
                <a:cs typeface="Times New Roman" panose="02020603050405020304" pitchFamily="18" charset="0"/>
              </a:rPr>
              <a:t>Obesity is a major problem here, where 36.2% of the city's high school students and 61.2% of adults are overweight or obese. </a:t>
            </a:r>
          </a:p>
          <a:p>
            <a:r>
              <a:rPr lang="en-US" sz="2400" dirty="0">
                <a:latin typeface="Times New Roman" panose="02020603050405020304" pitchFamily="18" charset="0"/>
                <a:cs typeface="Times New Roman" panose="02020603050405020304" pitchFamily="18" charset="0"/>
              </a:rPr>
              <a:t>The aim of this project is to successfully locate suitable locations to construct Gym, fitness centers and/or yoga classes in Chicago. </a:t>
            </a:r>
          </a:p>
          <a:p>
            <a:r>
              <a:rPr lang="en-US" sz="2400" dirty="0">
                <a:latin typeface="Times New Roman" panose="02020603050405020304" pitchFamily="18" charset="0"/>
                <a:cs typeface="Times New Roman" panose="02020603050405020304" pitchFamily="18" charset="0"/>
              </a:rPr>
              <a:t>They should be built in a place having no access to gym/yoga classes.</a:t>
            </a:r>
          </a:p>
        </p:txBody>
      </p:sp>
    </p:spTree>
    <p:extLst>
      <p:ext uri="{BB962C8B-B14F-4D97-AF65-F5344CB8AC3E}">
        <p14:creationId xmlns:p14="http://schemas.microsoft.com/office/powerpoint/2010/main" val="11784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BDB4-D42C-43D8-96C6-B4C9BE4B43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Acquisition and Tuning</a:t>
            </a:r>
          </a:p>
        </p:txBody>
      </p:sp>
      <p:sp>
        <p:nvSpPr>
          <p:cNvPr id="3" name="Content Placeholder 2">
            <a:extLst>
              <a:ext uri="{FF2B5EF4-FFF2-40B4-BE49-F238E27FC236}">
                <a16:creationId xmlns:a16="http://schemas.microsoft.com/office/drawing/2014/main" id="{E95D3A16-CAB5-4C8A-998D-2EA6479BE325}"/>
              </a:ext>
            </a:extLst>
          </p:cNvPr>
          <p:cNvSpPr>
            <a:spLocks noGrp="1"/>
          </p:cNvSpPr>
          <p:nvPr>
            <p:ph idx="1"/>
          </p:nvPr>
        </p:nvSpPr>
        <p:spPr>
          <a:xfrm>
            <a:off x="812800" y="2103120"/>
            <a:ext cx="10579100" cy="3849624"/>
          </a:xfrm>
        </p:spPr>
        <p:txBody>
          <a:bodyPr>
            <a:normAutofit/>
          </a:bodyPr>
          <a:lstStyle/>
          <a:p>
            <a:r>
              <a:rPr lang="en-US" sz="2000" b="1" dirty="0">
                <a:solidFill>
                  <a:srgbClr val="000000"/>
                </a:solidFill>
                <a:latin typeface="Times New Roman" panose="02020603050405020304" pitchFamily="18" charset="0"/>
                <a:cs typeface="Times New Roman" panose="02020603050405020304" pitchFamily="18" charset="0"/>
              </a:rPr>
              <a:t>Chicago Neighborhood Data </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sng" dirty="0">
                <a:solidFill>
                  <a:srgbClr val="296EAA"/>
                </a:solidFill>
                <a:effectLst/>
                <a:latin typeface="Times New Roman" panose="02020603050405020304" pitchFamily="18" charset="0"/>
                <a:cs typeface="Times New Roman" panose="02020603050405020304" pitchFamily="18" charset="0"/>
                <a:hlinkClick r:id="rId2"/>
              </a:rPr>
              <a:t>https://en.wikipedia.org/wiki/List_of_neighborhoods_in_Chicago</a:t>
            </a:r>
            <a:r>
              <a:rPr lang="en-US" sz="2000" b="0" i="0" dirty="0">
                <a:solidFill>
                  <a:srgbClr val="000000"/>
                </a:solidFill>
                <a:effectLst/>
                <a:latin typeface="Times New Roman" panose="02020603050405020304" pitchFamily="18" charset="0"/>
                <a:cs typeface="Times New Roman" panose="02020603050405020304" pitchFamily="18" charset="0"/>
              </a:rPr>
              <a:t>. It contains all the Chicago Neighborhoods by their community areas. I have scraped the neighborhoods table using </a:t>
            </a:r>
            <a:r>
              <a:rPr lang="en-US" sz="2000" b="0" i="0" dirty="0" err="1">
                <a:solidFill>
                  <a:srgbClr val="000000"/>
                </a:solidFill>
                <a:effectLst/>
                <a:latin typeface="Times New Roman" panose="02020603050405020304" pitchFamily="18" charset="0"/>
                <a:cs typeface="Times New Roman" panose="02020603050405020304" pitchFamily="18" charset="0"/>
              </a:rPr>
              <a:t>beautifulsoup</a:t>
            </a:r>
            <a:r>
              <a:rPr lang="en-US" sz="2000" b="0" i="0" dirty="0">
                <a:solidFill>
                  <a:srgbClr val="000000"/>
                </a:solidFill>
                <a:effectLst/>
                <a:latin typeface="Times New Roman" panose="02020603050405020304" pitchFamily="18" charset="0"/>
                <a:cs typeface="Times New Roman" panose="02020603050405020304" pitchFamily="18" charset="0"/>
              </a:rPr>
              <a:t> library.</a:t>
            </a:r>
          </a:p>
          <a:p>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dirty="0">
                <a:solidFill>
                  <a:srgbClr val="000000"/>
                </a:solidFill>
                <a:effectLst/>
                <a:latin typeface="Times New Roman" panose="02020603050405020304" pitchFamily="18" charset="0"/>
                <a:cs typeface="Times New Roman" panose="02020603050405020304" pitchFamily="18" charset="0"/>
              </a:rPr>
              <a:t>Neighborhood Location data</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Using </a:t>
            </a:r>
            <a:r>
              <a:rPr lang="en-US" sz="2000" b="0" i="0" u="sng" dirty="0">
                <a:solidFill>
                  <a:srgbClr val="000000"/>
                </a:solidFill>
                <a:effectLst/>
                <a:latin typeface="Times New Roman" panose="02020603050405020304" pitchFamily="18" charset="0"/>
                <a:cs typeface="Times New Roman" panose="02020603050405020304" pitchFamily="18" charset="0"/>
              </a:rPr>
              <a:t>Geocoders</a:t>
            </a:r>
            <a:r>
              <a:rPr lang="en-US" sz="2000" b="0" i="0" dirty="0">
                <a:solidFill>
                  <a:srgbClr val="000000"/>
                </a:solidFill>
                <a:effectLst/>
                <a:latin typeface="Times New Roman" panose="02020603050405020304" pitchFamily="18" charset="0"/>
                <a:cs typeface="Times New Roman" panose="02020603050405020304" pitchFamily="18" charset="0"/>
              </a:rPr>
              <a:t> package to retrieve latitude and longitude data of each neighborhoods.</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effectLst/>
                <a:latin typeface="Times New Roman" panose="02020603050405020304" pitchFamily="18" charset="0"/>
                <a:cs typeface="Times New Roman" panose="02020603050405020304" pitchFamily="18" charset="0"/>
              </a:rPr>
              <a:t>Neighborhood Venues data</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u="sng" dirty="0">
                <a:solidFill>
                  <a:srgbClr val="000000"/>
                </a:solidFill>
                <a:effectLst/>
                <a:latin typeface="Times New Roman" panose="02020603050405020304" pitchFamily="18" charset="0"/>
                <a:cs typeface="Times New Roman" panose="02020603050405020304" pitchFamily="18" charset="0"/>
              </a:rPr>
              <a:t>Using Foursquare API</a:t>
            </a:r>
            <a:r>
              <a:rPr lang="en-US" sz="2000" b="0" i="0" dirty="0">
                <a:solidFill>
                  <a:srgbClr val="000000"/>
                </a:solidFill>
                <a:effectLst/>
                <a:latin typeface="Times New Roman" panose="02020603050405020304" pitchFamily="18" charset="0"/>
                <a:cs typeface="Times New Roman" panose="02020603050405020304" pitchFamily="18" charset="0"/>
              </a:rPr>
              <a:t>, we can gather a list of venues for each neighborhood within radius of 500 meters.</a:t>
            </a:r>
          </a:p>
          <a:p>
            <a:r>
              <a:rPr lang="en-US" sz="2000" b="0" i="0" dirty="0">
                <a:solidFill>
                  <a:srgbClr val="000000"/>
                </a:solidFill>
                <a:effectLst/>
                <a:latin typeface="Times New Roman" panose="02020603050405020304" pitchFamily="18" charset="0"/>
                <a:cs typeface="Times New Roman" panose="02020603050405020304" pitchFamily="18" charset="0"/>
              </a:rPr>
              <a:t>N</a:t>
            </a:r>
            <a:r>
              <a:rPr lang="en-US" sz="2000" dirty="0">
                <a:solidFill>
                  <a:srgbClr val="000000"/>
                </a:solidFill>
                <a:latin typeface="Times New Roman" panose="02020603050405020304" pitchFamily="18" charset="0"/>
                <a:cs typeface="Times New Roman" panose="02020603050405020304" pitchFamily="18" charset="0"/>
              </a:rPr>
              <a:t>on – Chicago neighborhoods are dropped and venues within 1000 meters are identified, merged and tuned towards ‘</a:t>
            </a:r>
            <a:r>
              <a:rPr lang="en-US" sz="2000" u="sng" dirty="0">
                <a:solidFill>
                  <a:srgbClr val="000000"/>
                </a:solidFill>
                <a:latin typeface="Times New Roman" panose="02020603050405020304" pitchFamily="18" charset="0"/>
                <a:cs typeface="Times New Roman" panose="02020603050405020304" pitchFamily="18" charset="0"/>
              </a:rPr>
              <a:t>Gym</a:t>
            </a:r>
            <a:r>
              <a:rPr lang="en-US" sz="2000" dirty="0">
                <a:solidFill>
                  <a:srgbClr val="000000"/>
                </a:solidFill>
                <a:latin typeface="Times New Roman" panose="02020603050405020304" pitchFamily="18" charset="0"/>
                <a:cs typeface="Times New Roman" panose="02020603050405020304" pitchFamily="18" charset="0"/>
              </a:rPr>
              <a:t>’, ‘</a:t>
            </a:r>
            <a:r>
              <a:rPr lang="en-US" sz="2000" u="sng" dirty="0">
                <a:solidFill>
                  <a:srgbClr val="000000"/>
                </a:solidFill>
                <a:latin typeface="Times New Roman" panose="02020603050405020304" pitchFamily="18" charset="0"/>
                <a:cs typeface="Times New Roman" panose="02020603050405020304" pitchFamily="18" charset="0"/>
              </a:rPr>
              <a:t>Gym/Fitness Center</a:t>
            </a:r>
            <a:r>
              <a:rPr lang="en-US" sz="2000" dirty="0">
                <a:solidFill>
                  <a:srgbClr val="000000"/>
                </a:solidFill>
                <a:latin typeface="Times New Roman" panose="02020603050405020304" pitchFamily="18" charset="0"/>
                <a:cs typeface="Times New Roman" panose="02020603050405020304" pitchFamily="18" charset="0"/>
              </a:rPr>
              <a:t>’ and ‘</a:t>
            </a:r>
            <a:r>
              <a:rPr lang="en-US" sz="2000" u="sng" dirty="0">
                <a:solidFill>
                  <a:srgbClr val="000000"/>
                </a:solidFill>
                <a:latin typeface="Times New Roman" panose="02020603050405020304" pitchFamily="18" charset="0"/>
                <a:cs typeface="Times New Roman" panose="02020603050405020304" pitchFamily="18" charset="0"/>
              </a:rPr>
              <a:t>Yoga Studio</a:t>
            </a:r>
            <a:r>
              <a:rPr lang="en-US" sz="2000" dirty="0">
                <a:solidFill>
                  <a:srgbClr val="000000"/>
                </a:solidFill>
                <a:latin typeface="Times New Roman" panose="02020603050405020304" pitchFamily="18" charset="0"/>
                <a:cs typeface="Times New Roman" panose="02020603050405020304" pitchFamily="18" charset="0"/>
              </a:rPr>
              <a:t>’ venue categories.</a:t>
            </a:r>
          </a:p>
        </p:txBody>
      </p:sp>
    </p:spTree>
    <p:extLst>
      <p:ext uri="{BB962C8B-B14F-4D97-AF65-F5344CB8AC3E}">
        <p14:creationId xmlns:p14="http://schemas.microsoft.com/office/powerpoint/2010/main" val="309472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6B51-F03D-459D-B609-16B3149199CD}"/>
              </a:ext>
            </a:extLst>
          </p:cNvPr>
          <p:cNvSpPr>
            <a:spLocks noGrp="1"/>
          </p:cNvSpPr>
          <p:nvPr>
            <p:ph type="title"/>
          </p:nvPr>
        </p:nvSpPr>
        <p:spPr>
          <a:xfrm>
            <a:off x="1066800" y="642594"/>
            <a:ext cx="10058400" cy="754406"/>
          </a:xfrm>
        </p:spPr>
        <p:txBody>
          <a:bodyPr>
            <a:normAutofit/>
          </a:bodyPr>
          <a:lstStyle/>
          <a:p>
            <a:pPr algn="ctr"/>
            <a:r>
              <a:rPr lang="en-US" sz="2400" b="1" dirty="0">
                <a:latin typeface="Times New Roman" panose="02020603050405020304" pitchFamily="18" charset="0"/>
                <a:cs typeface="Times New Roman" panose="02020603050405020304" pitchFamily="18" charset="0"/>
              </a:rPr>
              <a:t>Neighborhoods Map</a:t>
            </a:r>
          </a:p>
        </p:txBody>
      </p:sp>
      <p:pic>
        <p:nvPicPr>
          <p:cNvPr id="5" name="Content Placeholder 4" descr="Map&#10;&#10;Description automatically generated">
            <a:extLst>
              <a:ext uri="{FF2B5EF4-FFF2-40B4-BE49-F238E27FC236}">
                <a16:creationId xmlns:a16="http://schemas.microsoft.com/office/drawing/2014/main" id="{85CBF346-BA27-4954-9DDD-DCD605E1B1BE}"/>
              </a:ext>
            </a:extLst>
          </p:cNvPr>
          <p:cNvPicPr>
            <a:picLocks noGrp="1" noChangeAspect="1"/>
          </p:cNvPicPr>
          <p:nvPr>
            <p:ph idx="1"/>
          </p:nvPr>
        </p:nvPicPr>
        <p:blipFill rotWithShape="1">
          <a:blip r:embed="rId2"/>
          <a:srcRect l="5129" t="1928" r="5256" b="2755"/>
          <a:stretch/>
        </p:blipFill>
        <p:spPr>
          <a:xfrm>
            <a:off x="1828801" y="1485900"/>
            <a:ext cx="8877300" cy="4394200"/>
          </a:xfrm>
        </p:spPr>
      </p:pic>
    </p:spTree>
    <p:extLst>
      <p:ext uri="{BB962C8B-B14F-4D97-AF65-F5344CB8AC3E}">
        <p14:creationId xmlns:p14="http://schemas.microsoft.com/office/powerpoint/2010/main" val="214911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F364-01DC-45EE-B16E-A6FF3605593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K-Means Clustering Algorithm</a:t>
            </a:r>
          </a:p>
        </p:txBody>
      </p:sp>
      <p:sp>
        <p:nvSpPr>
          <p:cNvPr id="3" name="Content Placeholder 2">
            <a:extLst>
              <a:ext uri="{FF2B5EF4-FFF2-40B4-BE49-F238E27FC236}">
                <a16:creationId xmlns:a16="http://schemas.microsoft.com/office/drawing/2014/main" id="{812CEC67-C18D-498B-87C7-0204BDB896D4}"/>
              </a:ext>
            </a:extLst>
          </p:cNvPr>
          <p:cNvSpPr>
            <a:spLocks noGrp="1"/>
          </p:cNvSpPr>
          <p:nvPr>
            <p:ph idx="1"/>
          </p:nvPr>
        </p:nvSpPr>
        <p:spPr>
          <a:xfrm>
            <a:off x="1066800" y="2103120"/>
            <a:ext cx="10058400" cy="4005580"/>
          </a:xfrm>
        </p:spPr>
        <p:txBody>
          <a:bodyPr>
            <a:normAutofit lnSpcReduction="10000"/>
          </a:bodyPr>
          <a:lstStyle/>
          <a:p>
            <a:r>
              <a:rPr lang="en-US" sz="2400" b="0" i="0" dirty="0">
                <a:solidFill>
                  <a:srgbClr val="000000"/>
                </a:solidFill>
                <a:effectLst/>
                <a:latin typeface="Times New Roman" panose="02020603050405020304" pitchFamily="18" charset="0"/>
                <a:cs typeface="Times New Roman" panose="02020603050405020304" pitchFamily="18" charset="0"/>
              </a:rPr>
              <a:t>In order to locate a suitable place to construct a gym and/or yoga studio compare the similarities of two cities, we must perform exploratory data analysis on each neighborhoods, segment them, and group them into clusters.</a:t>
            </a:r>
          </a:p>
          <a:p>
            <a:r>
              <a:rPr lang="en-US" sz="2400" b="0" i="0" dirty="0">
                <a:solidFill>
                  <a:srgbClr val="000000"/>
                </a:solidFill>
                <a:effectLst/>
                <a:latin typeface="Times New Roman" panose="02020603050405020304" pitchFamily="18" charset="0"/>
                <a:cs typeface="Times New Roman" panose="02020603050405020304" pitchFamily="18" charset="0"/>
              </a:rPr>
              <a:t>To achieve that we cluster data using the k-means clustering algorithm, which is an unsupervised machine learning algorithm.</a:t>
            </a:r>
          </a:p>
          <a:p>
            <a:r>
              <a:rPr lang="en-US" sz="2400" b="0" i="0" dirty="0">
                <a:solidFill>
                  <a:srgbClr val="000000"/>
                </a:solidFill>
                <a:effectLst/>
                <a:latin typeface="Times New Roman" panose="02020603050405020304" pitchFamily="18" charset="0"/>
                <a:cs typeface="Times New Roman" panose="02020603050405020304" pitchFamily="18" charset="0"/>
              </a:rPr>
              <a:t>We divide our data into 10 clusters and then run the algorithm. These 10 clusters are visualized on a map. </a:t>
            </a:r>
          </a:p>
          <a:p>
            <a:r>
              <a:rPr lang="en-US" sz="2400" b="0" i="0" dirty="0">
                <a:solidFill>
                  <a:srgbClr val="000000"/>
                </a:solidFill>
                <a:effectLst/>
                <a:latin typeface="Times New Roman" panose="02020603050405020304" pitchFamily="18" charset="0"/>
                <a:cs typeface="Times New Roman" panose="02020603050405020304" pitchFamily="18" charset="0"/>
              </a:rPr>
              <a:t>We then analyze each cluster to draw out conclusions which will help us to reach our goal.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50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0FF5-1D31-4302-B242-65761111209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Cluster Map</a:t>
            </a:r>
          </a:p>
        </p:txBody>
      </p:sp>
      <p:pic>
        <p:nvPicPr>
          <p:cNvPr id="9" name="Content Placeholder 8" descr="Map&#10;&#10;Description automatically generated">
            <a:extLst>
              <a:ext uri="{FF2B5EF4-FFF2-40B4-BE49-F238E27FC236}">
                <a16:creationId xmlns:a16="http://schemas.microsoft.com/office/drawing/2014/main" id="{6B9B1F26-B108-479D-A369-46726CA744DD}"/>
              </a:ext>
            </a:extLst>
          </p:cNvPr>
          <p:cNvPicPr>
            <a:picLocks noGrp="1" noChangeAspect="1"/>
          </p:cNvPicPr>
          <p:nvPr>
            <p:ph idx="1"/>
          </p:nvPr>
        </p:nvPicPr>
        <p:blipFill>
          <a:blip r:embed="rId2"/>
          <a:stretch>
            <a:fillRect/>
          </a:stretch>
        </p:blipFill>
        <p:spPr>
          <a:xfrm>
            <a:off x="1533236" y="1817436"/>
            <a:ext cx="9125527" cy="4397970"/>
          </a:xfrm>
        </p:spPr>
      </p:pic>
    </p:spTree>
    <p:extLst>
      <p:ext uri="{BB962C8B-B14F-4D97-AF65-F5344CB8AC3E}">
        <p14:creationId xmlns:p14="http://schemas.microsoft.com/office/powerpoint/2010/main" val="422427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B4C7-FBFA-401C-AB4C-711DA12D086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 and Discussions</a:t>
            </a:r>
          </a:p>
        </p:txBody>
      </p:sp>
      <p:sp>
        <p:nvSpPr>
          <p:cNvPr id="3" name="Content Placeholder 2">
            <a:extLst>
              <a:ext uri="{FF2B5EF4-FFF2-40B4-BE49-F238E27FC236}">
                <a16:creationId xmlns:a16="http://schemas.microsoft.com/office/drawing/2014/main" id="{7E5E8007-AFFC-4781-9231-2D2E46AFBD37}"/>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1) Cluster 1 represents the best opportunity to build a gym or yoga studios since this cluster (Red) does not have any gyms, yoga classes or fitness centers. Southern Chicago is the prime location I'd choose given the number of gyms here are scanty.</a:t>
            </a:r>
          </a:p>
          <a:p>
            <a:r>
              <a:rPr lang="en-US" sz="1800" dirty="0">
                <a:latin typeface="Times New Roman" panose="02020603050405020304" pitchFamily="18" charset="0"/>
                <a:cs typeface="Times New Roman" panose="02020603050405020304" pitchFamily="18" charset="0"/>
              </a:rPr>
              <a:t>2) Clusters 0,2,3,8 have gyms/fitness centers but no yoga studios. Gyms are usually more lucrative than yoga studios. Some gyms have in built yoga studios. In such cases, construction of independent yoga studios may be risky.</a:t>
            </a:r>
          </a:p>
          <a:p>
            <a:r>
              <a:rPr lang="en-US" sz="1800" dirty="0">
                <a:latin typeface="Times New Roman" panose="02020603050405020304" pitchFamily="18" charset="0"/>
                <a:cs typeface="Times New Roman" panose="02020603050405020304" pitchFamily="18" charset="0"/>
              </a:rPr>
              <a:t>3) Cluster 6 have yoga studios but no gyms/ fitness centers. As gyms are more popular, I'd choose to construct a gym here.</a:t>
            </a:r>
          </a:p>
          <a:p>
            <a:r>
              <a:rPr lang="en-US" sz="1800" dirty="0">
                <a:latin typeface="Times New Roman" panose="02020603050405020304" pitchFamily="18" charset="0"/>
                <a:cs typeface="Times New Roman" panose="02020603050405020304" pitchFamily="18" charset="0"/>
              </a:rPr>
              <a:t>4) In general, southern and north western Chicago has lesser gyms/ yoga studios when compared to the other parts. This makes sense as suburbs have lesser population compared to the main city. It would be more prudent to build a gym/ yoga studio at the mid point of 3-4 suburban neighborhoods in order to have enough population to sustain the gym/ yoga studio profitably.</a:t>
            </a:r>
          </a:p>
        </p:txBody>
      </p:sp>
    </p:spTree>
    <p:extLst>
      <p:ext uri="{BB962C8B-B14F-4D97-AF65-F5344CB8AC3E}">
        <p14:creationId xmlns:p14="http://schemas.microsoft.com/office/powerpoint/2010/main" val="178780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{FA3416C7-843A-48D0-95CE-CE66E3190DB3}tf78438558_win32</Template>
  <TotalTime>91</TotalTime>
  <Words>864</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Century Gothic</vt:lpstr>
      <vt:lpstr>Garamond</vt:lpstr>
      <vt:lpstr>Times New Roman</vt:lpstr>
      <vt:lpstr>SavonVTI</vt:lpstr>
      <vt:lpstr>Locating a place to build a gym/yoga studio</vt:lpstr>
      <vt:lpstr>Locating a suitable place to build a gym/yoga studio in Chicago</vt:lpstr>
      <vt:lpstr>PowerPoint Presentation</vt:lpstr>
      <vt:lpstr>Choosing Chicago</vt:lpstr>
      <vt:lpstr>Data Acquisition and Tuning</vt:lpstr>
      <vt:lpstr>Neighborhoods Map</vt:lpstr>
      <vt:lpstr>K-Means Clustering Algorithm</vt:lpstr>
      <vt:lpstr>Cluster Map</vt:lpstr>
      <vt:lpstr>Results and Discussions</vt:lpstr>
      <vt:lpstr>Conclusion</vt:lpstr>
      <vt:lpstr>Future Opportunities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Locating a place to build a gym/yoga studio</dc:title>
  <dc:creator>Joshi,Rohit U</dc:creator>
  <cp:lastModifiedBy>Joshi,Rohit U</cp:lastModifiedBy>
  <cp:revision>11</cp:revision>
  <dcterms:created xsi:type="dcterms:W3CDTF">2021-03-08T05:21:25Z</dcterms:created>
  <dcterms:modified xsi:type="dcterms:W3CDTF">2021-03-08T06:52:41Z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