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9" r:id="rId2"/>
    <p:sldId id="263" r:id="rId3"/>
    <p:sldId id="256" r:id="rId4"/>
    <p:sldId id="257" r:id="rId5"/>
    <p:sldId id="262" r:id="rId6"/>
    <p:sldId id="260" r:id="rId7"/>
    <p:sldId id="261" r:id="rId8"/>
    <p:sldId id="25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74" autoAdjust="0"/>
    <p:restoredTop sz="94660"/>
  </p:normalViewPr>
  <p:slideViewPr>
    <p:cSldViewPr>
      <p:cViewPr varScale="1">
        <p:scale>
          <a:sx n="88" d="100"/>
          <a:sy n="88" d="100"/>
        </p:scale>
        <p:origin x="-1282"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7776AD1-6264-4FE6-8286-C27D9A1BA991}" type="datetimeFigureOut">
              <a:rPr lang="en-US" smtClean="0"/>
              <a:t>11/10/2019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6032A77-7D5E-48C9-BE0F-4FC61670468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7776AD1-6264-4FE6-8286-C27D9A1BA991}" type="datetimeFigureOut">
              <a:rPr lang="en-US" smtClean="0"/>
              <a:t>11/10/2019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6032A77-7D5E-48C9-BE0F-4FC61670468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7776AD1-6264-4FE6-8286-C27D9A1BA991}" type="datetimeFigureOut">
              <a:rPr lang="en-US" smtClean="0"/>
              <a:t>11/10/2019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6032A77-7D5E-48C9-BE0F-4FC61670468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7776AD1-6264-4FE6-8286-C27D9A1BA991}" type="datetimeFigureOut">
              <a:rPr lang="en-US" smtClean="0"/>
              <a:t>11/10/2019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6032A77-7D5E-48C9-BE0F-4FC616704684}"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7776AD1-6264-4FE6-8286-C27D9A1BA991}" type="datetimeFigureOut">
              <a:rPr lang="en-US" smtClean="0"/>
              <a:t>11/10/2019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6032A77-7D5E-48C9-BE0F-4FC616704684}"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7776AD1-6264-4FE6-8286-C27D9A1BA991}" type="datetimeFigureOut">
              <a:rPr lang="en-US" smtClean="0"/>
              <a:t>11/10/2019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6032A77-7D5E-48C9-BE0F-4FC616704684}"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7776AD1-6264-4FE6-8286-C27D9A1BA991}" type="datetimeFigureOut">
              <a:rPr lang="en-US" smtClean="0"/>
              <a:t>11/10/2019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6032A77-7D5E-48C9-BE0F-4FC61670468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7776AD1-6264-4FE6-8286-C27D9A1BA991}" type="datetimeFigureOut">
              <a:rPr lang="en-US" smtClean="0"/>
              <a:t>11/10/2019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6032A77-7D5E-48C9-BE0F-4FC616704684}"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7776AD1-6264-4FE6-8286-C27D9A1BA991}" type="datetimeFigureOut">
              <a:rPr lang="en-US" smtClean="0"/>
              <a:t>11/10/2019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6032A77-7D5E-48C9-BE0F-4FC61670468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7776AD1-6264-4FE6-8286-C27D9A1BA991}" type="datetimeFigureOut">
              <a:rPr lang="en-US" smtClean="0"/>
              <a:t>11/10/2019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6032A77-7D5E-48C9-BE0F-4FC61670468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7776AD1-6264-4FE6-8286-C27D9A1BA991}" type="datetimeFigureOut">
              <a:rPr lang="en-US" smtClean="0"/>
              <a:t>11/10/2019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6032A77-7D5E-48C9-BE0F-4FC616704684}"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7776AD1-6264-4FE6-8286-C27D9A1BA991}" type="datetimeFigureOut">
              <a:rPr lang="en-US" smtClean="0"/>
              <a:t>11/10/2019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6032A77-7D5E-48C9-BE0F-4FC61670468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0"/>
            <a:ext cx="7772400" cy="762962"/>
          </a:xfrm>
        </p:spPr>
        <p:txBody>
          <a:bodyPr>
            <a:normAutofit/>
          </a:bodyPr>
          <a:lstStyle/>
          <a:p>
            <a:pPr algn="ctr"/>
            <a:r>
              <a:rPr lang="en-US" sz="3600" dirty="0" smtClean="0"/>
              <a:t>Implemented </a:t>
            </a:r>
            <a:r>
              <a:rPr lang="en-US" sz="3600" dirty="0" smtClean="0"/>
              <a:t>Pilot Project</a:t>
            </a:r>
            <a:endParaRPr lang="en-US" sz="3800" dirty="0"/>
          </a:p>
        </p:txBody>
      </p:sp>
      <p:sp>
        <p:nvSpPr>
          <p:cNvPr id="3" name="Subtitle 2"/>
          <p:cNvSpPr>
            <a:spLocks noGrp="1"/>
          </p:cNvSpPr>
          <p:nvPr>
            <p:ph type="subTitle" idx="1"/>
          </p:nvPr>
        </p:nvSpPr>
        <p:spPr>
          <a:xfrm>
            <a:off x="381000" y="990600"/>
            <a:ext cx="3657600" cy="5410200"/>
          </a:xfrm>
          <a:gradFill flip="none" rotWithShape="1">
            <a:gsLst>
              <a:gs pos="0">
                <a:schemeClr val="accent1">
                  <a:tint val="62000"/>
                  <a:satMod val="180000"/>
                </a:schemeClr>
              </a:gs>
              <a:gs pos="65000">
                <a:schemeClr val="accent1">
                  <a:tint val="32000"/>
                  <a:satMod val="250000"/>
                </a:schemeClr>
              </a:gs>
              <a:gs pos="100000">
                <a:schemeClr val="accent1">
                  <a:tint val="23000"/>
                  <a:satMod val="300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a:normAutofit fontScale="92500" lnSpcReduction="10000"/>
          </a:bodyPr>
          <a:lstStyle/>
          <a:p>
            <a:pPr marL="457200" indent="-457200" algn="l"/>
            <a:endParaRPr lang="en-US" sz="2200" b="1" dirty="0" smtClean="0">
              <a:effectLst>
                <a:outerShdw blurRad="38100" dist="38100" dir="2700000" algn="tl">
                  <a:srgbClr val="000000">
                    <a:alpha val="43137"/>
                  </a:srgbClr>
                </a:outerShdw>
              </a:effectLst>
            </a:endParaRPr>
          </a:p>
          <a:p>
            <a:pPr algn="just"/>
            <a:r>
              <a:rPr lang="en-US" sz="1900" dirty="0" smtClean="0"/>
              <a:t>Our proposed cost-effective system, Hydroponics, is a method of growing plants in a water based, nutrient rich solution. Our system does not use soil, instead the root is supported using an inert medium </a:t>
            </a:r>
            <a:r>
              <a:rPr lang="en-US" sz="1900" dirty="0" err="1" smtClean="0"/>
              <a:t>cocopeat</a:t>
            </a:r>
            <a:r>
              <a:rPr lang="en-US" sz="1900" dirty="0" smtClean="0"/>
              <a:t>.</a:t>
            </a:r>
          </a:p>
          <a:p>
            <a:pPr algn="l"/>
            <a:endParaRPr lang="en-US" sz="1900" dirty="0" smtClean="0"/>
          </a:p>
          <a:p>
            <a:pPr algn="just"/>
            <a:r>
              <a:rPr lang="en-US" sz="1900" dirty="0" smtClean="0"/>
              <a:t>The basic premise behind our system is to allow the plants’ roots to come in direct contact with the nutrient solution, while also having access to oxygen, which is essential for proper growth. Air stones provide the required oxygen in the solution.</a:t>
            </a:r>
          </a:p>
          <a:p>
            <a:pPr marL="457200" indent="-457200" algn="l"/>
            <a:endParaRPr lang="en-US" sz="1900" dirty="0" smtClean="0"/>
          </a:p>
        </p:txBody>
      </p:sp>
      <p:pic>
        <p:nvPicPr>
          <p:cNvPr id="2051" name="Picture 3" descr="C:\Users\DELL\Desktop\hydroponics\img\New folder\WhatsApp Image 2019-11-10 at 6.30.22 PM.jpeg"/>
          <p:cNvPicPr>
            <a:picLocks noChangeAspect="1" noChangeArrowheads="1"/>
          </p:cNvPicPr>
          <p:nvPr/>
        </p:nvPicPr>
        <p:blipFill>
          <a:blip r:embed="rId2">
            <a:lum bright="10000"/>
          </a:blip>
          <a:srcRect/>
          <a:stretch>
            <a:fillRect/>
          </a:stretch>
        </p:blipFill>
        <p:spPr bwMode="auto">
          <a:xfrm>
            <a:off x="4495800" y="990600"/>
            <a:ext cx="3962400" cy="2667000"/>
          </a:xfrm>
          <a:prstGeom prst="rect">
            <a:avLst/>
          </a:prstGeom>
          <a:noFill/>
        </p:spPr>
      </p:pic>
      <p:pic>
        <p:nvPicPr>
          <p:cNvPr id="2052" name="Picture 4" descr="C:\Users\DELL\Desktop\hydroponics\img\WhatsApp Image 2019-11-10 at 6.18.48 PM (3).jpeg"/>
          <p:cNvPicPr>
            <a:picLocks noChangeAspect="1" noChangeArrowheads="1"/>
          </p:cNvPicPr>
          <p:nvPr/>
        </p:nvPicPr>
        <p:blipFill>
          <a:blip r:embed="rId3">
            <a:lum bright="10000"/>
          </a:blip>
          <a:stretch>
            <a:fillRect/>
          </a:stretch>
        </p:blipFill>
        <p:spPr bwMode="auto">
          <a:xfrm>
            <a:off x="4495800" y="3810000"/>
            <a:ext cx="3962400" cy="25908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0"/>
            <a:ext cx="7772400" cy="762962"/>
          </a:xfrm>
        </p:spPr>
        <p:txBody>
          <a:bodyPr>
            <a:normAutofit/>
          </a:bodyPr>
          <a:lstStyle/>
          <a:p>
            <a:pPr algn="ctr"/>
            <a:r>
              <a:rPr lang="en-US" sz="3600" dirty="0" smtClean="0"/>
              <a:t>Implemented </a:t>
            </a:r>
            <a:r>
              <a:rPr lang="en-US" sz="3600" dirty="0" smtClean="0"/>
              <a:t>Pilot Project</a:t>
            </a:r>
            <a:endParaRPr lang="en-US" sz="3800" dirty="0"/>
          </a:p>
        </p:txBody>
      </p:sp>
      <p:sp>
        <p:nvSpPr>
          <p:cNvPr id="3" name="Subtitle 2"/>
          <p:cNvSpPr>
            <a:spLocks noGrp="1"/>
          </p:cNvSpPr>
          <p:nvPr>
            <p:ph type="subTitle" idx="1"/>
          </p:nvPr>
        </p:nvSpPr>
        <p:spPr>
          <a:xfrm>
            <a:off x="381000" y="990600"/>
            <a:ext cx="3657600" cy="5410200"/>
          </a:xfrm>
          <a:gradFill flip="none" rotWithShape="1">
            <a:gsLst>
              <a:gs pos="0">
                <a:schemeClr val="accent1">
                  <a:tint val="62000"/>
                  <a:satMod val="180000"/>
                </a:schemeClr>
              </a:gs>
              <a:gs pos="65000">
                <a:schemeClr val="accent1">
                  <a:tint val="32000"/>
                  <a:satMod val="250000"/>
                </a:schemeClr>
              </a:gs>
              <a:gs pos="100000">
                <a:schemeClr val="accent1">
                  <a:tint val="23000"/>
                  <a:satMod val="300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a:normAutofit fontScale="92500" lnSpcReduction="10000"/>
          </a:bodyPr>
          <a:lstStyle/>
          <a:p>
            <a:pPr marL="457200" indent="-457200" algn="l"/>
            <a:endParaRPr lang="en-US" sz="2200" b="1" dirty="0" smtClean="0">
              <a:effectLst>
                <a:outerShdw blurRad="38100" dist="38100" dir="2700000" algn="tl">
                  <a:srgbClr val="000000">
                    <a:alpha val="43137"/>
                  </a:srgbClr>
                </a:outerShdw>
              </a:effectLst>
            </a:endParaRPr>
          </a:p>
          <a:p>
            <a:pPr algn="just"/>
            <a:r>
              <a:rPr lang="en-US" sz="1900" dirty="0" smtClean="0"/>
              <a:t>Our proposed cost-effective system, Hydroponics, is a method of growing plants in a water based, nutrient rich solution. Our system does not use soil, instead the root is supported using an inert medium </a:t>
            </a:r>
            <a:r>
              <a:rPr lang="en-US" sz="1900" dirty="0" err="1" smtClean="0"/>
              <a:t>cocopeat</a:t>
            </a:r>
            <a:r>
              <a:rPr lang="en-US" sz="1900" dirty="0" smtClean="0"/>
              <a:t>.</a:t>
            </a:r>
          </a:p>
          <a:p>
            <a:pPr algn="l"/>
            <a:endParaRPr lang="en-US" sz="1900" dirty="0" smtClean="0"/>
          </a:p>
          <a:p>
            <a:pPr algn="just"/>
            <a:r>
              <a:rPr lang="en-US" sz="1900" dirty="0" smtClean="0"/>
              <a:t>The basic premise behind our system is to allow the plants’ roots to come in direct contact with the nutrient solution, while also having access to oxygen, which is essential for proper growth. Air stones provide the required oxygen in the solution.</a:t>
            </a:r>
          </a:p>
          <a:p>
            <a:pPr marL="457200" indent="-457200" algn="l"/>
            <a:endParaRPr lang="en-US" sz="1900" dirty="0" smtClean="0"/>
          </a:p>
        </p:txBody>
      </p:sp>
      <p:pic>
        <p:nvPicPr>
          <p:cNvPr id="2051" name="Picture 3" descr="C:\Users\DELL\Desktop\hydroponics\img\New folder\WhatsApp Image 2019-11-10 at 6.30.22 PM.jpeg"/>
          <p:cNvPicPr>
            <a:picLocks noChangeAspect="1" noChangeArrowheads="1"/>
          </p:cNvPicPr>
          <p:nvPr/>
        </p:nvPicPr>
        <p:blipFill>
          <a:blip r:embed="rId2">
            <a:lum bright="10000"/>
          </a:blip>
          <a:srcRect/>
          <a:stretch>
            <a:fillRect/>
          </a:stretch>
        </p:blipFill>
        <p:spPr bwMode="auto">
          <a:xfrm>
            <a:off x="4495800" y="990600"/>
            <a:ext cx="3962400" cy="2667000"/>
          </a:xfrm>
          <a:prstGeom prst="rect">
            <a:avLst/>
          </a:prstGeom>
          <a:noFill/>
        </p:spPr>
      </p:pic>
      <p:pic>
        <p:nvPicPr>
          <p:cNvPr id="2052" name="Picture 4" descr="C:\Users\DELL\Desktop\hydroponics\img\WhatsApp Image 2019-11-10 at 6.18.48 PM (3).jpeg"/>
          <p:cNvPicPr>
            <a:picLocks noChangeAspect="1" noChangeArrowheads="1"/>
          </p:cNvPicPr>
          <p:nvPr/>
        </p:nvPicPr>
        <p:blipFill>
          <a:blip r:embed="rId3">
            <a:lum bright="10000"/>
          </a:blip>
          <a:stretch>
            <a:fillRect/>
          </a:stretch>
        </p:blipFill>
        <p:spPr bwMode="auto">
          <a:xfrm>
            <a:off x="4495800" y="3810000"/>
            <a:ext cx="3962400" cy="25908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7772400" cy="762962"/>
          </a:xfrm>
        </p:spPr>
        <p:txBody>
          <a:bodyPr>
            <a:normAutofit/>
          </a:bodyPr>
          <a:lstStyle/>
          <a:p>
            <a:r>
              <a:rPr lang="en-US" sz="3800" dirty="0" smtClean="0"/>
              <a:t>Impact of Proposed Solution</a:t>
            </a:r>
            <a:endParaRPr lang="en-US" sz="3800" dirty="0"/>
          </a:p>
        </p:txBody>
      </p:sp>
      <p:sp>
        <p:nvSpPr>
          <p:cNvPr id="3" name="Subtitle 2"/>
          <p:cNvSpPr>
            <a:spLocks noGrp="1"/>
          </p:cNvSpPr>
          <p:nvPr>
            <p:ph type="subTitle" idx="1"/>
          </p:nvPr>
        </p:nvSpPr>
        <p:spPr>
          <a:xfrm>
            <a:off x="685800" y="990600"/>
            <a:ext cx="3657600" cy="5410200"/>
          </a:xfrm>
          <a:gradFill flip="none" rotWithShape="1">
            <a:gsLst>
              <a:gs pos="0">
                <a:schemeClr val="accent1">
                  <a:tint val="62000"/>
                  <a:satMod val="180000"/>
                </a:schemeClr>
              </a:gs>
              <a:gs pos="65000">
                <a:schemeClr val="accent1">
                  <a:tint val="32000"/>
                  <a:satMod val="250000"/>
                </a:schemeClr>
              </a:gs>
              <a:gs pos="100000">
                <a:schemeClr val="accent1">
                  <a:tint val="23000"/>
                  <a:satMod val="300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a:normAutofit fontScale="92500" lnSpcReduction="20000"/>
          </a:bodyPr>
          <a:lstStyle/>
          <a:p>
            <a:pPr marL="457200" indent="-457200" algn="just">
              <a:buFont typeface="Wingdings" pitchFamily="2" charset="2"/>
              <a:buChar char="q"/>
            </a:pPr>
            <a:r>
              <a:rPr lang="en-US" sz="2400" b="1" dirty="0" smtClean="0">
                <a:effectLst>
                  <a:outerShdw blurRad="38100" dist="38100" dir="2700000" algn="tl">
                    <a:srgbClr val="000000">
                      <a:alpha val="43137"/>
                    </a:srgbClr>
                  </a:outerShdw>
                </a:effectLst>
              </a:rPr>
              <a:t>Less land required:</a:t>
            </a:r>
          </a:p>
          <a:p>
            <a:pPr algn="just"/>
            <a:endParaRPr lang="en-US" sz="1900" dirty="0" smtClean="0"/>
          </a:p>
          <a:p>
            <a:pPr algn="just"/>
            <a:r>
              <a:rPr lang="en-US" sz="1900" dirty="0" smtClean="0"/>
              <a:t>In </a:t>
            </a:r>
            <a:r>
              <a:rPr lang="en-US" sz="1900" dirty="0" smtClean="0"/>
              <a:t>traditional farming, no matter how compact your farm setup is, every plant takes up a certain amount of fixed space that does not change throughout the lifetime of the plant</a:t>
            </a:r>
            <a:r>
              <a:rPr lang="en-US" sz="1900" dirty="0" smtClean="0"/>
              <a:t>.</a:t>
            </a:r>
          </a:p>
          <a:p>
            <a:pPr algn="just"/>
            <a:endParaRPr lang="en-US" sz="1900" dirty="0" smtClean="0"/>
          </a:p>
          <a:p>
            <a:pPr algn="just"/>
            <a:r>
              <a:rPr lang="en-US" sz="1900" dirty="0" smtClean="0"/>
              <a:t>In hydroponics, pots that hold the plants can be placed together very close to each other and the system can be structured to place the pots in mid-air, taking up less space. In fact, commercial hydroponics takes up 1/5</a:t>
            </a:r>
            <a:r>
              <a:rPr lang="en-US" sz="1900" baseline="30000" dirty="0" smtClean="0"/>
              <a:t>th</a:t>
            </a:r>
            <a:r>
              <a:rPr lang="en-US" sz="1900" dirty="0" smtClean="0"/>
              <a:t> of the space required by traditional farming for the same harvest.</a:t>
            </a:r>
          </a:p>
          <a:p>
            <a:pPr marL="457200" indent="-457200" algn="just">
              <a:buAutoNum type="arabicPeriod"/>
            </a:pPr>
            <a:endParaRPr lang="en-US" sz="1900" dirty="0" smtClean="0"/>
          </a:p>
        </p:txBody>
      </p:sp>
      <p:sp>
        <p:nvSpPr>
          <p:cNvPr id="4" name="Subtitle 2"/>
          <p:cNvSpPr txBox="1">
            <a:spLocks/>
          </p:cNvSpPr>
          <p:nvPr/>
        </p:nvSpPr>
        <p:spPr>
          <a:xfrm>
            <a:off x="4648200" y="990600"/>
            <a:ext cx="3657600" cy="5410200"/>
          </a:xfrm>
          <a:prstGeom prst="rect">
            <a:avLst/>
          </a:prstGeom>
          <a:gradFill flip="none" rotWithShape="1">
            <a:gsLst>
              <a:gs pos="0">
                <a:schemeClr val="accent1">
                  <a:tint val="62000"/>
                  <a:satMod val="180000"/>
                </a:schemeClr>
              </a:gs>
              <a:gs pos="65000">
                <a:schemeClr val="accent1">
                  <a:tint val="32000"/>
                  <a:satMod val="250000"/>
                </a:schemeClr>
              </a:gs>
              <a:gs pos="100000">
                <a:schemeClr val="accent1">
                  <a:tint val="23000"/>
                  <a:satMod val="300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vert="horz" lIns="45720" rIns="45720">
            <a:normAutofit/>
          </a:bodyPr>
          <a:lstStyle/>
          <a:p>
            <a:pPr marL="457200" marR="64008" lvl="0" indent="-457200" algn="just" defTabSz="914400" rtl="0" eaLnBrk="1" fontAlgn="auto" latinLnBrk="0" hangingPunct="1">
              <a:lnSpc>
                <a:spcPct val="100000"/>
              </a:lnSpc>
              <a:spcBef>
                <a:spcPts val="400"/>
              </a:spcBef>
              <a:spcAft>
                <a:spcPts val="0"/>
              </a:spcAft>
              <a:buClr>
                <a:schemeClr val="accent1"/>
              </a:buClr>
              <a:buSzPct val="68000"/>
              <a:buFont typeface="Wingdings" pitchFamily="2" charset="2"/>
              <a:buChar char="q"/>
              <a:tabLst/>
              <a:defRPr/>
            </a:pPr>
            <a:r>
              <a:rPr kumimoji="0" lang="en-US" sz="2200" b="1"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n-lt"/>
                <a:ea typeface="+mn-ea"/>
                <a:cs typeface="+mn-cs"/>
              </a:rPr>
              <a:t>Eliminates the use of pesticides:</a:t>
            </a:r>
          </a:p>
          <a:p>
            <a:pPr marL="0" marR="64008" lvl="0" indent="0" algn="just"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n-US" sz="1900" b="0" i="0" u="none" strike="noStrike" kern="1200" cap="none" spc="0" normalizeH="0" baseline="0" noProof="0" dirty="0" smtClean="0">
              <a:ln>
                <a:noFill/>
              </a:ln>
              <a:solidFill>
                <a:schemeClr val="tx2"/>
              </a:solidFill>
              <a:effectLst/>
              <a:uLnTx/>
              <a:uFillTx/>
              <a:latin typeface="+mn-lt"/>
              <a:ea typeface="+mn-ea"/>
              <a:cs typeface="+mn-cs"/>
            </a:endParaRPr>
          </a:p>
          <a:p>
            <a:pPr marR="64008" lvl="0" algn="just">
              <a:lnSpc>
                <a:spcPct val="80000"/>
              </a:lnSpc>
              <a:spcBef>
                <a:spcPts val="400"/>
              </a:spcBef>
              <a:buClr>
                <a:schemeClr val="accent1"/>
              </a:buClr>
              <a:buSzPct val="68000"/>
            </a:pPr>
            <a:r>
              <a:rPr lang="en-US" dirty="0">
                <a:solidFill>
                  <a:schemeClr val="tx2"/>
                </a:solidFill>
              </a:rPr>
              <a:t>Traditional Farming uses pesticides to kill pests/insects and herbicides to kill weeds. These pesticides not only harm the plants, but also the soil and nearby animals and beings are also affected to some extent.</a:t>
            </a:r>
          </a:p>
          <a:p>
            <a:pPr marR="64008" lvl="0" algn="just" defTabSz="914400" fontAlgn="auto">
              <a:lnSpc>
                <a:spcPct val="80000"/>
              </a:lnSpc>
              <a:spcBef>
                <a:spcPts val="400"/>
              </a:spcBef>
              <a:buClr>
                <a:schemeClr val="accent1"/>
              </a:buClr>
              <a:buSzPct val="68000"/>
              <a:tabLst/>
              <a:defRPr/>
            </a:pPr>
            <a:endParaRPr lang="en-US" dirty="0">
              <a:solidFill>
                <a:schemeClr val="tx2"/>
              </a:solidFill>
            </a:endParaRPr>
          </a:p>
          <a:p>
            <a:pPr marR="64008" lvl="0" algn="just">
              <a:lnSpc>
                <a:spcPct val="80000"/>
              </a:lnSpc>
              <a:spcBef>
                <a:spcPts val="400"/>
              </a:spcBef>
              <a:buClr>
                <a:schemeClr val="accent1"/>
              </a:buClr>
              <a:buSzPct val="68000"/>
            </a:pPr>
            <a:r>
              <a:rPr lang="en-US" dirty="0">
                <a:solidFill>
                  <a:schemeClr val="tx2"/>
                </a:solidFill>
              </a:rPr>
              <a:t>Hydroponics does not use any form of pesticides as the entire setup is under closed greenhouses that resist the growth of insects in the setup.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7772400" cy="762962"/>
          </a:xfrm>
        </p:spPr>
        <p:txBody>
          <a:bodyPr>
            <a:normAutofit/>
          </a:bodyPr>
          <a:lstStyle/>
          <a:p>
            <a:r>
              <a:rPr lang="en-US" sz="3800" dirty="0" smtClean="0"/>
              <a:t>Impact of Proposed Solution</a:t>
            </a:r>
            <a:endParaRPr lang="en-US" sz="3800" dirty="0"/>
          </a:p>
        </p:txBody>
      </p:sp>
      <p:sp>
        <p:nvSpPr>
          <p:cNvPr id="3" name="Subtitle 2"/>
          <p:cNvSpPr>
            <a:spLocks noGrp="1"/>
          </p:cNvSpPr>
          <p:nvPr>
            <p:ph type="subTitle" idx="1"/>
          </p:nvPr>
        </p:nvSpPr>
        <p:spPr>
          <a:xfrm>
            <a:off x="685800" y="990600"/>
            <a:ext cx="3657600" cy="5410200"/>
          </a:xfrm>
          <a:gradFill flip="none" rotWithShape="1">
            <a:gsLst>
              <a:gs pos="0">
                <a:schemeClr val="accent1">
                  <a:tint val="62000"/>
                  <a:satMod val="180000"/>
                </a:schemeClr>
              </a:gs>
              <a:gs pos="65000">
                <a:schemeClr val="accent1">
                  <a:tint val="32000"/>
                  <a:satMod val="250000"/>
                </a:schemeClr>
              </a:gs>
              <a:gs pos="100000">
                <a:schemeClr val="accent1">
                  <a:tint val="23000"/>
                  <a:satMod val="300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a:normAutofit/>
          </a:bodyPr>
          <a:lstStyle/>
          <a:p>
            <a:pPr marL="457200" indent="-457200" algn="just">
              <a:buFont typeface="Wingdings" pitchFamily="2" charset="2"/>
              <a:buChar char="q"/>
            </a:pPr>
            <a:r>
              <a:rPr lang="en-US" sz="2200" b="1" dirty="0" smtClean="0">
                <a:effectLst>
                  <a:outerShdw blurRad="38100" dist="38100" dir="2700000" algn="tl">
                    <a:srgbClr val="000000">
                      <a:alpha val="43137"/>
                    </a:srgbClr>
                  </a:outerShdw>
                </a:effectLst>
              </a:rPr>
              <a:t>Eliminates all soil related issues:</a:t>
            </a:r>
          </a:p>
          <a:p>
            <a:pPr marL="457200" indent="-457200" algn="just">
              <a:buAutoNum type="arabicPeriod"/>
            </a:pPr>
            <a:endParaRPr lang="en-US" sz="1900" dirty="0" smtClean="0"/>
          </a:p>
          <a:p>
            <a:pPr algn="just">
              <a:lnSpc>
                <a:spcPct val="80000"/>
              </a:lnSpc>
            </a:pPr>
            <a:r>
              <a:rPr lang="en-US" sz="1800" dirty="0" smtClean="0"/>
              <a:t>Agriculture is </a:t>
            </a:r>
            <a:r>
              <a:rPr lang="en-US" sz="1800" dirty="0" smtClean="0"/>
              <a:t>one of the </a:t>
            </a:r>
            <a:r>
              <a:rPr lang="en-US" sz="1800" dirty="0" smtClean="0"/>
              <a:t>most significant activity that accelerates soil erosion because of the amount of land that is farmed and how much farming practices disturb the </a:t>
            </a:r>
            <a:r>
              <a:rPr lang="en-US" sz="1800" dirty="0" smtClean="0"/>
              <a:t>ground.</a:t>
            </a:r>
          </a:p>
          <a:p>
            <a:pPr algn="just">
              <a:lnSpc>
                <a:spcPct val="80000"/>
              </a:lnSpc>
            </a:pPr>
            <a:endParaRPr lang="en-US" sz="1800" dirty="0" smtClean="0"/>
          </a:p>
          <a:p>
            <a:pPr algn="just">
              <a:lnSpc>
                <a:spcPct val="80000"/>
              </a:lnSpc>
            </a:pPr>
            <a:r>
              <a:rPr lang="en-US" sz="1800" dirty="0" smtClean="0"/>
              <a:t>Hydroponic </a:t>
            </a:r>
            <a:r>
              <a:rPr lang="en-US" sz="1800" dirty="0" smtClean="0"/>
              <a:t>farming practices can be used in areas with infertile soil and harsh climatic conditions like deserts.</a:t>
            </a:r>
          </a:p>
          <a:p>
            <a:pPr marL="457200" indent="-457200" algn="just">
              <a:buAutoNum type="arabicPeriod"/>
            </a:pPr>
            <a:endParaRPr lang="en-US" sz="1900" dirty="0" smtClean="0"/>
          </a:p>
        </p:txBody>
      </p:sp>
      <p:sp>
        <p:nvSpPr>
          <p:cNvPr id="4" name="Subtitle 2"/>
          <p:cNvSpPr txBox="1">
            <a:spLocks/>
          </p:cNvSpPr>
          <p:nvPr/>
        </p:nvSpPr>
        <p:spPr>
          <a:xfrm>
            <a:off x="4648200" y="990600"/>
            <a:ext cx="3657600" cy="5410200"/>
          </a:xfrm>
          <a:prstGeom prst="rect">
            <a:avLst/>
          </a:prstGeom>
          <a:gradFill flip="none" rotWithShape="1">
            <a:gsLst>
              <a:gs pos="0">
                <a:schemeClr val="accent1">
                  <a:tint val="62000"/>
                  <a:satMod val="180000"/>
                </a:schemeClr>
              </a:gs>
              <a:gs pos="65000">
                <a:schemeClr val="accent1">
                  <a:tint val="32000"/>
                  <a:satMod val="250000"/>
                </a:schemeClr>
              </a:gs>
              <a:gs pos="100000">
                <a:schemeClr val="accent1">
                  <a:tint val="23000"/>
                  <a:satMod val="300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vert="horz" lIns="45720" rIns="45720">
            <a:normAutofit/>
          </a:bodyPr>
          <a:lstStyle/>
          <a:p>
            <a:pPr marL="457200" marR="64008" lvl="0" indent="-457200" algn="just" defTabSz="914400" rtl="0" eaLnBrk="1" fontAlgn="auto" latinLnBrk="0" hangingPunct="1">
              <a:lnSpc>
                <a:spcPct val="100000"/>
              </a:lnSpc>
              <a:spcBef>
                <a:spcPts val="400"/>
              </a:spcBef>
              <a:spcAft>
                <a:spcPts val="0"/>
              </a:spcAft>
              <a:buClr>
                <a:schemeClr val="accent1"/>
              </a:buClr>
              <a:buSzPct val="68000"/>
              <a:buFont typeface="Wingdings" pitchFamily="2" charset="2"/>
              <a:buChar char="q"/>
              <a:tabLst/>
              <a:defRPr/>
            </a:pPr>
            <a:r>
              <a:rPr kumimoji="0" lang="en-US" sz="2200" b="1"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n-lt"/>
                <a:ea typeface="+mn-ea"/>
                <a:cs typeface="+mn-cs"/>
              </a:rPr>
              <a:t>Less Water</a:t>
            </a:r>
            <a:r>
              <a:rPr kumimoji="0" lang="en-US" sz="2200" b="1" i="0" u="none" strike="noStrike" kern="1200" cap="none" spc="0" normalizeH="0" noProof="0" dirty="0" smtClean="0">
                <a:ln>
                  <a:noFill/>
                </a:ln>
                <a:solidFill>
                  <a:schemeClr val="tx2"/>
                </a:solidFill>
                <a:effectLst>
                  <a:outerShdw blurRad="38100" dist="38100" dir="2700000" algn="tl">
                    <a:srgbClr val="000000">
                      <a:alpha val="43137"/>
                    </a:srgbClr>
                  </a:outerShdw>
                </a:effectLst>
                <a:uLnTx/>
                <a:uFillTx/>
                <a:latin typeface="+mn-lt"/>
                <a:ea typeface="+mn-ea"/>
                <a:cs typeface="+mn-cs"/>
              </a:rPr>
              <a:t> is used</a:t>
            </a:r>
            <a:r>
              <a:rPr kumimoji="0" lang="en-US" sz="2200" b="1"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n-lt"/>
                <a:ea typeface="+mn-ea"/>
                <a:cs typeface="+mn-cs"/>
              </a:rPr>
              <a:t>:</a:t>
            </a:r>
          </a:p>
          <a:p>
            <a:pPr marL="0" marR="64008" lvl="0" indent="0" algn="just"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n-US" sz="1900" b="0" i="0" u="none" strike="noStrike" kern="1200" cap="none" spc="0" normalizeH="0" baseline="0" noProof="0" dirty="0" smtClean="0">
              <a:ln>
                <a:noFill/>
              </a:ln>
              <a:solidFill>
                <a:schemeClr val="tx2"/>
              </a:solidFill>
              <a:effectLst/>
              <a:uLnTx/>
              <a:uFillTx/>
              <a:latin typeface="+mn-lt"/>
              <a:ea typeface="+mn-ea"/>
              <a:cs typeface="+mn-cs"/>
            </a:endParaRPr>
          </a:p>
          <a:p>
            <a:pPr marR="64008" lvl="0" algn="just">
              <a:lnSpc>
                <a:spcPct val="80000"/>
              </a:lnSpc>
              <a:spcBef>
                <a:spcPts val="400"/>
              </a:spcBef>
              <a:buClr>
                <a:schemeClr val="accent1"/>
              </a:buClr>
              <a:buSzPct val="68000"/>
            </a:pPr>
            <a:r>
              <a:rPr lang="en-US" dirty="0">
                <a:solidFill>
                  <a:schemeClr val="tx2"/>
                </a:solidFill>
              </a:rPr>
              <a:t>Unlike traditional farming where water is absorbed by the soil and excess sinks past the roots, much of the water in hydroponics is retained for days and even weeks</a:t>
            </a:r>
            <a:r>
              <a:rPr lang="en-US" dirty="0" smtClean="0">
                <a:solidFill>
                  <a:schemeClr val="tx2"/>
                </a:solidFill>
              </a:rPr>
              <a:t>.</a:t>
            </a:r>
          </a:p>
          <a:p>
            <a:pPr marR="64008" lvl="0" algn="just">
              <a:lnSpc>
                <a:spcPct val="80000"/>
              </a:lnSpc>
              <a:spcBef>
                <a:spcPts val="400"/>
              </a:spcBef>
              <a:buClr>
                <a:schemeClr val="accent1"/>
              </a:buClr>
              <a:buSzPct val="68000"/>
            </a:pPr>
            <a:endParaRPr lang="en-US" dirty="0">
              <a:solidFill>
                <a:schemeClr val="tx2"/>
              </a:solidFill>
            </a:endParaRPr>
          </a:p>
          <a:p>
            <a:pPr marR="64008" lvl="0" algn="just">
              <a:lnSpc>
                <a:spcPct val="80000"/>
              </a:lnSpc>
              <a:spcBef>
                <a:spcPts val="400"/>
              </a:spcBef>
              <a:buClr>
                <a:schemeClr val="accent1"/>
              </a:buClr>
              <a:buSzPct val="68000"/>
            </a:pPr>
            <a:r>
              <a:rPr lang="en-US" dirty="0" smtClean="0">
                <a:solidFill>
                  <a:schemeClr val="tx2"/>
                </a:solidFill>
              </a:rPr>
              <a:t>As </a:t>
            </a:r>
            <a:r>
              <a:rPr lang="en-US" dirty="0">
                <a:solidFill>
                  <a:schemeClr val="tx2"/>
                </a:solidFill>
              </a:rPr>
              <a:t>a result, hydroponics systems save water by almost 90% making it an effective solution for drought prone areas.</a:t>
            </a:r>
          </a:p>
          <a:p>
            <a:pPr marR="64008" lvl="0" algn="just">
              <a:lnSpc>
                <a:spcPct val="80000"/>
              </a:lnSpc>
              <a:spcBef>
                <a:spcPts val="400"/>
              </a:spcBef>
              <a:buClr>
                <a:schemeClr val="accent1"/>
              </a:buClr>
              <a:buSzPct val="68000"/>
            </a:pPr>
            <a:endParaRPr lang="en-US" dirty="0">
              <a:solidFill>
                <a:schemeClr val="tx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7772400" cy="762962"/>
          </a:xfrm>
        </p:spPr>
        <p:txBody>
          <a:bodyPr>
            <a:normAutofit fontScale="90000"/>
          </a:bodyPr>
          <a:lstStyle/>
          <a:p>
            <a:r>
              <a:rPr lang="en-US" sz="3800" dirty="0" smtClean="0"/>
              <a:t>Implementation and Outreach Plan</a:t>
            </a:r>
            <a:endParaRPr lang="en-US" sz="3800" dirty="0"/>
          </a:p>
        </p:txBody>
      </p:sp>
      <p:pic>
        <p:nvPicPr>
          <p:cNvPr id="2050" name="Picture 2"/>
          <p:cNvPicPr>
            <a:picLocks noChangeAspect="1" noChangeArrowheads="1"/>
          </p:cNvPicPr>
          <p:nvPr/>
        </p:nvPicPr>
        <p:blipFill>
          <a:blip r:embed="rId2">
            <a:lum bright="20000"/>
          </a:blip>
          <a:srcRect/>
          <a:stretch>
            <a:fillRect/>
          </a:stretch>
        </p:blipFill>
        <p:spPr bwMode="auto">
          <a:xfrm>
            <a:off x="4648200" y="1752600"/>
            <a:ext cx="4191000" cy="32766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0"/>
            <a:ext cx="7772400" cy="762962"/>
          </a:xfrm>
        </p:spPr>
        <p:txBody>
          <a:bodyPr>
            <a:normAutofit fontScale="90000"/>
          </a:bodyPr>
          <a:lstStyle/>
          <a:p>
            <a:r>
              <a:rPr lang="en-US" sz="3800" dirty="0" smtClean="0"/>
              <a:t>Implementation and Outreach Plan</a:t>
            </a:r>
            <a:endParaRPr lang="en-US" sz="3800" dirty="0"/>
          </a:p>
        </p:txBody>
      </p:sp>
      <p:sp>
        <p:nvSpPr>
          <p:cNvPr id="3" name="Subtitle 2"/>
          <p:cNvSpPr>
            <a:spLocks noGrp="1"/>
          </p:cNvSpPr>
          <p:nvPr>
            <p:ph type="subTitle" idx="1"/>
          </p:nvPr>
        </p:nvSpPr>
        <p:spPr>
          <a:xfrm>
            <a:off x="304800" y="914400"/>
            <a:ext cx="3657600" cy="5486400"/>
          </a:xfrm>
          <a:gradFill flip="none" rotWithShape="1">
            <a:gsLst>
              <a:gs pos="0">
                <a:schemeClr val="accent1">
                  <a:tint val="62000"/>
                  <a:satMod val="180000"/>
                </a:schemeClr>
              </a:gs>
              <a:gs pos="65000">
                <a:schemeClr val="accent1">
                  <a:tint val="32000"/>
                  <a:satMod val="250000"/>
                </a:schemeClr>
              </a:gs>
              <a:gs pos="100000">
                <a:schemeClr val="accent1">
                  <a:tint val="23000"/>
                  <a:satMod val="300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a:normAutofit fontScale="62500" lnSpcReduction="20000"/>
          </a:bodyPr>
          <a:lstStyle/>
          <a:p>
            <a:pPr marL="457200" indent="-457200" algn="just"/>
            <a:endParaRPr lang="en-US" sz="1900" dirty="0" smtClean="0"/>
          </a:p>
          <a:p>
            <a:pPr algn="just"/>
            <a:r>
              <a:rPr lang="en-US" sz="2600" dirty="0" smtClean="0"/>
              <a:t>All of this is possible through careful control of nutrient solution and pH levels. The concentration of nutrients is controlled by our very own custom designed and manufactured inexpensive EC (Electrical Conductivity) sensor which senses and adjusts the concentration of nutrients in the solution. The user is then notified about the system changes on the app on his phone</a:t>
            </a:r>
            <a:r>
              <a:rPr lang="en-US" sz="2600" dirty="0" smtClean="0"/>
              <a:t>.</a:t>
            </a:r>
          </a:p>
          <a:p>
            <a:pPr algn="just"/>
            <a:endParaRPr lang="en-US" sz="2600" dirty="0" smtClean="0"/>
          </a:p>
          <a:p>
            <a:pPr algn="just"/>
            <a:r>
              <a:rPr lang="en-US" sz="2600" dirty="0" smtClean="0"/>
              <a:t>Similarly, the pH is sensed by the pH sensor and controlled by our automated system which again notifies the user on his mobile app about the current state of the system</a:t>
            </a:r>
            <a:r>
              <a:rPr lang="en-US" sz="2600" dirty="0" smtClean="0"/>
              <a:t>.</a:t>
            </a:r>
          </a:p>
          <a:p>
            <a:pPr algn="just"/>
            <a:endParaRPr lang="en-US" sz="2600" dirty="0" smtClean="0"/>
          </a:p>
          <a:p>
            <a:pPr algn="just"/>
            <a:r>
              <a:rPr lang="en-US" sz="2600" dirty="0" smtClean="0"/>
              <a:t>Alternatively, the user can change the pH levels and nutrient concentration from his phone manually.</a:t>
            </a:r>
            <a:endParaRPr lang="en-US" sz="2600" dirty="0" smtClean="0"/>
          </a:p>
        </p:txBody>
      </p:sp>
      <p:pic>
        <p:nvPicPr>
          <p:cNvPr id="1026" name="Picture 2" descr="C:\Users\DELL\Desktop\hydroponics\img\WhatsApp Image 2019-11-10 at 6.18.48 PM (3).jpeg"/>
          <p:cNvPicPr>
            <a:picLocks noChangeAspect="1" noChangeArrowheads="1"/>
          </p:cNvPicPr>
          <p:nvPr/>
        </p:nvPicPr>
        <p:blipFill>
          <a:blip r:embed="rId2">
            <a:lum bright="20000"/>
          </a:blip>
          <a:srcRect/>
          <a:stretch>
            <a:fillRect/>
          </a:stretch>
        </p:blipFill>
        <p:spPr bwMode="auto">
          <a:xfrm>
            <a:off x="4114800" y="1219200"/>
            <a:ext cx="4800600" cy="38100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7772400" cy="762962"/>
          </a:xfrm>
        </p:spPr>
        <p:txBody>
          <a:bodyPr>
            <a:normAutofit/>
          </a:bodyPr>
          <a:lstStyle/>
          <a:p>
            <a:pPr algn="ctr"/>
            <a:r>
              <a:rPr lang="en-US" sz="3800" dirty="0" smtClean="0"/>
              <a:t>Outreach</a:t>
            </a:r>
            <a:endParaRPr lang="en-US" sz="3800" dirty="0"/>
          </a:p>
        </p:txBody>
      </p:sp>
      <p:sp>
        <p:nvSpPr>
          <p:cNvPr id="3" name="Subtitle 2"/>
          <p:cNvSpPr>
            <a:spLocks noGrp="1"/>
          </p:cNvSpPr>
          <p:nvPr>
            <p:ph type="subTitle" idx="1"/>
          </p:nvPr>
        </p:nvSpPr>
        <p:spPr>
          <a:xfrm>
            <a:off x="685800" y="990600"/>
            <a:ext cx="3657600" cy="3733800"/>
          </a:xfrm>
          <a:gradFill flip="none" rotWithShape="1">
            <a:gsLst>
              <a:gs pos="0">
                <a:schemeClr val="accent1">
                  <a:tint val="62000"/>
                  <a:satMod val="180000"/>
                </a:schemeClr>
              </a:gs>
              <a:gs pos="65000">
                <a:schemeClr val="accent1">
                  <a:tint val="32000"/>
                  <a:satMod val="250000"/>
                </a:schemeClr>
              </a:gs>
              <a:gs pos="100000">
                <a:schemeClr val="accent1">
                  <a:tint val="23000"/>
                  <a:satMod val="300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a:normAutofit/>
          </a:bodyPr>
          <a:lstStyle/>
          <a:p>
            <a:pPr marL="457200" indent="-457200" algn="just">
              <a:buFont typeface="Wingdings" pitchFamily="2" charset="2"/>
              <a:buChar char="q"/>
            </a:pPr>
            <a:r>
              <a:rPr lang="en-US" sz="2200" b="1" dirty="0" smtClean="0">
                <a:effectLst>
                  <a:outerShdw blurRad="38100" dist="38100" dir="2700000" algn="tl">
                    <a:srgbClr val="000000">
                      <a:alpha val="43137"/>
                    </a:srgbClr>
                  </a:outerShdw>
                </a:effectLst>
              </a:rPr>
              <a:t>Objectives:</a:t>
            </a:r>
            <a:endParaRPr lang="en-US" sz="2200" b="1" dirty="0" smtClean="0">
              <a:effectLst>
                <a:outerShdw blurRad="38100" dist="38100" dir="2700000" algn="tl">
                  <a:srgbClr val="000000">
                    <a:alpha val="43137"/>
                  </a:srgbClr>
                </a:outerShdw>
              </a:effectLst>
            </a:endParaRPr>
          </a:p>
          <a:p>
            <a:pPr algn="just"/>
            <a:endParaRPr lang="en-US" sz="1800" dirty="0" smtClean="0"/>
          </a:p>
          <a:p>
            <a:pPr algn="just">
              <a:buFont typeface="Wingdings" pitchFamily="2" charset="2"/>
              <a:buChar char="v"/>
            </a:pPr>
            <a:r>
              <a:rPr lang="en-US" sz="1900" dirty="0" smtClean="0"/>
              <a:t>To </a:t>
            </a:r>
            <a:r>
              <a:rPr lang="en-US" sz="1900" dirty="0" smtClean="0"/>
              <a:t>produce high quality and nutritional </a:t>
            </a:r>
            <a:r>
              <a:rPr lang="en-US" sz="1900" dirty="0" smtClean="0"/>
              <a:t>fruits and vegetables </a:t>
            </a:r>
            <a:r>
              <a:rPr lang="en-US" sz="1900" dirty="0" smtClean="0"/>
              <a:t>for consumption in both local and international markets.</a:t>
            </a:r>
          </a:p>
          <a:p>
            <a:pPr lvl="0" algn="just"/>
            <a:endParaRPr lang="en-US" sz="1900" dirty="0" smtClean="0"/>
          </a:p>
          <a:p>
            <a:pPr lvl="0" algn="just">
              <a:buFont typeface="Wingdings" pitchFamily="2" charset="2"/>
              <a:buChar char="v"/>
            </a:pPr>
            <a:r>
              <a:rPr lang="en-US" sz="1900" dirty="0" smtClean="0"/>
              <a:t>To </a:t>
            </a:r>
            <a:r>
              <a:rPr lang="en-US" sz="1900" dirty="0" smtClean="0"/>
              <a:t>create more opportunities and more profit for </a:t>
            </a:r>
            <a:r>
              <a:rPr lang="en-US" sz="1900" dirty="0" smtClean="0"/>
              <a:t>farmers.</a:t>
            </a:r>
            <a:endParaRPr lang="en-US" sz="1900" dirty="0"/>
          </a:p>
        </p:txBody>
      </p:sp>
      <p:sp>
        <p:nvSpPr>
          <p:cNvPr id="4" name="Subtitle 2"/>
          <p:cNvSpPr txBox="1">
            <a:spLocks/>
          </p:cNvSpPr>
          <p:nvPr/>
        </p:nvSpPr>
        <p:spPr>
          <a:xfrm>
            <a:off x="4724400" y="990600"/>
            <a:ext cx="3657600" cy="3733800"/>
          </a:xfrm>
          <a:prstGeom prst="rect">
            <a:avLst/>
          </a:prstGeom>
          <a:gradFill flip="none" rotWithShape="1">
            <a:gsLst>
              <a:gs pos="0">
                <a:schemeClr val="accent1">
                  <a:tint val="62000"/>
                  <a:satMod val="180000"/>
                </a:schemeClr>
              </a:gs>
              <a:gs pos="65000">
                <a:schemeClr val="accent1">
                  <a:tint val="32000"/>
                  <a:satMod val="250000"/>
                </a:schemeClr>
              </a:gs>
              <a:gs pos="100000">
                <a:schemeClr val="accent1">
                  <a:tint val="23000"/>
                  <a:satMod val="300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vert="horz" lIns="45720" rIns="45720">
            <a:normAutofit fontScale="92500"/>
          </a:bodyPr>
          <a:lstStyle/>
          <a:p>
            <a:pPr marL="457200" marR="64008" lvl="0" indent="-457200" algn="just" defTabSz="914400" rtl="0" eaLnBrk="1" fontAlgn="auto" latinLnBrk="0" hangingPunct="1">
              <a:lnSpc>
                <a:spcPct val="100000"/>
              </a:lnSpc>
              <a:spcBef>
                <a:spcPts val="400"/>
              </a:spcBef>
              <a:spcAft>
                <a:spcPts val="0"/>
              </a:spcAft>
              <a:buClr>
                <a:schemeClr val="accent1"/>
              </a:buClr>
              <a:buSzPct val="68000"/>
              <a:buFont typeface="Wingdings" pitchFamily="2" charset="2"/>
              <a:buChar char="q"/>
              <a:tabLst/>
              <a:defRPr/>
            </a:pPr>
            <a:r>
              <a:rPr lang="en-US" sz="2200" b="1" dirty="0" smtClean="0">
                <a:solidFill>
                  <a:schemeClr val="tx2"/>
                </a:solidFill>
                <a:effectLst>
                  <a:outerShdw blurRad="38100" dist="38100" dir="2700000" algn="tl">
                    <a:srgbClr val="000000">
                      <a:alpha val="43137"/>
                    </a:srgbClr>
                  </a:outerShdw>
                </a:effectLst>
              </a:rPr>
              <a:t>Strategy:</a:t>
            </a:r>
            <a:endParaRPr kumimoji="0" lang="en-US" sz="2200" b="1"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n-lt"/>
              <a:ea typeface="+mn-ea"/>
              <a:cs typeface="+mn-cs"/>
            </a:endParaRPr>
          </a:p>
          <a:p>
            <a:pPr marL="0" marR="64008" lvl="0" indent="0" algn="just"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n-US" sz="1900" b="0" i="0" u="none" strike="noStrike" kern="1200" cap="none" spc="0" normalizeH="0" baseline="0" noProof="0" dirty="0" smtClean="0">
              <a:ln>
                <a:noFill/>
              </a:ln>
              <a:solidFill>
                <a:schemeClr val="tx2"/>
              </a:solidFill>
              <a:effectLst/>
              <a:uLnTx/>
              <a:uFillTx/>
              <a:latin typeface="+mn-lt"/>
              <a:ea typeface="+mn-ea"/>
              <a:cs typeface="+mn-cs"/>
            </a:endParaRPr>
          </a:p>
          <a:p>
            <a:pPr lvl="0" algn="just">
              <a:buFont typeface="Wingdings" pitchFamily="2" charset="2"/>
              <a:buChar char="v"/>
            </a:pPr>
            <a:r>
              <a:rPr lang="en-US" sz="1900" dirty="0">
                <a:solidFill>
                  <a:schemeClr val="tx2"/>
                </a:solidFill>
              </a:rPr>
              <a:t>Team Hydra’s strategy is to profitably and efficiently utilize present and future agricultural technology in the production of </a:t>
            </a:r>
            <a:r>
              <a:rPr lang="en-US" sz="1900" dirty="0" smtClean="0">
                <a:solidFill>
                  <a:schemeClr val="tx2"/>
                </a:solidFill>
              </a:rPr>
              <a:t>fruits and vegetables.</a:t>
            </a:r>
          </a:p>
          <a:p>
            <a:pPr lvl="0" algn="just">
              <a:buFont typeface="Wingdings" pitchFamily="2" charset="2"/>
              <a:buChar char="v"/>
            </a:pPr>
            <a:endParaRPr lang="en-US" sz="1900" dirty="0">
              <a:solidFill>
                <a:schemeClr val="tx2"/>
              </a:solidFill>
            </a:endParaRPr>
          </a:p>
          <a:p>
            <a:pPr lvl="0" algn="just">
              <a:buFont typeface="Wingdings" pitchFamily="2" charset="2"/>
              <a:buChar char="v"/>
            </a:pPr>
            <a:r>
              <a:rPr lang="en-US" sz="1900" dirty="0">
                <a:solidFill>
                  <a:schemeClr val="tx2"/>
                </a:solidFill>
              </a:rPr>
              <a:t>Have an industry ready hydroponic </a:t>
            </a:r>
            <a:r>
              <a:rPr lang="en-US" sz="1900" dirty="0" smtClean="0">
                <a:solidFill>
                  <a:schemeClr val="tx2"/>
                </a:solidFill>
              </a:rPr>
              <a:t>system for farmers </a:t>
            </a:r>
            <a:r>
              <a:rPr lang="en-US" sz="1900" dirty="0">
                <a:solidFill>
                  <a:schemeClr val="tx2"/>
                </a:solidFill>
              </a:rPr>
              <a:t>for production of </a:t>
            </a:r>
            <a:r>
              <a:rPr lang="en-US" sz="1900" dirty="0" smtClean="0">
                <a:solidFill>
                  <a:schemeClr val="tx2"/>
                </a:solidFill>
              </a:rPr>
              <a:t>hydroponic fruits and vegetables.</a:t>
            </a:r>
            <a:endParaRPr lang="en-US" sz="1900" dirty="0">
              <a:solidFill>
                <a:schemeClr val="tx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7772400" cy="762962"/>
          </a:xfrm>
        </p:spPr>
        <p:txBody>
          <a:bodyPr>
            <a:normAutofit fontScale="90000"/>
          </a:bodyPr>
          <a:lstStyle/>
          <a:p>
            <a:r>
              <a:rPr lang="en-US" sz="3800" dirty="0" smtClean="0"/>
              <a:t>Financial implication for the village</a:t>
            </a:r>
            <a:endParaRPr lang="en-US" sz="3800" dirty="0"/>
          </a:p>
        </p:txBody>
      </p:sp>
      <p:sp>
        <p:nvSpPr>
          <p:cNvPr id="3" name="Subtitle 2"/>
          <p:cNvSpPr>
            <a:spLocks noGrp="1"/>
          </p:cNvSpPr>
          <p:nvPr>
            <p:ph type="subTitle" idx="1"/>
          </p:nvPr>
        </p:nvSpPr>
        <p:spPr>
          <a:xfrm>
            <a:off x="685800" y="990600"/>
            <a:ext cx="3657600" cy="5410200"/>
          </a:xfrm>
          <a:gradFill flip="none" rotWithShape="1">
            <a:gsLst>
              <a:gs pos="0">
                <a:schemeClr val="accent1">
                  <a:tint val="62000"/>
                  <a:satMod val="180000"/>
                </a:schemeClr>
              </a:gs>
              <a:gs pos="65000">
                <a:schemeClr val="accent1">
                  <a:tint val="32000"/>
                  <a:satMod val="250000"/>
                </a:schemeClr>
              </a:gs>
              <a:gs pos="100000">
                <a:schemeClr val="accent1">
                  <a:tint val="23000"/>
                  <a:satMod val="300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a:normAutofit/>
          </a:bodyPr>
          <a:lstStyle/>
          <a:p>
            <a:pPr marL="457200" indent="-457200" algn="just">
              <a:buFont typeface="Wingdings" pitchFamily="2" charset="2"/>
              <a:buChar char="q"/>
            </a:pPr>
            <a:r>
              <a:rPr lang="en-US" sz="2200" b="1" dirty="0" smtClean="0">
                <a:effectLst>
                  <a:outerShdw blurRad="38100" dist="38100" dir="2700000" algn="tl">
                    <a:srgbClr val="000000">
                      <a:alpha val="43137"/>
                    </a:srgbClr>
                  </a:outerShdw>
                </a:effectLst>
              </a:rPr>
              <a:t>High-density maximum crop yield:</a:t>
            </a:r>
          </a:p>
          <a:p>
            <a:pPr algn="just">
              <a:lnSpc>
                <a:spcPct val="80000"/>
              </a:lnSpc>
            </a:pPr>
            <a:endParaRPr lang="en-US" sz="1800" dirty="0" smtClean="0"/>
          </a:p>
          <a:p>
            <a:pPr algn="just">
              <a:lnSpc>
                <a:spcPct val="80000"/>
              </a:lnSpc>
            </a:pPr>
            <a:r>
              <a:rPr lang="en-US" sz="1800" dirty="0" smtClean="0"/>
              <a:t>Hydroponics planting increases the maximum population of plants per unit area, increasing the yield and thereby making it more profitable for farmers.</a:t>
            </a:r>
          </a:p>
          <a:p>
            <a:pPr marL="457200" lvl="0" indent="-457200" algn="just">
              <a:buFont typeface="Wingdings" pitchFamily="2" charset="2"/>
              <a:buChar char="q"/>
            </a:pPr>
            <a:r>
              <a:rPr lang="en-US" sz="2200" b="1" dirty="0" smtClean="0">
                <a:effectLst>
                  <a:outerShdw blurRad="38100" dist="38100" dir="2700000" algn="tl">
                    <a:srgbClr val="000000">
                      <a:alpha val="43137"/>
                    </a:srgbClr>
                  </a:outerShdw>
                </a:effectLst>
              </a:rPr>
              <a:t>Helping farmers:</a:t>
            </a:r>
            <a:endParaRPr lang="en-US" sz="2200" b="1" dirty="0" smtClean="0">
              <a:effectLst>
                <a:outerShdw blurRad="38100" dist="38100" dir="2700000" algn="tl">
                  <a:srgbClr val="000000">
                    <a:alpha val="43137"/>
                  </a:srgbClr>
                </a:outerShdw>
              </a:effectLst>
            </a:endParaRPr>
          </a:p>
          <a:p>
            <a:pPr indent="-457200" algn="just">
              <a:lnSpc>
                <a:spcPct val="90000"/>
              </a:lnSpc>
            </a:pPr>
            <a:r>
              <a:rPr lang="en-US" sz="1800" dirty="0" smtClean="0"/>
              <a:t>The yield produced by hydroponic farms per unit area is much higher and very profitable for the farmers. </a:t>
            </a:r>
            <a:r>
              <a:rPr lang="en-US" sz="1800" dirty="0" smtClean="0"/>
              <a:t>With the ongoing problem of farmers’ suicides in India, hydroponic farming can help the farmers </a:t>
            </a:r>
            <a:r>
              <a:rPr lang="en-US" sz="1800" dirty="0" smtClean="0"/>
              <a:t>cultivate and profit </a:t>
            </a:r>
            <a:r>
              <a:rPr lang="en-US" sz="1800" dirty="0" smtClean="0"/>
              <a:t>more with less efforts and less land being used.</a:t>
            </a:r>
            <a:endParaRPr lang="en-US" sz="1800" dirty="0" smtClean="0"/>
          </a:p>
          <a:p>
            <a:pPr marL="457200" indent="-457200" algn="just"/>
            <a:endParaRPr lang="en-US" sz="1900" dirty="0" smtClean="0"/>
          </a:p>
          <a:p>
            <a:pPr marL="457200" indent="-457200" algn="just"/>
            <a:endParaRPr lang="en-US" sz="1900" dirty="0" smtClean="0"/>
          </a:p>
        </p:txBody>
      </p:sp>
      <p:sp>
        <p:nvSpPr>
          <p:cNvPr id="4" name="Subtitle 2"/>
          <p:cNvSpPr txBox="1">
            <a:spLocks/>
          </p:cNvSpPr>
          <p:nvPr/>
        </p:nvSpPr>
        <p:spPr>
          <a:xfrm>
            <a:off x="4648200" y="990600"/>
            <a:ext cx="3657600" cy="5410200"/>
          </a:xfrm>
          <a:prstGeom prst="rect">
            <a:avLst/>
          </a:prstGeom>
          <a:gradFill flip="none" rotWithShape="1">
            <a:gsLst>
              <a:gs pos="0">
                <a:schemeClr val="accent1">
                  <a:tint val="62000"/>
                  <a:satMod val="180000"/>
                </a:schemeClr>
              </a:gs>
              <a:gs pos="65000">
                <a:schemeClr val="accent1">
                  <a:tint val="32000"/>
                  <a:satMod val="250000"/>
                </a:schemeClr>
              </a:gs>
              <a:gs pos="100000">
                <a:schemeClr val="accent1">
                  <a:tint val="23000"/>
                  <a:satMod val="300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vert="horz" lIns="45720" rIns="45720">
            <a:normAutofit/>
          </a:bodyPr>
          <a:lstStyle/>
          <a:p>
            <a:pPr marL="457200" marR="64008" lvl="0" indent="-457200" algn="just" defTabSz="914400" rtl="0" eaLnBrk="1" fontAlgn="auto" latinLnBrk="0" hangingPunct="1">
              <a:lnSpc>
                <a:spcPct val="100000"/>
              </a:lnSpc>
              <a:spcBef>
                <a:spcPts val="400"/>
              </a:spcBef>
              <a:spcAft>
                <a:spcPts val="0"/>
              </a:spcAft>
              <a:buClr>
                <a:schemeClr val="accent1"/>
              </a:buClr>
              <a:buSzPct val="68000"/>
              <a:buFont typeface="Wingdings" pitchFamily="2" charset="2"/>
              <a:buChar char="q"/>
              <a:tabLst/>
              <a:defRPr/>
            </a:pPr>
            <a:r>
              <a:rPr lang="en-US" sz="2200" b="1" dirty="0" smtClean="0">
                <a:solidFill>
                  <a:schemeClr val="tx2"/>
                </a:solidFill>
                <a:effectLst>
                  <a:outerShdw blurRad="38100" dist="38100" dir="2700000" algn="tl">
                    <a:srgbClr val="000000">
                      <a:alpha val="43137"/>
                    </a:srgbClr>
                  </a:outerShdw>
                </a:effectLst>
              </a:rPr>
              <a:t>Tackling Climate Change:</a:t>
            </a:r>
            <a:endParaRPr kumimoji="0" lang="en-US" sz="2200" b="1"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n-lt"/>
              <a:ea typeface="+mn-ea"/>
              <a:cs typeface="+mn-cs"/>
            </a:endParaRPr>
          </a:p>
          <a:p>
            <a:pPr marL="0" marR="64008" lvl="0" indent="0" algn="just"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n-US" sz="1900" b="0" i="0" u="none" strike="noStrike" kern="1200" cap="none" spc="0" normalizeH="0" baseline="0" noProof="0" dirty="0" smtClean="0">
              <a:ln>
                <a:noFill/>
              </a:ln>
              <a:solidFill>
                <a:schemeClr val="tx2"/>
              </a:solidFill>
              <a:effectLst/>
              <a:uLnTx/>
              <a:uFillTx/>
              <a:latin typeface="+mn-lt"/>
              <a:ea typeface="+mn-ea"/>
              <a:cs typeface="+mn-cs"/>
            </a:endParaRPr>
          </a:p>
          <a:p>
            <a:pPr marR="64008" lvl="0" algn="just">
              <a:lnSpc>
                <a:spcPct val="80000"/>
              </a:lnSpc>
              <a:spcBef>
                <a:spcPts val="400"/>
              </a:spcBef>
              <a:buClr>
                <a:schemeClr val="accent1"/>
              </a:buClr>
              <a:buSzPct val="68000"/>
            </a:pPr>
            <a:r>
              <a:rPr lang="en-US" dirty="0">
                <a:solidFill>
                  <a:schemeClr val="tx2"/>
                </a:solidFill>
              </a:rPr>
              <a:t>Climate change has lead to inadequate rainfall and droughts in some regions and excessive rainfall in others. </a:t>
            </a:r>
            <a:r>
              <a:rPr lang="en-US" dirty="0" smtClean="0">
                <a:solidFill>
                  <a:schemeClr val="tx2"/>
                </a:solidFill>
              </a:rPr>
              <a:t>Such extreme </a:t>
            </a:r>
            <a:r>
              <a:rPr lang="en-US" dirty="0">
                <a:solidFill>
                  <a:schemeClr val="tx2"/>
                </a:solidFill>
              </a:rPr>
              <a:t>conditions have an adverse impact on the </a:t>
            </a:r>
            <a:r>
              <a:rPr lang="en-US" dirty="0" smtClean="0">
                <a:solidFill>
                  <a:schemeClr val="tx2"/>
                </a:solidFill>
              </a:rPr>
              <a:t>yield.</a:t>
            </a:r>
          </a:p>
          <a:p>
            <a:pPr marR="64008" lvl="0" algn="just">
              <a:lnSpc>
                <a:spcPct val="80000"/>
              </a:lnSpc>
              <a:spcBef>
                <a:spcPts val="400"/>
              </a:spcBef>
              <a:buClr>
                <a:schemeClr val="accent1"/>
              </a:buClr>
              <a:buSzPct val="68000"/>
            </a:pPr>
            <a:endParaRPr lang="en-US" dirty="0">
              <a:solidFill>
                <a:schemeClr val="tx2"/>
              </a:solidFill>
            </a:endParaRPr>
          </a:p>
          <a:p>
            <a:pPr marR="64008" lvl="0" algn="just">
              <a:lnSpc>
                <a:spcPct val="80000"/>
              </a:lnSpc>
              <a:spcBef>
                <a:spcPts val="400"/>
              </a:spcBef>
              <a:buClr>
                <a:schemeClr val="accent1"/>
              </a:buClr>
              <a:buSzPct val="68000"/>
            </a:pPr>
            <a:r>
              <a:rPr lang="en-US" dirty="0" smtClean="0">
                <a:solidFill>
                  <a:schemeClr val="tx2"/>
                </a:solidFill>
              </a:rPr>
              <a:t>Hydroponic </a:t>
            </a:r>
            <a:r>
              <a:rPr lang="en-US" dirty="0">
                <a:solidFill>
                  <a:schemeClr val="tx2"/>
                </a:solidFill>
              </a:rPr>
              <a:t>farms are not affected by these harsh climatic conditions and will produce substantial yield regardless. </a:t>
            </a:r>
            <a:r>
              <a:rPr lang="en-US" dirty="0">
                <a:solidFill>
                  <a:schemeClr val="tx2"/>
                </a:solidFill>
              </a:rPr>
              <a:t>Also, hydroponics is better for the environment because it reduces waste and pollution from soil runoff.</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103</TotalTime>
  <Words>809</Words>
  <Application>Microsoft Office PowerPoint</Application>
  <PresentationFormat>On-screen Show (4:3)</PresentationFormat>
  <Paragraphs>62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Concourse</vt:lpstr>
      <vt:lpstr>Implemented Pilot Project</vt:lpstr>
      <vt:lpstr>Implemented Pilot Project</vt:lpstr>
      <vt:lpstr>Impact of Proposed Solution</vt:lpstr>
      <vt:lpstr>Impact of Proposed Solution</vt:lpstr>
      <vt:lpstr>Implementation and Outreach Plan</vt:lpstr>
      <vt:lpstr>Implementation and Outreach Plan</vt:lpstr>
      <vt:lpstr>Outreach</vt:lpstr>
      <vt:lpstr>Financial implication for the village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Proposed Solution</dc:title>
  <dc:creator>DELL</dc:creator>
  <cp:lastModifiedBy>DELL</cp:lastModifiedBy>
  <cp:revision>16</cp:revision>
  <dcterms:created xsi:type="dcterms:W3CDTF">2019-11-10T12:02:54Z</dcterms:created>
  <dcterms:modified xsi:type="dcterms:W3CDTF">2019-11-10T13:46:27Z</dcterms:modified>
</cp:coreProperties>
</file>