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64" r:id="rId6"/>
    <p:sldId id="259" r:id="rId7"/>
    <p:sldId id="260" r:id="rId8"/>
    <p:sldId id="261" r:id="rId9"/>
    <p:sldId id="265" r:id="rId10"/>
    <p:sldId id="267" r:id="rId11"/>
    <p:sldId id="268" r:id="rId12"/>
    <p:sldId id="262" r:id="rId13"/>
    <p:sldId id="263"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31" autoAdjust="0"/>
    <p:restoredTop sz="94660"/>
  </p:normalViewPr>
  <p:slideViewPr>
    <p:cSldViewPr>
      <p:cViewPr varScale="1">
        <p:scale>
          <a:sx n="88" d="100"/>
          <a:sy n="88" d="100"/>
        </p:scale>
        <p:origin x="-127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502F10-7C85-406E-8E26-BD8A17209612}" type="datetimeFigureOut">
              <a:rPr lang="en-US" smtClean="0"/>
              <a:pPr/>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FF141-2EBD-4188-A604-6D38AE279A5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502F10-7C85-406E-8E26-BD8A17209612}" type="datetimeFigureOut">
              <a:rPr lang="en-US" smtClean="0"/>
              <a:pPr/>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FF141-2EBD-4188-A604-6D38AE279A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502F10-7C85-406E-8E26-BD8A17209612}" type="datetimeFigureOut">
              <a:rPr lang="en-US" smtClean="0"/>
              <a:pPr/>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FF141-2EBD-4188-A604-6D38AE279A5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502F10-7C85-406E-8E26-BD8A17209612}" type="datetimeFigureOut">
              <a:rPr lang="en-US" smtClean="0"/>
              <a:pPr/>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FF141-2EBD-4188-A604-6D38AE279A5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502F10-7C85-406E-8E26-BD8A17209612}" type="datetimeFigureOut">
              <a:rPr lang="en-US" smtClean="0"/>
              <a:pPr/>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FF141-2EBD-4188-A604-6D38AE279A5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502F10-7C85-406E-8E26-BD8A17209612}" type="datetimeFigureOut">
              <a:rPr lang="en-US" smtClean="0"/>
              <a:pPr/>
              <a:t>8/30/2019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FF141-2EBD-4188-A604-6D38AE279A5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502F10-7C85-406E-8E26-BD8A17209612}" type="datetimeFigureOut">
              <a:rPr lang="en-US" smtClean="0"/>
              <a:pPr/>
              <a:t>8/30/2019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3FF141-2EBD-4188-A604-6D38AE279A5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502F10-7C85-406E-8E26-BD8A17209612}" type="datetimeFigureOut">
              <a:rPr lang="en-US" smtClean="0"/>
              <a:pPr/>
              <a:t>8/30/2019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3FF141-2EBD-4188-A604-6D38AE279A5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502F10-7C85-406E-8E26-BD8A17209612}" type="datetimeFigureOut">
              <a:rPr lang="en-US" smtClean="0"/>
              <a:pPr/>
              <a:t>8/30/2019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3FF141-2EBD-4188-A604-6D38AE279A5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502F10-7C85-406E-8E26-BD8A17209612}" type="datetimeFigureOut">
              <a:rPr lang="en-US" smtClean="0"/>
              <a:pPr/>
              <a:t>8/30/2019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FF141-2EBD-4188-A604-6D38AE279A5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502F10-7C85-406E-8E26-BD8A17209612}" type="datetimeFigureOut">
              <a:rPr lang="en-US" smtClean="0"/>
              <a:pPr/>
              <a:t>8/30/2019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FF141-2EBD-4188-A604-6D38AE279A5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02F10-7C85-406E-8E26-BD8A17209612}" type="datetimeFigureOut">
              <a:rPr lang="en-US" smtClean="0"/>
              <a:pPr/>
              <a:t>8/30/2019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FF141-2EBD-4188-A604-6D38AE279A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orbel" pitchFamily="34" charset="0"/>
              </a:rPr>
              <a:t>Dynamic Traffic Light Control</a:t>
            </a:r>
            <a:endParaRPr lang="en-US" dirty="0">
              <a:latin typeface="Corbel" pitchFamily="34" charset="0"/>
            </a:endParaRPr>
          </a:p>
        </p:txBody>
      </p:sp>
      <p:sp>
        <p:nvSpPr>
          <p:cNvPr id="3" name="Subtitle 2"/>
          <p:cNvSpPr>
            <a:spLocks noGrp="1"/>
          </p:cNvSpPr>
          <p:nvPr>
            <p:ph type="subTitle" idx="1"/>
          </p:nvPr>
        </p:nvSpPr>
        <p:spPr/>
        <p:txBody>
          <a:bodyPr>
            <a:normAutofit/>
          </a:bodyPr>
          <a:lstStyle/>
          <a:p>
            <a:r>
              <a:rPr lang="en-US" sz="2000" dirty="0" smtClean="0">
                <a:latin typeface="Corbel" pitchFamily="34" charset="0"/>
              </a:rPr>
              <a:t>Guide :Prof. P. M. </a:t>
            </a:r>
            <a:r>
              <a:rPr lang="en-US" sz="2000" dirty="0" err="1" smtClean="0">
                <a:latin typeface="Corbel" pitchFamily="34" charset="0"/>
              </a:rPr>
              <a:t>Bagul</a:t>
            </a:r>
            <a:r>
              <a:rPr lang="en-US" sz="2000" dirty="0" smtClean="0">
                <a:latin typeface="Corbel" pitchFamily="34" charset="0"/>
              </a:rPr>
              <a:t>.</a:t>
            </a:r>
          </a:p>
          <a:p>
            <a:r>
              <a:rPr lang="en-US" sz="2000" dirty="0" smtClean="0">
                <a:latin typeface="Corbel" pitchFamily="34" charset="0"/>
              </a:rPr>
              <a:t>Domain : Embedded Systems, </a:t>
            </a:r>
            <a:r>
              <a:rPr lang="en-US" sz="2000" dirty="0" err="1" smtClean="0">
                <a:latin typeface="Corbel" pitchFamily="34" charset="0"/>
              </a:rPr>
              <a:t>IoT</a:t>
            </a:r>
            <a:endParaRPr lang="en-US" sz="2000" dirty="0" smtClean="0">
              <a:latin typeface="Corbel" pitchFamily="34" charset="0"/>
            </a:endParaRPr>
          </a:p>
        </p:txBody>
      </p:sp>
      <p:sp>
        <p:nvSpPr>
          <p:cNvPr id="4" name="TextBox 3"/>
          <p:cNvSpPr txBox="1"/>
          <p:nvPr/>
        </p:nvSpPr>
        <p:spPr>
          <a:xfrm>
            <a:off x="6972634" y="5410200"/>
            <a:ext cx="1909497" cy="1200329"/>
          </a:xfrm>
          <a:prstGeom prst="rect">
            <a:avLst/>
          </a:prstGeom>
          <a:noFill/>
        </p:spPr>
        <p:txBody>
          <a:bodyPr wrap="none" rtlCol="0">
            <a:spAutoFit/>
          </a:bodyPr>
          <a:lstStyle/>
          <a:p>
            <a:pPr algn="r"/>
            <a:r>
              <a:rPr lang="en-US" dirty="0" err="1" smtClean="0">
                <a:latin typeface="Corbel" pitchFamily="34" charset="0"/>
              </a:rPr>
              <a:t>Rohit</a:t>
            </a:r>
            <a:r>
              <a:rPr lang="en-US" dirty="0" smtClean="0">
                <a:latin typeface="Corbel" pitchFamily="34" charset="0"/>
              </a:rPr>
              <a:t> </a:t>
            </a:r>
            <a:r>
              <a:rPr lang="en-US" dirty="0" err="1" smtClean="0">
                <a:latin typeface="Corbel" pitchFamily="34" charset="0"/>
              </a:rPr>
              <a:t>Tondare</a:t>
            </a:r>
            <a:endParaRPr lang="en-US" dirty="0" smtClean="0">
              <a:latin typeface="Corbel" pitchFamily="34" charset="0"/>
            </a:endParaRPr>
          </a:p>
          <a:p>
            <a:pPr algn="r"/>
            <a:r>
              <a:rPr lang="en-US" dirty="0" err="1" smtClean="0">
                <a:latin typeface="Corbel" pitchFamily="34" charset="0"/>
              </a:rPr>
              <a:t>Rahulnarayan</a:t>
            </a:r>
            <a:r>
              <a:rPr lang="en-US" dirty="0" smtClean="0">
                <a:latin typeface="Corbel" pitchFamily="34" charset="0"/>
              </a:rPr>
              <a:t> </a:t>
            </a:r>
            <a:r>
              <a:rPr lang="en-US" dirty="0" err="1" smtClean="0">
                <a:latin typeface="Corbel" pitchFamily="34" charset="0"/>
              </a:rPr>
              <a:t>Iyer</a:t>
            </a:r>
            <a:endParaRPr lang="en-US" dirty="0" smtClean="0">
              <a:latin typeface="Corbel" pitchFamily="34" charset="0"/>
            </a:endParaRPr>
          </a:p>
          <a:p>
            <a:pPr algn="r"/>
            <a:r>
              <a:rPr lang="en-US" dirty="0" err="1" smtClean="0">
                <a:latin typeface="Corbel" pitchFamily="34" charset="0"/>
              </a:rPr>
              <a:t>Aditya</a:t>
            </a:r>
            <a:r>
              <a:rPr lang="en-US" dirty="0" smtClean="0">
                <a:latin typeface="Corbel" pitchFamily="34" charset="0"/>
              </a:rPr>
              <a:t> </a:t>
            </a:r>
            <a:r>
              <a:rPr lang="en-US" dirty="0" err="1" smtClean="0">
                <a:latin typeface="Corbel" pitchFamily="34" charset="0"/>
              </a:rPr>
              <a:t>Undre</a:t>
            </a:r>
            <a:endParaRPr lang="en-US" dirty="0" smtClean="0">
              <a:latin typeface="Corbel" pitchFamily="34" charset="0"/>
            </a:endParaRPr>
          </a:p>
          <a:p>
            <a:pPr algn="r"/>
            <a:r>
              <a:rPr lang="en-US" dirty="0" err="1" smtClean="0">
                <a:latin typeface="Corbel" pitchFamily="34" charset="0"/>
              </a:rPr>
              <a:t>Akanksha</a:t>
            </a:r>
            <a:r>
              <a:rPr lang="en-US" dirty="0" smtClean="0">
                <a:latin typeface="Corbel" pitchFamily="34" charset="0"/>
              </a:rPr>
              <a:t> </a:t>
            </a:r>
            <a:r>
              <a:rPr lang="en-US" dirty="0" err="1" smtClean="0">
                <a:latin typeface="Corbel" pitchFamily="34" charset="0"/>
              </a:rPr>
              <a:t>Patil</a:t>
            </a:r>
            <a:endParaRPr lang="en-US" dirty="0">
              <a:latin typeface="Corbe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 Project - Concept</a:t>
            </a:r>
            <a:endParaRPr lang="en-US" dirty="0"/>
          </a:p>
        </p:txBody>
      </p:sp>
      <p:pic>
        <p:nvPicPr>
          <p:cNvPr id="5" name="Picture 4" descr="Figure 1 4_26_2019 6_02_54 AM.png"/>
          <p:cNvPicPr>
            <a:picLocks noChangeAspect="1"/>
          </p:cNvPicPr>
          <p:nvPr/>
        </p:nvPicPr>
        <p:blipFill>
          <a:blip r:embed="rId2"/>
          <a:stretch>
            <a:fillRect/>
          </a:stretch>
        </p:blipFill>
        <p:spPr>
          <a:xfrm>
            <a:off x="5029200" y="1524000"/>
            <a:ext cx="3246120" cy="2575560"/>
          </a:xfrm>
          <a:prstGeom prst="rect">
            <a:avLst/>
          </a:prstGeom>
        </p:spPr>
      </p:pic>
      <p:pic>
        <p:nvPicPr>
          <p:cNvPr id="6" name="Picture 5" descr="Figure 2 4_26_2019 6_02_50 AM.png"/>
          <p:cNvPicPr>
            <a:picLocks noChangeAspect="1"/>
          </p:cNvPicPr>
          <p:nvPr/>
        </p:nvPicPr>
        <p:blipFill>
          <a:blip r:embed="rId3"/>
          <a:stretch>
            <a:fillRect/>
          </a:stretch>
        </p:blipFill>
        <p:spPr>
          <a:xfrm>
            <a:off x="2971800" y="4114800"/>
            <a:ext cx="3246120" cy="2575560"/>
          </a:xfrm>
          <a:prstGeom prst="rect">
            <a:avLst/>
          </a:prstGeom>
        </p:spPr>
      </p:pic>
      <p:pic>
        <p:nvPicPr>
          <p:cNvPr id="7" name="Picture 6" descr="Figure 3 4_26_2019 6_02_47 AM.png"/>
          <p:cNvPicPr>
            <a:picLocks noChangeAspect="1"/>
          </p:cNvPicPr>
          <p:nvPr/>
        </p:nvPicPr>
        <p:blipFill>
          <a:blip r:embed="rId4"/>
          <a:stretch>
            <a:fillRect/>
          </a:stretch>
        </p:blipFill>
        <p:spPr>
          <a:xfrm>
            <a:off x="914400" y="1524000"/>
            <a:ext cx="3246120" cy="25755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5"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rbel" pitchFamily="34" charset="0"/>
              </a:rPr>
              <a:t>Image Processing for Static Data</a:t>
            </a:r>
            <a:endParaRPr lang="en-US" dirty="0">
              <a:latin typeface="Corbel" pitchFamily="34" charset="0"/>
            </a:endParaRPr>
          </a:p>
        </p:txBody>
      </p:sp>
      <p:pic>
        <p:nvPicPr>
          <p:cNvPr id="7" name="Picture 6" descr="Figure 1 4_26_2019 6_02_04 AM.png"/>
          <p:cNvPicPr>
            <a:picLocks noChangeAspect="1"/>
          </p:cNvPicPr>
          <p:nvPr/>
        </p:nvPicPr>
        <p:blipFill>
          <a:blip r:embed="rId2"/>
          <a:stretch>
            <a:fillRect/>
          </a:stretch>
        </p:blipFill>
        <p:spPr>
          <a:xfrm>
            <a:off x="5029200" y="1524000"/>
            <a:ext cx="3246120" cy="2575560"/>
          </a:xfrm>
          <a:prstGeom prst="rect">
            <a:avLst/>
          </a:prstGeom>
        </p:spPr>
      </p:pic>
      <p:pic>
        <p:nvPicPr>
          <p:cNvPr id="8" name="Picture 7" descr="Figure 2 4_26_2019 6_01_12 AM.png"/>
          <p:cNvPicPr>
            <a:picLocks noChangeAspect="1"/>
          </p:cNvPicPr>
          <p:nvPr/>
        </p:nvPicPr>
        <p:blipFill>
          <a:blip r:embed="rId3"/>
          <a:stretch>
            <a:fillRect/>
          </a:stretch>
        </p:blipFill>
        <p:spPr>
          <a:xfrm>
            <a:off x="2971800" y="4114800"/>
            <a:ext cx="3246120" cy="2575560"/>
          </a:xfrm>
          <a:prstGeom prst="rect">
            <a:avLst/>
          </a:prstGeom>
        </p:spPr>
      </p:pic>
      <p:pic>
        <p:nvPicPr>
          <p:cNvPr id="9" name="Picture 8" descr="Figure 3 4_26_2019 6_01_58 AM.png"/>
          <p:cNvPicPr>
            <a:picLocks noChangeAspect="1"/>
          </p:cNvPicPr>
          <p:nvPr/>
        </p:nvPicPr>
        <p:blipFill>
          <a:blip r:embed="rId4"/>
          <a:stretch>
            <a:fillRect/>
          </a:stretch>
        </p:blipFill>
        <p:spPr>
          <a:xfrm>
            <a:off x="914400" y="1524000"/>
            <a:ext cx="3246120" cy="25755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par>
                                <p:cTn id="8" presetID="8"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amond(in)">
                                      <p:cBhvr>
                                        <p:cTn id="10" dur="2000"/>
                                        <p:tgtEl>
                                          <p:spTgt spid="8"/>
                                        </p:tgtEl>
                                      </p:cBhvr>
                                    </p:animEffect>
                                  </p:childTnLst>
                                </p:cTn>
                              </p:par>
                              <p:par>
                                <p:cTn id="11" presetID="8"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amond(in)">
                                      <p:cBhvr>
                                        <p:cTn id="1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rbel" pitchFamily="34" charset="0"/>
              </a:rPr>
              <a:t>Expected Outcome</a:t>
            </a:r>
            <a:endParaRPr lang="en-US" dirty="0">
              <a:latin typeface="Corbel" pitchFamily="34" charset="0"/>
            </a:endParaRPr>
          </a:p>
        </p:txBody>
      </p:sp>
      <p:sp>
        <p:nvSpPr>
          <p:cNvPr id="3" name="Content Placeholder 2"/>
          <p:cNvSpPr>
            <a:spLocks noGrp="1"/>
          </p:cNvSpPr>
          <p:nvPr>
            <p:ph idx="1"/>
          </p:nvPr>
        </p:nvSpPr>
        <p:spPr/>
        <p:txBody>
          <a:bodyPr>
            <a:normAutofit/>
          </a:bodyPr>
          <a:lstStyle/>
          <a:p>
            <a:pPr algn="just" fontAlgn="base"/>
            <a:r>
              <a:rPr lang="en-GB" sz="1800" dirty="0" smtClean="0">
                <a:latin typeface="Corbel" pitchFamily="34" charset="0"/>
              </a:rPr>
              <a:t>By implementing this system we expect the following:</a:t>
            </a:r>
          </a:p>
          <a:p>
            <a:pPr lvl="1" algn="just" fontAlgn="base"/>
            <a:r>
              <a:rPr lang="en-GB" sz="1800" dirty="0" smtClean="0">
                <a:latin typeface="Corbel" pitchFamily="34" charset="0"/>
              </a:rPr>
              <a:t>Reduction in congestion of </a:t>
            </a:r>
            <a:r>
              <a:rPr lang="en-GB" sz="1800" dirty="0" smtClean="0">
                <a:latin typeface="Corbel" pitchFamily="34" charset="0"/>
              </a:rPr>
              <a:t>vehicles.</a:t>
            </a:r>
            <a:endParaRPr lang="en-GB" sz="1800" dirty="0" smtClean="0">
              <a:latin typeface="Corbel" pitchFamily="34" charset="0"/>
            </a:endParaRPr>
          </a:p>
          <a:p>
            <a:pPr lvl="1" algn="just" fontAlgn="base"/>
            <a:r>
              <a:rPr lang="en-GB" sz="1800" dirty="0" smtClean="0">
                <a:latin typeface="Corbel" pitchFamily="34" charset="0"/>
              </a:rPr>
              <a:t>Less delay in reaching a </a:t>
            </a:r>
            <a:r>
              <a:rPr lang="en-GB" sz="1800" dirty="0" smtClean="0">
                <a:latin typeface="Corbel" pitchFamily="34" charset="0"/>
              </a:rPr>
              <a:t>destination.</a:t>
            </a:r>
            <a:endParaRPr lang="en-GB" sz="1800" dirty="0" smtClean="0">
              <a:latin typeface="Corbel" pitchFamily="34" charset="0"/>
            </a:endParaRPr>
          </a:p>
          <a:p>
            <a:pPr lvl="1" algn="just" fontAlgn="base"/>
            <a:r>
              <a:rPr lang="en-GB" sz="1800" dirty="0" smtClean="0">
                <a:latin typeface="Corbel" pitchFamily="34" charset="0"/>
              </a:rPr>
              <a:t>More </a:t>
            </a:r>
            <a:r>
              <a:rPr lang="en-GB" sz="1800" dirty="0" smtClean="0">
                <a:latin typeface="Corbel" pitchFamily="34" charset="0"/>
              </a:rPr>
              <a:t>priority to emergency </a:t>
            </a:r>
            <a:r>
              <a:rPr lang="en-GB" sz="1800" dirty="0" smtClean="0">
                <a:latin typeface="Corbel" pitchFamily="34" charset="0"/>
              </a:rPr>
              <a:t>vehicles.</a:t>
            </a:r>
          </a:p>
          <a:p>
            <a:pPr lvl="1" algn="just" fontAlgn="base"/>
            <a:r>
              <a:rPr lang="en-GB" sz="1800" dirty="0" smtClean="0">
                <a:latin typeface="Corbel" pitchFamily="34" charset="0"/>
              </a:rPr>
              <a:t>Reduction in Pollution.</a:t>
            </a:r>
            <a:endParaRPr lang="en-GB" sz="1800" dirty="0" smtClean="0">
              <a:latin typeface="Corbel" pitchFamily="34" charset="0"/>
            </a:endParaRPr>
          </a:p>
          <a:p>
            <a:pPr algn="just"/>
            <a:endParaRPr lang="en-US" sz="1800" dirty="0">
              <a:latin typeface="Corbe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rbel" pitchFamily="34" charset="0"/>
              </a:rPr>
              <a:t>References</a:t>
            </a:r>
            <a:endParaRPr lang="en-US" dirty="0">
              <a:latin typeface="Corbel" pitchFamily="34" charset="0"/>
            </a:endParaRPr>
          </a:p>
        </p:txBody>
      </p:sp>
      <p:sp>
        <p:nvSpPr>
          <p:cNvPr id="3" name="Content Placeholder 2"/>
          <p:cNvSpPr>
            <a:spLocks noGrp="1"/>
          </p:cNvSpPr>
          <p:nvPr>
            <p:ph idx="1"/>
          </p:nvPr>
        </p:nvSpPr>
        <p:spPr/>
        <p:txBody>
          <a:bodyPr>
            <a:normAutofit/>
          </a:bodyPr>
          <a:lstStyle/>
          <a:p>
            <a:pPr algn="just"/>
            <a:r>
              <a:rPr lang="en-AU" sz="1800" dirty="0" smtClean="0">
                <a:latin typeface="Corbel" pitchFamily="34" charset="0"/>
              </a:rPr>
              <a:t>Dynamic Traffic Light Control </a:t>
            </a:r>
            <a:r>
              <a:rPr lang="en-AU" sz="1800" dirty="0" smtClean="0">
                <a:latin typeface="Corbel" pitchFamily="34" charset="0"/>
              </a:rPr>
              <a:t>Systems - </a:t>
            </a:r>
            <a:r>
              <a:rPr lang="en-US" sz="1800" dirty="0" smtClean="0">
                <a:latin typeface="Corbel" pitchFamily="34" charset="0"/>
              </a:rPr>
              <a:t>A </a:t>
            </a:r>
            <a:r>
              <a:rPr lang="en-US" sz="1800" dirty="0" smtClean="0">
                <a:latin typeface="Corbel" pitchFamily="34" charset="0"/>
              </a:rPr>
              <a:t>Survey.</a:t>
            </a:r>
          </a:p>
          <a:p>
            <a:pPr lvl="1" algn="just"/>
            <a:r>
              <a:rPr lang="en-US" sz="1800" dirty="0" smtClean="0">
                <a:latin typeface="Corbel" pitchFamily="34" charset="0"/>
              </a:rPr>
              <a:t>Paper Comparing the Different types of Currently implemented Solutions for Dynamic Traffic Light Control.</a:t>
            </a:r>
            <a:endParaRPr lang="en-US" sz="1800" dirty="0">
              <a:latin typeface="Corbe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rbel" pitchFamily="34" charset="0"/>
              </a:rPr>
              <a:t>Abstract</a:t>
            </a:r>
            <a:endParaRPr lang="en-US" dirty="0">
              <a:latin typeface="Corbel" pitchFamily="34" charset="0"/>
            </a:endParaRPr>
          </a:p>
        </p:txBody>
      </p:sp>
      <p:sp>
        <p:nvSpPr>
          <p:cNvPr id="3" name="Content Placeholder 2"/>
          <p:cNvSpPr>
            <a:spLocks noGrp="1"/>
          </p:cNvSpPr>
          <p:nvPr>
            <p:ph idx="1"/>
          </p:nvPr>
        </p:nvSpPr>
        <p:spPr/>
        <p:txBody>
          <a:bodyPr>
            <a:normAutofit/>
          </a:bodyPr>
          <a:lstStyle/>
          <a:p>
            <a:pPr algn="just">
              <a:buNone/>
            </a:pPr>
            <a:r>
              <a:rPr lang="en-US" sz="1800" dirty="0" smtClean="0">
                <a:latin typeface="Corbel" pitchFamily="34" charset="0"/>
                <a:cs typeface="Times New Roman" pitchFamily="18" charset="0"/>
              </a:rPr>
              <a:t>		In </a:t>
            </a:r>
            <a:r>
              <a:rPr lang="en-US" sz="1800" dirty="0">
                <a:latin typeface="Corbel" pitchFamily="34" charset="0"/>
                <a:cs typeface="Times New Roman" pitchFamily="18" charset="0"/>
              </a:rPr>
              <a:t>recent era, due to the increase in population and the number of vehicles bought, there is a problem of congestion of traffic in the major cities around the globe. This not only increases the time delay but also increases the fuel consumption and air and noise pollution</a:t>
            </a:r>
            <a:r>
              <a:rPr lang="en-US" sz="1800" dirty="0" smtClean="0">
                <a:latin typeface="Corbel" pitchFamily="34" charset="0"/>
                <a:cs typeface="Times New Roman" pitchFamily="18" charset="0"/>
              </a:rPr>
              <a:t>. </a:t>
            </a:r>
            <a:r>
              <a:rPr lang="en-US" sz="1800" dirty="0">
                <a:latin typeface="Corbel" pitchFamily="34" charset="0"/>
                <a:cs typeface="Times New Roman" pitchFamily="18" charset="0"/>
              </a:rPr>
              <a:t>It is observed that conventional traffic flow is intricate and non predictable. Furthermore emergency vehicles like ambulances, fire trucks etc. are delayed</a:t>
            </a:r>
            <a:r>
              <a:rPr lang="en-US" sz="1800" dirty="0" smtClean="0">
                <a:latin typeface="Corbel" pitchFamily="34" charset="0"/>
                <a:cs typeface="Times New Roman" pitchFamily="18" charset="0"/>
              </a:rPr>
              <a:t>. This project aims to solve the aforementioned problems by implementing real time control of the traffic signals using Image </a:t>
            </a:r>
            <a:r>
              <a:rPr lang="en-US" sz="1800" dirty="0">
                <a:latin typeface="Corbel" pitchFamily="34" charset="0"/>
                <a:cs typeface="Times New Roman" pitchFamily="18" charset="0"/>
              </a:rPr>
              <a:t>P</a:t>
            </a:r>
            <a:r>
              <a:rPr lang="en-US" sz="1800" dirty="0" smtClean="0">
                <a:latin typeface="Corbel" pitchFamily="34" charset="0"/>
                <a:cs typeface="Times New Roman" pitchFamily="18" charset="0"/>
              </a:rPr>
              <a:t>rocessing, </a:t>
            </a:r>
            <a:r>
              <a:rPr lang="en-US" sz="1800" dirty="0" err="1" smtClean="0">
                <a:latin typeface="Corbel" pitchFamily="34" charset="0"/>
                <a:cs typeface="Times New Roman" pitchFamily="18" charset="0"/>
              </a:rPr>
              <a:t>IoT</a:t>
            </a:r>
            <a:r>
              <a:rPr lang="en-US" sz="1800" dirty="0" smtClean="0">
                <a:latin typeface="Corbel" pitchFamily="34" charset="0"/>
                <a:cs typeface="Times New Roman" pitchFamily="18" charset="0"/>
              </a:rPr>
              <a:t> and </a:t>
            </a:r>
            <a:r>
              <a:rPr lang="en-US" sz="1800" dirty="0" smtClean="0">
                <a:latin typeface="Corbel" pitchFamily="34" charset="0"/>
                <a:cs typeface="Times New Roman" pitchFamily="18" charset="0"/>
              </a:rPr>
              <a:t>Object Detection. </a:t>
            </a:r>
            <a:r>
              <a:rPr lang="en-US" sz="1800" dirty="0" smtClean="0">
                <a:latin typeface="Corbel" pitchFamily="34" charset="0"/>
                <a:cs typeface="Times New Roman" pitchFamily="18" charset="0"/>
              </a:rPr>
              <a:t>Embedded Systems are small and can be integrated with the existing infrastructure in order to reduce the cost and complexity.</a:t>
            </a:r>
            <a:endParaRPr lang="en-US" sz="1800" dirty="0">
              <a:latin typeface="Corbel"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rbel" pitchFamily="34" charset="0"/>
              </a:rPr>
              <a:t>Introduction</a:t>
            </a:r>
            <a:endParaRPr lang="en-US" dirty="0">
              <a:latin typeface="Corbel" pitchFamily="34" charset="0"/>
            </a:endParaRPr>
          </a:p>
        </p:txBody>
      </p:sp>
      <p:sp>
        <p:nvSpPr>
          <p:cNvPr id="3" name="Content Placeholder 2"/>
          <p:cNvSpPr>
            <a:spLocks noGrp="1"/>
          </p:cNvSpPr>
          <p:nvPr>
            <p:ph idx="1"/>
          </p:nvPr>
        </p:nvSpPr>
        <p:spPr/>
        <p:txBody>
          <a:bodyPr>
            <a:normAutofit/>
          </a:bodyPr>
          <a:lstStyle/>
          <a:p>
            <a:pPr algn="just"/>
            <a:r>
              <a:rPr lang="en-US" sz="1800" dirty="0" smtClean="0">
                <a:latin typeface="Corbel" pitchFamily="34" charset="0"/>
              </a:rPr>
              <a:t>Unfortunately</a:t>
            </a:r>
            <a:r>
              <a:rPr lang="en-US" sz="1800" dirty="0">
                <a:latin typeface="Corbel" pitchFamily="34" charset="0"/>
              </a:rPr>
              <a:t>, in recent times the increasing number of vehicles can cause a series of economical as well and social problems</a:t>
            </a:r>
            <a:r>
              <a:rPr lang="en-US" sz="1800" dirty="0" smtClean="0">
                <a:latin typeface="Corbel" pitchFamily="34" charset="0"/>
              </a:rPr>
              <a:t>.</a:t>
            </a:r>
          </a:p>
          <a:p>
            <a:pPr algn="just"/>
            <a:r>
              <a:rPr lang="en-US" sz="1800" dirty="0" smtClean="0">
                <a:latin typeface="Corbel" pitchFamily="34" charset="0"/>
              </a:rPr>
              <a:t>However </a:t>
            </a:r>
            <a:r>
              <a:rPr lang="en-US" sz="1800" dirty="0">
                <a:latin typeface="Corbel" pitchFamily="34" charset="0"/>
              </a:rPr>
              <a:t>due to limited availability of land, the roads cannot be widened to suit the traffic needs. </a:t>
            </a:r>
            <a:endParaRPr lang="en-US" sz="1800" dirty="0" smtClean="0">
              <a:latin typeface="Corbel" pitchFamily="34" charset="0"/>
            </a:endParaRPr>
          </a:p>
          <a:p>
            <a:pPr algn="just"/>
            <a:r>
              <a:rPr lang="en-US" sz="1800" dirty="0" smtClean="0">
                <a:latin typeface="Corbel" pitchFamily="34" charset="0"/>
              </a:rPr>
              <a:t>Conventional </a:t>
            </a:r>
            <a:r>
              <a:rPr lang="en-US" sz="1800" dirty="0">
                <a:latin typeface="Corbel" pitchFamily="34" charset="0"/>
              </a:rPr>
              <a:t>traffic light systems use a fixed cycle of pre-defined pattern to control the dynamically changing traffic flow</a:t>
            </a:r>
            <a:r>
              <a:rPr lang="en-US" sz="1800" dirty="0" smtClean="0">
                <a:latin typeface="Corbel" pitchFamily="34" charset="0"/>
              </a:rPr>
              <a:t>.</a:t>
            </a:r>
          </a:p>
          <a:p>
            <a:pPr algn="just"/>
            <a:r>
              <a:rPr lang="en-US" sz="1800" dirty="0" smtClean="0">
                <a:latin typeface="Corbel" pitchFamily="34" charset="0"/>
              </a:rPr>
              <a:t>Dynamic Traffic Light Control refers to the control of flow of traffic via the signals in real-time.</a:t>
            </a:r>
          </a:p>
          <a:p>
            <a:pPr algn="just"/>
            <a:endParaRPr lang="en-US" sz="1800" dirty="0" smtClean="0">
              <a:latin typeface="Corbel" pitchFamily="34" charset="0"/>
            </a:endParaRPr>
          </a:p>
          <a:p>
            <a:pPr algn="just"/>
            <a:endParaRPr lang="en-US" sz="1800" dirty="0">
              <a:latin typeface="Corbe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rbel" pitchFamily="34" charset="0"/>
              </a:rPr>
              <a:t>Problem Statement</a:t>
            </a:r>
            <a:endParaRPr lang="en-US" dirty="0">
              <a:latin typeface="Corbel" pitchFamily="34" charset="0"/>
            </a:endParaRPr>
          </a:p>
        </p:txBody>
      </p:sp>
      <p:sp>
        <p:nvSpPr>
          <p:cNvPr id="3" name="Content Placeholder 2"/>
          <p:cNvSpPr>
            <a:spLocks noGrp="1"/>
          </p:cNvSpPr>
          <p:nvPr>
            <p:ph idx="1"/>
          </p:nvPr>
        </p:nvSpPr>
        <p:spPr>
          <a:xfrm>
            <a:off x="457200" y="1722437"/>
            <a:ext cx="8229600" cy="4525963"/>
          </a:xfrm>
        </p:spPr>
        <p:txBody>
          <a:bodyPr>
            <a:normAutofit/>
          </a:bodyPr>
          <a:lstStyle/>
          <a:p>
            <a:pPr algn="just"/>
            <a:r>
              <a:rPr lang="en-US" sz="1800" dirty="0" smtClean="0">
                <a:latin typeface="Corbel" pitchFamily="34" charset="0"/>
              </a:rPr>
              <a:t>The purpose of this project is to develop a system that will solve the issue of excess traffic on a particular signal as well as have total synchronization between all the signals in a particular area. Additionally there is a problem for the emergency vehicles of  not being able to pass through the signal without the presence of a traffic cop. </a:t>
            </a:r>
            <a:endParaRPr lang="en-US" sz="1800" dirty="0">
              <a:latin typeface="Corbe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rbel" pitchFamily="34" charset="0"/>
              </a:rPr>
              <a:t>Survey</a:t>
            </a:r>
            <a:endParaRPr lang="en-US" dirty="0">
              <a:latin typeface="Corbel" pitchFamily="34" charset="0"/>
            </a:endParaRPr>
          </a:p>
        </p:txBody>
      </p:sp>
      <p:sp>
        <p:nvSpPr>
          <p:cNvPr id="3" name="Content Placeholder 2"/>
          <p:cNvSpPr>
            <a:spLocks noGrp="1"/>
          </p:cNvSpPr>
          <p:nvPr>
            <p:ph idx="1"/>
          </p:nvPr>
        </p:nvSpPr>
        <p:spPr>
          <a:xfrm>
            <a:off x="457200" y="1600200"/>
            <a:ext cx="8229600" cy="4525963"/>
          </a:xfrm>
        </p:spPr>
        <p:txBody>
          <a:bodyPr>
            <a:normAutofit/>
          </a:bodyPr>
          <a:lstStyle/>
          <a:p>
            <a:pPr algn="just"/>
            <a:r>
              <a:rPr lang="en-US" sz="1800" dirty="0" smtClean="0">
                <a:latin typeface="Corbel" pitchFamily="34" charset="0"/>
              </a:rPr>
              <a:t>In our personal interview with the </a:t>
            </a:r>
            <a:r>
              <a:rPr lang="en-US" sz="1800" dirty="0" smtClean="0">
                <a:latin typeface="Corbel" pitchFamily="34" charset="0"/>
              </a:rPr>
              <a:t>DCP </a:t>
            </a:r>
            <a:r>
              <a:rPr lang="en-US" sz="1800" dirty="0" smtClean="0">
                <a:latin typeface="Corbel" pitchFamily="34" charset="0"/>
              </a:rPr>
              <a:t>of </a:t>
            </a:r>
            <a:r>
              <a:rPr lang="en-US" sz="1800" dirty="0" smtClean="0">
                <a:latin typeface="Corbel" pitchFamily="34" charset="0"/>
              </a:rPr>
              <a:t>Traffic, Mr. </a:t>
            </a:r>
            <a:r>
              <a:rPr lang="en-US" sz="1800" dirty="0" err="1" smtClean="0">
                <a:latin typeface="Corbel" pitchFamily="34" charset="0"/>
              </a:rPr>
              <a:t>Pankaj</a:t>
            </a:r>
            <a:r>
              <a:rPr lang="en-US" sz="1800" dirty="0" smtClean="0">
                <a:latin typeface="Corbel" pitchFamily="34" charset="0"/>
              </a:rPr>
              <a:t> </a:t>
            </a:r>
            <a:r>
              <a:rPr lang="en-US" sz="1800" dirty="0" err="1" smtClean="0">
                <a:latin typeface="Corbel" pitchFamily="34" charset="0"/>
              </a:rPr>
              <a:t>Deshmukh</a:t>
            </a:r>
            <a:r>
              <a:rPr lang="en-US" sz="1800" dirty="0" smtClean="0">
                <a:latin typeface="Corbel" pitchFamily="34" charset="0"/>
              </a:rPr>
              <a:t>, </a:t>
            </a:r>
            <a:r>
              <a:rPr lang="en-US" sz="1800" dirty="0" smtClean="0">
                <a:latin typeface="Corbel" pitchFamily="34" charset="0"/>
              </a:rPr>
              <a:t>mentioned that currently there is a huge lack in infrastructure in our city.</a:t>
            </a:r>
          </a:p>
          <a:p>
            <a:pPr algn="just"/>
            <a:r>
              <a:rPr lang="en-US" sz="1800" dirty="0" smtClean="0">
                <a:latin typeface="Corbel" pitchFamily="34" charset="0"/>
              </a:rPr>
              <a:t>The road and signal infrastructure is not able to cope up with the rapid growth in number of cars</a:t>
            </a:r>
            <a:r>
              <a:rPr lang="en-US" sz="1800" dirty="0" smtClean="0">
                <a:latin typeface="Corbel" pitchFamily="34" charset="0"/>
              </a:rPr>
              <a:t>.</a:t>
            </a:r>
          </a:p>
          <a:p>
            <a:pPr algn="just"/>
            <a:r>
              <a:rPr lang="en-US" sz="1800" dirty="0" smtClean="0">
                <a:latin typeface="Corbel" pitchFamily="34" charset="0"/>
              </a:rPr>
              <a:t>Wrote a paper on the different types of systems currently implemented.</a:t>
            </a:r>
          </a:p>
          <a:p>
            <a:pPr algn="just"/>
            <a:r>
              <a:rPr lang="en-US" sz="1800" dirty="0" smtClean="0">
                <a:latin typeface="Corbel" pitchFamily="34" charset="0"/>
              </a:rPr>
              <a:t>Different Systems like Fuzzy Logic, Image Processing, Wireless Sensor Network, Dynamic Programming and IR sensor with </a:t>
            </a:r>
            <a:r>
              <a:rPr lang="en-US" sz="1800" dirty="0" err="1" smtClean="0">
                <a:latin typeface="Corbel" pitchFamily="34" charset="0"/>
              </a:rPr>
              <a:t>IoT</a:t>
            </a:r>
            <a:r>
              <a:rPr lang="en-US" sz="1800" dirty="0" smtClean="0">
                <a:latin typeface="Corbel" pitchFamily="34" charset="0"/>
              </a:rPr>
              <a:t> were studied. </a:t>
            </a:r>
          </a:p>
          <a:p>
            <a:pPr algn="just"/>
            <a:endParaRPr lang="en-US" sz="1800" dirty="0" smtClean="0">
              <a:latin typeface="Corbe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rbel" pitchFamily="34" charset="0"/>
              </a:rPr>
              <a:t>Motivation</a:t>
            </a:r>
            <a:endParaRPr lang="en-US" dirty="0">
              <a:latin typeface="Corbel" pitchFamily="34" charset="0"/>
            </a:endParaRPr>
          </a:p>
        </p:txBody>
      </p:sp>
      <p:sp>
        <p:nvSpPr>
          <p:cNvPr id="3" name="Content Placeholder 2"/>
          <p:cNvSpPr>
            <a:spLocks noGrp="1"/>
          </p:cNvSpPr>
          <p:nvPr>
            <p:ph idx="1"/>
          </p:nvPr>
        </p:nvSpPr>
        <p:spPr/>
        <p:txBody>
          <a:bodyPr>
            <a:normAutofit/>
          </a:bodyPr>
          <a:lstStyle/>
          <a:p>
            <a:pPr algn="just"/>
            <a:r>
              <a:rPr lang="en-US" sz="1800" dirty="0" smtClean="0">
                <a:latin typeface="Corbel" pitchFamily="34" charset="0"/>
              </a:rPr>
              <a:t>It commonly occurs that, at a particular intersection there is high density of traffic in one lane and there is very low density of traffic in the others. Despite that, the green time for all the lanes are the same.</a:t>
            </a:r>
          </a:p>
          <a:p>
            <a:pPr algn="just"/>
            <a:r>
              <a:rPr lang="en-US" sz="1800" dirty="0" smtClean="0">
                <a:latin typeface="Corbel" pitchFamily="34" charset="0"/>
              </a:rPr>
              <a:t>Another major problem is the excess waiting time for emergency vehicles. Due to the Static nature of current system, there is no easy way to detect emergency vehicles.</a:t>
            </a:r>
          </a:p>
          <a:p>
            <a:endParaRPr lang="en-US" sz="1800" dirty="0">
              <a:latin typeface="Corbe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Work</a:t>
            </a:r>
            <a:endParaRPr lang="en-US" dirty="0"/>
          </a:p>
        </p:txBody>
      </p:sp>
      <p:sp>
        <p:nvSpPr>
          <p:cNvPr id="3" name="Content Placeholder 2"/>
          <p:cNvSpPr>
            <a:spLocks noGrp="1"/>
          </p:cNvSpPr>
          <p:nvPr>
            <p:ph idx="1"/>
          </p:nvPr>
        </p:nvSpPr>
        <p:spPr/>
        <p:txBody>
          <a:bodyPr>
            <a:normAutofit/>
          </a:bodyPr>
          <a:lstStyle/>
          <a:p>
            <a:pPr algn="just"/>
            <a:r>
              <a:rPr lang="en-US" sz="1800" dirty="0" smtClean="0">
                <a:latin typeface="Corbel" pitchFamily="34" charset="0"/>
              </a:rPr>
              <a:t>In order to reduce the waiting time at a signal, we are proposing the use of Dynamic Traffic Light control with the help of Image Processing, </a:t>
            </a:r>
            <a:r>
              <a:rPr lang="en-US" sz="1800" dirty="0" err="1" smtClean="0">
                <a:latin typeface="Corbel" pitchFamily="34" charset="0"/>
              </a:rPr>
              <a:t>IoT</a:t>
            </a:r>
            <a:r>
              <a:rPr lang="en-US" sz="1800" dirty="0" smtClean="0">
                <a:latin typeface="Corbel" pitchFamily="34" charset="0"/>
              </a:rPr>
              <a:t> and </a:t>
            </a:r>
            <a:r>
              <a:rPr lang="en-US" sz="1800" dirty="0" smtClean="0">
                <a:latin typeface="Corbel" pitchFamily="34" charset="0"/>
              </a:rPr>
              <a:t>Object Detection</a:t>
            </a:r>
            <a:r>
              <a:rPr lang="en-US" sz="1800" dirty="0" smtClean="0">
                <a:latin typeface="Corbel" pitchFamily="34" charset="0"/>
              </a:rPr>
              <a:t>.</a:t>
            </a:r>
            <a:endParaRPr lang="en-US" sz="1800" dirty="0" smtClean="0">
              <a:latin typeface="Corbel" pitchFamily="34" charset="0"/>
            </a:endParaRPr>
          </a:p>
          <a:p>
            <a:pPr algn="just"/>
            <a:r>
              <a:rPr lang="en-US" sz="1800" dirty="0" smtClean="0">
                <a:latin typeface="Corbel" pitchFamily="34" charset="0"/>
              </a:rPr>
              <a:t>The major data will be </a:t>
            </a:r>
            <a:r>
              <a:rPr lang="en-US" sz="1800" dirty="0" smtClean="0">
                <a:latin typeface="Corbel" pitchFamily="34" charset="0"/>
              </a:rPr>
              <a:t>collected </a:t>
            </a:r>
            <a:r>
              <a:rPr lang="en-US" sz="1800" dirty="0" smtClean="0">
                <a:latin typeface="Corbel" pitchFamily="34" charset="0"/>
              </a:rPr>
              <a:t>from the existing CCTV cameras.</a:t>
            </a:r>
          </a:p>
          <a:p>
            <a:pPr algn="just"/>
            <a:r>
              <a:rPr lang="en-US" sz="1800" dirty="0" smtClean="0">
                <a:latin typeface="Corbel" pitchFamily="34" charset="0"/>
              </a:rPr>
              <a:t>With the help of the data from the CCTV cameras, Emergency vehicles also will be detected.</a:t>
            </a:r>
          </a:p>
          <a:p>
            <a:pPr algn="just"/>
            <a:r>
              <a:rPr lang="en-US" sz="1800" dirty="0" smtClean="0">
                <a:latin typeface="Corbel" pitchFamily="34" charset="0"/>
              </a:rPr>
              <a:t>With the help of this system, there will be no waiting time for Emergency vehicles.</a:t>
            </a:r>
          </a:p>
          <a:p>
            <a:pPr algn="just"/>
            <a:r>
              <a:rPr lang="en-US" sz="1800" dirty="0" smtClean="0">
                <a:latin typeface="Corbel" pitchFamily="34" charset="0"/>
              </a:rPr>
              <a:t>There will be intercommunication between signals at adjacent intersections as well as between the signals at an intersection in order to have a full interconnection and synchronization in the system.</a:t>
            </a:r>
          </a:p>
          <a:p>
            <a:pPr algn="just"/>
            <a:endParaRPr lang="en-US" sz="1800" dirty="0" smtClean="0">
              <a:latin typeface="Corbe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pPr algn="just" fontAlgn="base"/>
            <a:r>
              <a:rPr lang="en-GB" sz="1800" dirty="0" smtClean="0"/>
              <a:t>We will be calculating the traffic density with the help of the current CCTV footage which will be supported by </a:t>
            </a:r>
            <a:r>
              <a:rPr lang="en-GB" sz="1800" dirty="0" err="1" smtClean="0"/>
              <a:t>google</a:t>
            </a:r>
            <a:r>
              <a:rPr lang="en-GB" sz="1800" dirty="0" smtClean="0"/>
              <a:t> maps traffic data.</a:t>
            </a:r>
          </a:p>
          <a:p>
            <a:pPr algn="just" fontAlgn="base"/>
            <a:r>
              <a:rPr lang="en-GB" sz="1800" dirty="0" smtClean="0"/>
              <a:t>The communication between two signals will be done with the help of ESP8266 Node MCU.</a:t>
            </a:r>
          </a:p>
          <a:p>
            <a:pPr algn="just" fontAlgn="base"/>
            <a:r>
              <a:rPr lang="en-GB" sz="1800" dirty="0" smtClean="0"/>
              <a:t>We will then obtain the traffic density in each lane.</a:t>
            </a:r>
          </a:p>
          <a:p>
            <a:pPr algn="just" fontAlgn="base"/>
            <a:r>
              <a:rPr lang="en-GB" sz="1800" dirty="0" smtClean="0"/>
              <a:t>Whichever lane will have highest traffic density will be given priority over other lanes and its signal will be made green.</a:t>
            </a:r>
          </a:p>
          <a:p>
            <a:pPr algn="just" fontAlgn="base"/>
            <a:r>
              <a:rPr lang="en-GB" sz="1800" dirty="0" smtClean="0"/>
              <a:t>At the same time the traffic signals at an intersection will be interacting/communicating with each other so as to know the amount of traffic coming its way.</a:t>
            </a:r>
          </a:p>
          <a:p>
            <a:pPr algn="just" fontAlgn="base"/>
            <a:r>
              <a:rPr lang="en-GB" sz="1800" dirty="0" smtClean="0"/>
              <a:t>Based on all this data which signal has to be made green next is decided.</a:t>
            </a:r>
            <a:endParaRPr lang="en-GB"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371600" y="1447800"/>
            <a:ext cx="6284158" cy="5207706"/>
          </a:xfrm>
          <a:prstGeom prst="rect">
            <a:avLst/>
          </a:prstGeom>
          <a:noFill/>
          <a:ln w="9525">
            <a:noFill/>
            <a:miter lim="800000"/>
            <a:headEnd/>
            <a:tailEnd/>
          </a:ln>
          <a:effectLst/>
        </p:spPr>
      </p:pic>
      <p:sp>
        <p:nvSpPr>
          <p:cNvPr id="5" name="TextBox 4"/>
          <p:cNvSpPr txBox="1"/>
          <p:nvPr/>
        </p:nvSpPr>
        <p:spPr>
          <a:xfrm>
            <a:off x="3352800" y="304800"/>
            <a:ext cx="2048959" cy="461665"/>
          </a:xfrm>
          <a:prstGeom prst="rect">
            <a:avLst/>
          </a:prstGeom>
          <a:noFill/>
        </p:spPr>
        <p:txBody>
          <a:bodyPr wrap="none" rtlCol="0">
            <a:spAutoFit/>
          </a:bodyPr>
          <a:lstStyle/>
          <a:p>
            <a:r>
              <a:rPr lang="en-US" sz="2400" dirty="0" smtClean="0">
                <a:latin typeface="Corbel" pitchFamily="34" charset="0"/>
              </a:rPr>
              <a:t>Block Diagram</a:t>
            </a:r>
            <a:endParaRPr lang="en-US" sz="2400" dirty="0">
              <a:latin typeface="Corbe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TotalTime>
  <Words>638</Words>
  <Application>Microsoft Office PowerPoint</Application>
  <PresentationFormat>On-screen Show (4:3)</PresentationFormat>
  <Paragraphs>50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Dynamic Traffic Light Control</vt:lpstr>
      <vt:lpstr>Abstract</vt:lpstr>
      <vt:lpstr>Introduction</vt:lpstr>
      <vt:lpstr>Problem Statement</vt:lpstr>
      <vt:lpstr>Survey</vt:lpstr>
      <vt:lpstr>Motivation</vt:lpstr>
      <vt:lpstr>Proposed Work</vt:lpstr>
      <vt:lpstr>Methodology</vt:lpstr>
      <vt:lpstr>Slide 9</vt:lpstr>
      <vt:lpstr>Mini Project - Concept</vt:lpstr>
      <vt:lpstr>Image Processing for Static Data</vt:lpstr>
      <vt:lpstr>Expected Outcome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Traffic Light Control</dc:title>
  <dc:creator>DELL</dc:creator>
  <cp:lastModifiedBy>DELL</cp:lastModifiedBy>
  <cp:revision>49</cp:revision>
  <dcterms:created xsi:type="dcterms:W3CDTF">2019-08-28T20:12:36Z</dcterms:created>
  <dcterms:modified xsi:type="dcterms:W3CDTF">2019-08-30T11:07:04Z</dcterms:modified>
</cp:coreProperties>
</file>