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0" r:id="rId3"/>
    <p:sldId id="272" r:id="rId4"/>
    <p:sldId id="274" r:id="rId5"/>
    <p:sldId id="275" r:id="rId6"/>
    <p:sldId id="276" r:id="rId7"/>
    <p:sldId id="278" r:id="rId8"/>
    <p:sldId id="282" r:id="rId9"/>
    <p:sldId id="277" r:id="rId10"/>
    <p:sldId id="283" r:id="rId11"/>
    <p:sldId id="279" r:id="rId12"/>
    <p:sldId id="280" r:id="rId13"/>
    <p:sldId id="281" r:id="rId14"/>
    <p:sldId id="268" r:id="rId15"/>
    <p:sldId id="26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>
        <p:scale>
          <a:sx n="150" d="100"/>
          <a:sy n="150" d="100"/>
        </p:scale>
        <p:origin x="-711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KCCEMSR, THANE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7768A-BA0C-4534-A22B-6C43581B739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Title of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F211-2CB6-4506-86A0-11E37DF1D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06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KCCEMSR, THANE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F44B-063B-41DE-B3AC-5F95CF2BF8D0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Title of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0E9F4-8F6B-4EB1-9861-3D70C3DBF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4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419857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6366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166070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1078916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363341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117829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325415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22402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201512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43195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22757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282229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86715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E9F4-8F6B-4EB1-9861-3D70C3DBFF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KCCEMSR, THANE</a:t>
            </a:r>
          </a:p>
        </p:txBody>
      </p:sp>
    </p:spTree>
    <p:extLst>
      <p:ext uri="{BB962C8B-B14F-4D97-AF65-F5344CB8AC3E}">
        <p14:creationId xmlns:p14="http://schemas.microsoft.com/office/powerpoint/2010/main" val="305288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2F24-5082-4118-9243-84A2472C0A3E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8C642-1DBB-46E8-A40E-90D098B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84230"/>
              </p:ext>
            </p:extLst>
          </p:nvPr>
        </p:nvGraphicFramePr>
        <p:xfrm>
          <a:off x="228600" y="1600200"/>
          <a:ext cx="8297561" cy="129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Rhea</a:t>
                      </a:r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Bagul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Manas</a:t>
                      </a:r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Gadge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Rohit</a:t>
                      </a:r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Rathod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Vimlendu Yadav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8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cs typeface="Times New Roman" pitchFamily="18" charset="0"/>
                        </a:rPr>
                        <a:t>Roll No:2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cs typeface="Times New Roman" pitchFamily="18" charset="0"/>
                        </a:rPr>
                        <a:t>Roll No:10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cs typeface="Times New Roman" pitchFamily="18" charset="0"/>
                        </a:rPr>
                        <a:t>Roll No:41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cs typeface="Times New Roman" pitchFamily="18" charset="0"/>
                        </a:rPr>
                        <a:t>Roll</a:t>
                      </a:r>
                      <a:r>
                        <a:rPr lang="en-US" b="0" baseline="0" dirty="0">
                          <a:solidFill>
                            <a:sysClr val="windowText" lastClr="000000"/>
                          </a:solidFill>
                          <a:latin typeface="Bookman Old Style" pitchFamily="18" charset="0"/>
                          <a:cs typeface="Times New Roman" pitchFamily="18" charset="0"/>
                        </a:rPr>
                        <a:t> No:54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54173" y="2806732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Dhanshree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 EXTC )</a:t>
            </a:r>
          </a:p>
        </p:txBody>
      </p:sp>
      <p:pic>
        <p:nvPicPr>
          <p:cNvPr id="9" name="Picture 8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69" y="3845397"/>
            <a:ext cx="1074830" cy="1074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68473" y="1245386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20773" y="402381"/>
            <a:ext cx="6057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Fire-Fighter Robot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28/07/2023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85694"/>
            <a:ext cx="32766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T.Y. 2023-24 Mini Project, KCCEMSR, Thane (E)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8600" y="4927518"/>
            <a:ext cx="8534400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&amp; Telecommunication Engineering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C. College of Engineering &amp; Management Studies &amp; Research</a:t>
            </a:r>
          </a:p>
          <a:p>
            <a:pPr algn="ctr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(Affiliated to the University of Mumbai)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Bunder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Road, Near Hume Pipe,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Kopri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Thane (E)-400603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9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971800" y="990600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METHODOLOGY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83F5F-272C-008A-4DAD-B281B4210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1680542"/>
            <a:ext cx="8610600" cy="4339258"/>
          </a:xfrm>
          <a:prstGeom prst="rect">
            <a:avLst/>
          </a:prstGeom>
        </p:spPr>
      </p:pic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224E74A7-08B7-A335-1A9D-FC657969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</p:spTree>
    <p:extLst>
      <p:ext uri="{BB962C8B-B14F-4D97-AF65-F5344CB8AC3E}">
        <p14:creationId xmlns:p14="http://schemas.microsoft.com/office/powerpoint/2010/main" val="50221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400800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" y="17526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3124200" y="990600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2B68F-C5D5-A4E6-A499-80338B1C700F}"/>
              </a:ext>
            </a:extLst>
          </p:cNvPr>
          <p:cNvSpPr txBox="1"/>
          <p:nvPr/>
        </p:nvSpPr>
        <p:spPr>
          <a:xfrm>
            <a:off x="1181100" y="2166134"/>
            <a:ext cx="67818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ecome an unmanned support vehicle.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eveloped to search and extinguish fire.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esigned to be able to work on its own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 identification and rescue activities can be done with higher security 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lacing fire fighters at no high risk and dangerous conditions.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ompact size and automatic control.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used when fire occurs in small and narrow spaces with hazardous.</a:t>
            </a:r>
          </a:p>
        </p:txBody>
      </p:sp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65858C74-73F6-C84E-7B3A-F960E328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</p:spTree>
    <p:extLst>
      <p:ext uri="{BB962C8B-B14F-4D97-AF65-F5344CB8AC3E}">
        <p14:creationId xmlns:p14="http://schemas.microsoft.com/office/powerpoint/2010/main" val="42344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400800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" y="17526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3238500" y="115318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F746B-A86D-1BDC-BFFC-B35A082A15AB}"/>
              </a:ext>
            </a:extLst>
          </p:cNvPr>
          <p:cNvSpPr txBox="1"/>
          <p:nvPr/>
        </p:nvSpPr>
        <p:spPr>
          <a:xfrm>
            <a:off x="990600" y="2551837"/>
            <a:ext cx="7391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This project describes about the real time firefighting robot which moves in a constant speed, identify the fire and then extinguish it with the help of pumping mechanism . This prototype provides an overview to make </a:t>
            </a:r>
          </a:p>
          <a:p>
            <a:pPr algn="just"/>
            <a:r>
              <a:rPr lang="en-IN" sz="2200" dirty="0"/>
              <a:t>fire-fighting robots smarter, less expensive and more efficient. In further </a:t>
            </a:r>
            <a:r>
              <a:rPr lang="en-US" sz="2200" dirty="0"/>
              <a:t>works</a:t>
            </a:r>
            <a:r>
              <a:rPr lang="en-IN" sz="2200" dirty="0"/>
              <a:t>, the proposed design will be implemented and its performance will be evaluated, in order to ascertain its strength and weakness.</a:t>
            </a:r>
          </a:p>
        </p:txBody>
      </p:sp>
    </p:spTree>
    <p:extLst>
      <p:ext uri="{BB962C8B-B14F-4D97-AF65-F5344CB8AC3E}">
        <p14:creationId xmlns:p14="http://schemas.microsoft.com/office/powerpoint/2010/main" val="243318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" y="17526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3181350" y="1140480"/>
            <a:ext cx="3086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1DC2D-497A-F345-5DEE-A7E9C0085CAA}"/>
              </a:ext>
            </a:extLst>
          </p:cNvPr>
          <p:cNvSpPr txBox="1"/>
          <p:nvPr/>
        </p:nvSpPr>
        <p:spPr>
          <a:xfrm>
            <a:off x="838200" y="2352764"/>
            <a:ext cx="7543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We can add the smoke detector in our prototype which gives us the accuracy to detect the fire.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Also we can add the ultrasonic sensor to detect the obstacles between the path.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In addition to this we can develop the body of the robot by using the fire resisting materials For </a:t>
            </a:r>
            <a:r>
              <a:rPr lang="en-IN" sz="2200" dirty="0" err="1"/>
              <a:t>eg</a:t>
            </a:r>
            <a:r>
              <a:rPr lang="en-IN" sz="2200" dirty="0"/>
              <a:t>: Calcium Silicate Boards.</a:t>
            </a:r>
          </a:p>
        </p:txBody>
      </p:sp>
    </p:spTree>
    <p:extLst>
      <p:ext uri="{BB962C8B-B14F-4D97-AF65-F5344CB8AC3E}">
        <p14:creationId xmlns:p14="http://schemas.microsoft.com/office/powerpoint/2010/main" val="168495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574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47700" y="1514475"/>
            <a:ext cx="7924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[1]  </a:t>
            </a:r>
            <a:r>
              <a:rPr lang="en-IN" i="1" dirty="0"/>
              <a:t>Hossain, Md </a:t>
            </a:r>
            <a:r>
              <a:rPr lang="en-IN" i="1" dirty="0" err="1"/>
              <a:t>Anowar</a:t>
            </a:r>
            <a:r>
              <a:rPr lang="en-IN" i="1" dirty="0"/>
              <a:t>, </a:t>
            </a:r>
            <a:r>
              <a:rPr lang="en-IN" i="1" dirty="0" err="1"/>
              <a:t>Himaddri</a:t>
            </a:r>
            <a:r>
              <a:rPr lang="en-IN" i="1" dirty="0"/>
              <a:t> </a:t>
            </a:r>
            <a:r>
              <a:rPr lang="en-IN" i="1" dirty="0" err="1"/>
              <a:t>Shakhar</a:t>
            </a:r>
            <a:r>
              <a:rPr lang="en-IN" i="1" dirty="0"/>
              <a:t> Roy, Md Fazlul Karim </a:t>
            </a:r>
            <a:r>
              <a:rPr lang="en-IN" i="1" dirty="0" err="1"/>
              <a:t>Khondakar</a:t>
            </a:r>
            <a:r>
              <a:rPr lang="en-IN" i="1" dirty="0"/>
              <a:t>, Md Hasib </a:t>
            </a:r>
            <a:r>
              <a:rPr lang="en-IN" i="1" dirty="0" err="1"/>
              <a:t>Sarowar</a:t>
            </a:r>
            <a:r>
              <a:rPr lang="en-IN" i="1" dirty="0"/>
              <a:t>, and Md                                 Azad </a:t>
            </a:r>
            <a:r>
              <a:rPr lang="en-IN" i="1" dirty="0" err="1"/>
              <a:t>Hossainline</a:t>
            </a:r>
            <a:r>
              <a:rPr lang="en-IN" i="1" dirty="0"/>
              <a:t>. "Design and Implementation of an IoT Based Firefighting and Affected Area Monitoring Robot." In 2021 2nd International Conference on Robotics, Electrical and Signal </a:t>
            </a:r>
            <a:r>
              <a:rPr lang="en-IN" i="1" dirty="0" err="1"/>
              <a:t>ProcessingTechniques</a:t>
            </a:r>
            <a:r>
              <a:rPr lang="en-IN" i="1" dirty="0"/>
              <a:t>  (ICREST), pp. 552-556. IEEE,2021.</a:t>
            </a:r>
          </a:p>
          <a:p>
            <a:pPr algn="just"/>
            <a:endParaRPr lang="en-IN" i="1" dirty="0"/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IN" i="1" dirty="0"/>
              <a:t>Pramod, B.N., </a:t>
            </a:r>
            <a:r>
              <a:rPr lang="en-IN" i="1" dirty="0" err="1"/>
              <a:t>K.N.Hemalatha</a:t>
            </a:r>
            <a:r>
              <a:rPr lang="en-IN" i="1" dirty="0"/>
              <a:t>, B. J. Poornima, </a:t>
            </a:r>
            <a:r>
              <a:rPr lang="en-IN" i="1" dirty="0" err="1"/>
              <a:t>andR.Harshitha</a:t>
            </a:r>
            <a:r>
              <a:rPr lang="en-IN" i="1" dirty="0"/>
              <a:t>. "Fire Fighting Robot." In 2019 International Conference on Information and Communication Technology Convergence (ICTC), pp. 889-892. IEEE, 2019.</a:t>
            </a:r>
          </a:p>
          <a:p>
            <a:pPr algn="just"/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i="1" dirty="0" err="1"/>
              <a:t>Aliff</a:t>
            </a:r>
            <a:r>
              <a:rPr lang="en-IN" i="1" dirty="0"/>
              <a:t>, </a:t>
            </a:r>
            <a:r>
              <a:rPr lang="en-IN" i="1" dirty="0" err="1"/>
              <a:t>Mohd</a:t>
            </a:r>
            <a:r>
              <a:rPr lang="en-IN" i="1" dirty="0"/>
              <a:t>, M. Yusof, Nor </a:t>
            </a:r>
            <a:r>
              <a:rPr lang="en-IN" i="1" dirty="0" err="1"/>
              <a:t>Samsiah</a:t>
            </a:r>
            <a:r>
              <a:rPr lang="en-IN" i="1" dirty="0"/>
              <a:t> Sani, and </a:t>
            </a:r>
            <a:r>
              <a:rPr lang="en-IN" i="1" dirty="0" err="1"/>
              <a:t>Azavitra</a:t>
            </a:r>
            <a:r>
              <a:rPr lang="en-IN" i="1" dirty="0"/>
              <a:t> Zainal. "Development </a:t>
            </a:r>
            <a:r>
              <a:rPr lang="en-IN" i="1" dirty="0" err="1"/>
              <a:t>offirefighting</a:t>
            </a:r>
            <a:r>
              <a:rPr lang="en-IN" i="1" dirty="0"/>
              <a:t> robot(QROB)."Development 10, no. 1 (2019). </a:t>
            </a:r>
          </a:p>
          <a:p>
            <a:pPr algn="just"/>
            <a:endParaRPr lang="en-IN" i="1" dirty="0"/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IN" i="1" dirty="0"/>
              <a:t>Mittal, Shiva, Manish Kumar Rana, Mayank Bhardwaj, Meenakshi </a:t>
            </a:r>
            <a:r>
              <a:rPr lang="en-IN" i="1" dirty="0" err="1"/>
              <a:t>Mataray</a:t>
            </a:r>
            <a:r>
              <a:rPr lang="en-IN" i="1" dirty="0"/>
              <a:t>, and Shubham Mittal. "</a:t>
            </a:r>
            <a:r>
              <a:rPr lang="en-IN" i="1" dirty="0" err="1"/>
              <a:t>CeaseFire</a:t>
            </a:r>
            <a:r>
              <a:rPr lang="en-IN" i="1" dirty="0"/>
              <a:t>: the firefighting robot." In 2018 International Conference on Advances in Computing, Communication </a:t>
            </a:r>
            <a:r>
              <a:rPr lang="en-IN" i="1" dirty="0" err="1"/>
              <a:t>ControlandNetworking</a:t>
            </a:r>
            <a:r>
              <a:rPr lang="en-IN" i="1" dirty="0"/>
              <a:t>(ICACCCN), pp. 1143-1146. IEEE, 2018.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3124200" y="990600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8B8F3D0F-967A-A45D-70AB-9F2DE308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574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" y="2086252"/>
            <a:ext cx="7543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IN" sz="1400" i="1" dirty="0"/>
              <a:t>Raj, P. </a:t>
            </a:r>
            <a:r>
              <a:rPr lang="en-IN" sz="1400" i="1" dirty="0" err="1"/>
              <a:t>Anantha</a:t>
            </a:r>
            <a:r>
              <a:rPr lang="en-IN" sz="1400" i="1" dirty="0"/>
              <a:t>, and M. </a:t>
            </a:r>
            <a:r>
              <a:rPr lang="en-IN" sz="1400" i="1" dirty="0" err="1"/>
              <a:t>Srivani</a:t>
            </a:r>
            <a:r>
              <a:rPr lang="en-IN" sz="1400" i="1" dirty="0"/>
              <a:t>. "Internet of Robotic Things based autonomous fire-fighting mobile robot." In 2018 IEEE International Conference on Computational Intelligence and Computing Research (ICCIC), pp. 1-4. IEEE, 2018.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819400" y="1040109"/>
            <a:ext cx="4267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REFERENCES(Contd..,)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33F1033F-9152-076E-B027-CA5BF7F8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574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Fire-Fighter Robot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85800" y="2130425"/>
            <a:ext cx="7772400" cy="3508375"/>
            <a:chOff x="685800" y="2130425"/>
            <a:chExt cx="7772400" cy="3508375"/>
          </a:xfrm>
        </p:grpSpPr>
        <p:sp>
          <p:nvSpPr>
            <p:cNvPr id="9" name="Title 6"/>
            <p:cNvSpPr txBox="1">
              <a:spLocks/>
            </p:cNvSpPr>
            <p:nvPr/>
          </p:nvSpPr>
          <p:spPr>
            <a:xfrm>
              <a:off x="685800" y="2130425"/>
              <a:ext cx="7772400" cy="1470025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66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+mj-ea"/>
                  <a:cs typeface="Times New Roman" pitchFamily="18" charset="0"/>
                </a:rPr>
                <a:t>Thank  You!!</a:t>
              </a:r>
              <a:endParaRPr lang="en-IN" sz="6600" b="1" i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0" name="Subtitle 7"/>
            <p:cNvSpPr txBox="1">
              <a:spLocks/>
            </p:cNvSpPr>
            <p:nvPr/>
          </p:nvSpPr>
          <p:spPr bwMode="auto">
            <a:xfrm>
              <a:off x="1371600" y="3886200"/>
              <a:ext cx="64008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IN" sz="5400" b="1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Any  Questions??</a:t>
              </a:r>
            </a:p>
          </p:txBody>
        </p:sp>
      </p:grpSp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A4DF590B-FD05-EF55-45E3-9C8A17AE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28/07/2023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91440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defRPr/>
            </a:pPr>
            <a:br>
              <a:rPr lang="en-US" sz="18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ea typeface="+mn-ea"/>
                <a:cs typeface="Times New Roman" pitchFamily="18" charset="0"/>
              </a:rPr>
            </a:br>
            <a:r>
              <a:rPr lang="en-US" sz="13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itchFamily="18" charset="0"/>
              </a:rPr>
              <a:t>KCCEMSR, THANE</a:t>
            </a:r>
            <a:br>
              <a:rPr lang="en-US" sz="13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itchFamily="18" charset="0"/>
              </a:rPr>
              <a:t>OUTLINE OF PRESENTATION</a:t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28324"/>
              </p:ext>
            </p:extLst>
          </p:nvPr>
        </p:nvGraphicFramePr>
        <p:xfrm>
          <a:off x="762000" y="1600200"/>
          <a:ext cx="6858000" cy="47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400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Literature</a:t>
                      </a:r>
                      <a:r>
                        <a:rPr lang="en-US" sz="2400" baseline="0" dirty="0"/>
                        <a:t> Survey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Objective of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Components </a:t>
                      </a:r>
                      <a:r>
                        <a:rPr lang="en-US" sz="2400" baseline="0" dirty="0"/>
                        <a:t>used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Conclusion &amp; 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75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8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" y="17526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971800" y="990600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A0233-A8C6-6896-6086-39B3DEFC83BD}"/>
              </a:ext>
            </a:extLst>
          </p:cNvPr>
          <p:cNvSpPr txBox="1"/>
          <p:nvPr/>
        </p:nvSpPr>
        <p:spPr>
          <a:xfrm>
            <a:off x="617974" y="1649318"/>
            <a:ext cx="80772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200" dirty="0"/>
              <a:t>Robots of todays era reduces human efforts.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 extinguisher Robot detects and extinguish fire at its own.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esigning a prototype that could autonomously detect the fire and extinguish it.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 will automatically work once it detects a fire breakout.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prototype will help in rescue operations during fire incident where humans cannot enter.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 consist of the three flame sensors.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 are used to detect fire IN all directions and move to fire 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 after reaching the fire area extinguishes the fire using the water pump attached to it.</a:t>
            </a:r>
          </a:p>
          <a:p>
            <a:pPr marL="342900" indent="-342900">
              <a:buFont typeface="+mj-lt"/>
              <a:buAutoNum type="arabicPeriod"/>
            </a:pP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11EDC639-0805-BFCC-7A9F-774A7EA5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</p:spTree>
    <p:extLst>
      <p:ext uri="{BB962C8B-B14F-4D97-AF65-F5344CB8AC3E}">
        <p14:creationId xmlns:p14="http://schemas.microsoft.com/office/powerpoint/2010/main" val="36884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474329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" y="17526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514600" y="990600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006C8B-9FF2-288F-FEC6-2F61979DC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49932"/>
              </p:ext>
            </p:extLst>
          </p:nvPr>
        </p:nvGraphicFramePr>
        <p:xfrm>
          <a:off x="457200" y="1939111"/>
          <a:ext cx="8229600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8938274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94828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7367655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83336383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r>
                        <a:rPr lang="en-US" sz="1250" b="0" dirty="0"/>
                        <a:t>Design and Implementation of an IoT Based Firefighting and Affected Area Monitoring Robot</a:t>
                      </a:r>
                      <a:endParaRPr lang="en-IN" sz="12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0" dirty="0"/>
                        <a:t>2021</a:t>
                      </a:r>
                      <a:endParaRPr lang="en-IN" sz="12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50" b="0" dirty="0"/>
                        <a:t>The robot's shield is made of calcium silicate boards that can withstand temperatures up to </a:t>
                      </a:r>
                    </a:p>
                    <a:p>
                      <a:pPr algn="l"/>
                      <a:r>
                        <a:rPr lang="en-US" sz="1250" b="0" dirty="0"/>
                        <a:t>300 ° C.</a:t>
                      </a:r>
                      <a:endParaRPr lang="en-IN" sz="12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50" b="0" dirty="0"/>
                        <a:t>This device includes of a calcium silicate board which is  quiet expensive 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04148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en-IN" sz="1250" dirty="0"/>
                        <a:t>Development of fire fighting robot(QROB)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0" dirty="0"/>
                        <a:t>2019</a:t>
                      </a:r>
                      <a:endParaRPr lang="en-IN" sz="12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50" dirty="0"/>
                        <a:t>Ultrasonic sensor to prevent it from colliding with any</a:t>
                      </a:r>
                    </a:p>
                    <a:p>
                      <a:pPr algn="l"/>
                      <a:r>
                        <a:rPr lang="en-US" sz="1250" dirty="0"/>
                        <a:t>obstructions or objects nearby.</a:t>
                      </a:r>
                      <a:endParaRPr lang="en-IN" sz="12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50" dirty="0"/>
                        <a:t>This device neither extinguish fire  nor detect the fire accurately.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21922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en-US" sz="1250" dirty="0"/>
                        <a:t>Fire Fighting Robot for Disaster Management</a:t>
                      </a:r>
                      <a:endParaRPr lang="en-IN" sz="12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0" dirty="0"/>
                        <a:t>2017</a:t>
                      </a:r>
                      <a:endParaRPr lang="en-IN" sz="12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50" dirty="0"/>
                        <a:t>They use LDR to detect the source of fire light and they use temperature sensor for detecting the temperature.</a:t>
                      </a:r>
                      <a:endParaRPr lang="en-IN" sz="12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50" dirty="0"/>
                        <a:t>As this device use LDR for detection of light emitted from fire therefore we cannot say the source of light is always a fire only.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47973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IN" sz="1250" dirty="0"/>
                        <a:t>Fire Fighting Robot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0" dirty="0"/>
                        <a:t>2019</a:t>
                      </a:r>
                      <a:endParaRPr lang="en-IN" sz="12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The presence of flammable gases is detected by a gas sensor.</a:t>
                      </a:r>
                      <a:endParaRPr lang="en-IN" sz="12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50" dirty="0"/>
                        <a:t>This device cant be use for household level because the device detect the smoke generated while cooking.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0002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IN" sz="1250" dirty="0"/>
                        <a:t>Cease-Fire: the firefighting robot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0" dirty="0"/>
                        <a:t>2018</a:t>
                      </a:r>
                      <a:endParaRPr lang="en-IN" sz="12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Protect itself from heat using fog sprays. remotely control a wireless communication channel.</a:t>
                      </a:r>
                      <a:endParaRPr lang="en-IN" sz="12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50" dirty="0"/>
                        <a:t>Its water/CO2 holding capacity decreases because it also carries fog spray.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73459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236BBD-C7B6-49DA-CE29-A19801725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4712"/>
              </p:ext>
            </p:extLst>
          </p:nvPr>
        </p:nvGraphicFramePr>
        <p:xfrm>
          <a:off x="456362" y="1610360"/>
          <a:ext cx="82296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86838">
                  <a:extLst>
                    <a:ext uri="{9D8B030D-6E8A-4147-A177-3AD203B41FA5}">
                      <a16:colId xmlns:a16="http://schemas.microsoft.com/office/drawing/2014/main" val="3684872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692261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98567881"/>
                    </a:ext>
                  </a:extLst>
                </a:gridCol>
                <a:gridCol w="2132762">
                  <a:extLst>
                    <a:ext uri="{9D8B030D-6E8A-4147-A177-3AD203B41FA5}">
                      <a16:colId xmlns:a16="http://schemas.microsoft.com/office/drawing/2014/main" val="387447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of Journal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Methodology Used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85778"/>
                  </a:ext>
                </a:extLst>
              </a:tr>
            </a:tbl>
          </a:graphicData>
        </a:graphic>
      </p:graphicFrame>
      <p:sp>
        <p:nvSpPr>
          <p:cNvPr id="4" name="Date Placeholder 11">
            <a:extLst>
              <a:ext uri="{FF2B5EF4-FFF2-40B4-BE49-F238E27FC236}">
                <a16:creationId xmlns:a16="http://schemas.microsoft.com/office/drawing/2014/main" id="{952346E6-9052-BFBC-4020-567FA1CC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</p:spTree>
    <p:extLst>
      <p:ext uri="{BB962C8B-B14F-4D97-AF65-F5344CB8AC3E}">
        <p14:creationId xmlns:p14="http://schemas.microsoft.com/office/powerpoint/2010/main" val="363430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574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438400" y="1076980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68C11-3555-FFE5-D3FF-BC716A2D4D3A}"/>
              </a:ext>
            </a:extLst>
          </p:cNvPr>
          <p:cNvSpPr txBox="1"/>
          <p:nvPr/>
        </p:nvSpPr>
        <p:spPr>
          <a:xfrm>
            <a:off x="1069312" y="2689156"/>
            <a:ext cx="72339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200" dirty="0"/>
              <a:t>Design and Implementation For Fire-Fighting robot is based on real-time system.</a:t>
            </a:r>
            <a:r>
              <a:rPr lang="en-US" sz="22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It reduces the time delay in reaching fire affected area &amp; reduce the errors and the limitations that are faced by human fire fighters.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Also  Sensors have long life time and less cost.</a:t>
            </a:r>
            <a:endParaRPr lang="en-IN" sz="2200" dirty="0"/>
          </a:p>
          <a:p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3C01118B-81D6-CD55-F276-3D4D0B3C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</p:spTree>
    <p:extLst>
      <p:ext uri="{BB962C8B-B14F-4D97-AF65-F5344CB8AC3E}">
        <p14:creationId xmlns:p14="http://schemas.microsoft.com/office/powerpoint/2010/main" val="3250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438400" y="1087398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OBJECTIVE OF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9D7BA-5EB8-56D5-9200-2B5191329A31}"/>
              </a:ext>
            </a:extLst>
          </p:cNvPr>
          <p:cNvSpPr txBox="1"/>
          <p:nvPr/>
        </p:nvSpPr>
        <p:spPr>
          <a:xfrm>
            <a:off x="838200" y="2235875"/>
            <a:ext cx="75438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Using such robots, fire detection and rescue operations can be performed with great security, without putting firefighters at risk.</a:t>
            </a: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It has advantageous features such having a compact body and lightweight structure.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The operator is able to extinguish fire accurately in a short period of time. </a:t>
            </a:r>
          </a:p>
        </p:txBody>
      </p:sp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241C3215-D50C-DBF1-F8C7-E684F919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</p:spTree>
    <p:extLst>
      <p:ext uri="{BB962C8B-B14F-4D97-AF65-F5344CB8AC3E}">
        <p14:creationId xmlns:p14="http://schemas.microsoft.com/office/powerpoint/2010/main" val="125312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400800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" y="17526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590800" y="990600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COMPONENTS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C07CC-010F-948A-82DF-D864199A3EE4}"/>
              </a:ext>
            </a:extLst>
          </p:cNvPr>
          <p:cNvSpPr txBox="1"/>
          <p:nvPr/>
        </p:nvSpPr>
        <p:spPr>
          <a:xfrm>
            <a:off x="1014884" y="3361492"/>
            <a:ext cx="1880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Flame Sensor</a:t>
            </a:r>
          </a:p>
          <a:p>
            <a:r>
              <a:rPr lang="en-IN" sz="1400" b="1" dirty="0">
                <a:solidFill>
                  <a:srgbClr val="212121"/>
                </a:solidFill>
                <a:latin typeface="Arial" panose="020B0604020202020204" pitchFamily="34" charset="0"/>
              </a:rPr>
              <a:t>   fig(1.1)</a:t>
            </a:r>
            <a:endParaRPr lang="en-IN" sz="1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A037FC-2D2D-0F20-B6B4-6DB9B27D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9398"/>
            <a:ext cx="1676400" cy="157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60798A-A63B-9451-995D-00F9B5FB6285}"/>
              </a:ext>
            </a:extLst>
          </p:cNvPr>
          <p:cNvSpPr txBox="1"/>
          <p:nvPr/>
        </p:nvSpPr>
        <p:spPr>
          <a:xfrm>
            <a:off x="964642" y="5565577"/>
            <a:ext cx="213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effectLst/>
                <a:latin typeface="Arial" panose="020B0604020202020204" pitchFamily="34" charset="0"/>
              </a:rPr>
              <a:t>Mini Water Pump</a:t>
            </a:r>
          </a:p>
          <a:p>
            <a:r>
              <a:rPr lang="en-IN" sz="1400" b="1" dirty="0">
                <a:latin typeface="Arial" panose="020B0604020202020204" pitchFamily="34" charset="0"/>
              </a:rPr>
              <a:t>   fig(1.4)</a:t>
            </a:r>
            <a:endParaRPr lang="en-IN" sz="1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D982E4-1FA8-F5DA-DB22-71B4231D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63" y="3884712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85132D-8508-BE4B-ABEC-512F1E66C6D7}"/>
              </a:ext>
            </a:extLst>
          </p:cNvPr>
          <p:cNvSpPr txBox="1"/>
          <p:nvPr/>
        </p:nvSpPr>
        <p:spPr>
          <a:xfrm>
            <a:off x="3504364" y="4344996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</a:rPr>
              <a:t>Single Shaft</a:t>
            </a:r>
            <a:r>
              <a:rPr lang="en-IN" sz="1400" b="1" i="0" dirty="0">
                <a:effectLst/>
                <a:latin typeface="Arial" panose="020B0604020202020204" pitchFamily="34" charset="0"/>
              </a:rPr>
              <a:t> Motor</a:t>
            </a:r>
          </a:p>
          <a:p>
            <a:r>
              <a:rPr lang="en-IN" sz="1400" b="1" dirty="0">
                <a:latin typeface="Arial" panose="020B0604020202020204" pitchFamily="34" charset="0"/>
              </a:rPr>
              <a:t>   fig(1.3)</a:t>
            </a:r>
            <a:endParaRPr lang="en-IN" sz="1400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631FBE8-CEBC-33D4-C71B-B821ACF8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60" y="262228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65A770-F8D3-183D-10C9-BE12A9BB56F5}"/>
              </a:ext>
            </a:extLst>
          </p:cNvPr>
          <p:cNvSpPr txBox="1"/>
          <p:nvPr/>
        </p:nvSpPr>
        <p:spPr>
          <a:xfrm>
            <a:off x="6324600" y="3362980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effectLst/>
                <a:latin typeface="Arial" panose="020B0604020202020204" pitchFamily="34" charset="0"/>
              </a:rPr>
              <a:t>Micro Servo Motor</a:t>
            </a:r>
          </a:p>
          <a:p>
            <a:r>
              <a:rPr lang="en-IN" sz="1400" b="1" dirty="0">
                <a:latin typeface="Arial" panose="020B0604020202020204" pitchFamily="34" charset="0"/>
              </a:rPr>
              <a:t>   fig(1.2)</a:t>
            </a:r>
            <a:endParaRPr lang="en-IN" sz="1400" b="1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1808EEC-C789-CF30-7670-50BD9E65F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40" y="1446312"/>
            <a:ext cx="1750920" cy="175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13965E4D-29C9-3C35-7005-9AAF91D8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28/07/23</a:t>
            </a:r>
          </a:p>
        </p:txBody>
      </p:sp>
      <p:pic>
        <p:nvPicPr>
          <p:cNvPr id="2050" name="Picture 2" descr="ESP8266 Wireless module NodeMCU V3, For Industrial, Mounting Type: Standard">
            <a:extLst>
              <a:ext uri="{FF2B5EF4-FFF2-40B4-BE49-F238E27FC236}">
                <a16:creationId xmlns:a16="http://schemas.microsoft.com/office/drawing/2014/main" id="{16CD7224-BA84-0F73-AA22-F05DDB6E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214" y="4123491"/>
            <a:ext cx="168309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AC38A4-EA94-5680-E752-F4796B46C5BE}"/>
              </a:ext>
            </a:extLst>
          </p:cNvPr>
          <p:cNvSpPr txBox="1"/>
          <p:nvPr/>
        </p:nvSpPr>
        <p:spPr>
          <a:xfrm>
            <a:off x="6316082" y="5612994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ESP8266 </a:t>
            </a:r>
            <a:r>
              <a:rPr lang="en-IN" sz="1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NodeMCU</a:t>
            </a:r>
            <a:endParaRPr lang="en-IN" sz="14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400" b="1" dirty="0">
                <a:latin typeface="Arial" panose="020B0604020202020204" pitchFamily="34" charset="0"/>
              </a:rPr>
              <a:t>    fig(1.5)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58030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590800" y="990600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COMPONENTS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EE739-2D6B-2850-63E8-280D9DE82BBD}"/>
              </a:ext>
            </a:extLst>
          </p:cNvPr>
          <p:cNvSpPr txBox="1"/>
          <p:nvPr/>
        </p:nvSpPr>
        <p:spPr>
          <a:xfrm>
            <a:off x="990600" y="3374648"/>
            <a:ext cx="1815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effectLst/>
                <a:latin typeface="Arial" panose="020B0604020202020204" pitchFamily="34" charset="0"/>
              </a:rPr>
              <a:t>Relay Module</a:t>
            </a:r>
          </a:p>
          <a:p>
            <a:r>
              <a:rPr lang="en-IN" sz="1400" b="1" dirty="0">
                <a:latin typeface="Arial" panose="020B0604020202020204" pitchFamily="34" charset="0"/>
              </a:rPr>
              <a:t>   fig(1.6)</a:t>
            </a:r>
            <a:endParaRPr lang="en-IN" sz="1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530AC0-3A34-2F11-DF7D-743873074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1855A9-AA36-FCCD-928E-B3F2DF5E0D18}"/>
              </a:ext>
            </a:extLst>
          </p:cNvPr>
          <p:cNvSpPr txBox="1"/>
          <p:nvPr/>
        </p:nvSpPr>
        <p:spPr>
          <a:xfrm>
            <a:off x="6553200" y="3352800"/>
            <a:ext cx="175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effectLst/>
                <a:latin typeface="Arial" panose="020B0604020202020204" pitchFamily="34" charset="0"/>
              </a:rPr>
              <a:t>Jumper Wires</a:t>
            </a:r>
          </a:p>
          <a:p>
            <a:r>
              <a:rPr lang="en-IN" sz="1400" b="1" dirty="0">
                <a:latin typeface="Arial" panose="020B0604020202020204" pitchFamily="34" charset="0"/>
              </a:rPr>
              <a:t>   fig(1.8)</a:t>
            </a:r>
            <a:endParaRPr lang="en-IN" sz="14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D667318-6701-3783-27CD-49301206F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47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52613E-FC8E-B093-9269-C6663FC7E937}"/>
              </a:ext>
            </a:extLst>
          </p:cNvPr>
          <p:cNvSpPr txBox="1"/>
          <p:nvPr/>
        </p:nvSpPr>
        <p:spPr>
          <a:xfrm>
            <a:off x="1143000" y="5725180"/>
            <a:ext cx="18842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</a:rPr>
              <a:t>R</a:t>
            </a:r>
            <a:r>
              <a:rPr lang="en-IN" sz="1400" b="1" i="0" dirty="0">
                <a:effectLst/>
                <a:latin typeface="Arial" panose="020B0604020202020204" pitchFamily="34" charset="0"/>
              </a:rPr>
              <a:t>ubber wheel</a:t>
            </a:r>
          </a:p>
          <a:p>
            <a:r>
              <a:rPr lang="en-IN" sz="1400" b="1" dirty="0">
                <a:latin typeface="Arial" panose="020B0604020202020204" pitchFamily="34" charset="0"/>
              </a:rPr>
              <a:t>   fig(1.9)</a:t>
            </a:r>
            <a:endParaRPr lang="en-IN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D58883-D420-F284-2D28-9042024E5E4E}"/>
              </a:ext>
            </a:extLst>
          </p:cNvPr>
          <p:cNvSpPr txBox="1"/>
          <p:nvPr/>
        </p:nvSpPr>
        <p:spPr>
          <a:xfrm flipH="1">
            <a:off x="6781800" y="4267200"/>
            <a:ext cx="32003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b="1" dirty="0">
              <a:latin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</a:endParaRPr>
          </a:p>
          <a:p>
            <a:r>
              <a:rPr lang="en-IN" sz="1400" b="1" dirty="0" err="1">
                <a:latin typeface="Arial" panose="020B0604020202020204" pitchFamily="34" charset="0"/>
              </a:rPr>
              <a:t>NodeMcu</a:t>
            </a:r>
            <a:r>
              <a:rPr lang="en-IN" sz="1400" b="1" dirty="0">
                <a:latin typeface="Arial" panose="020B0604020202020204" pitchFamily="34" charset="0"/>
              </a:rPr>
              <a:t> fig(1.10)</a:t>
            </a:r>
            <a:endParaRPr lang="en-IN" sz="1400" b="1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3162EC03-18AB-01BD-0FF9-66A9FCA0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56" y="3840936"/>
            <a:ext cx="1884244" cy="18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EC374E-AE64-F028-3031-CE3CA826C06D}"/>
              </a:ext>
            </a:extLst>
          </p:cNvPr>
          <p:cNvSpPr txBox="1"/>
          <p:nvPr/>
        </p:nvSpPr>
        <p:spPr>
          <a:xfrm>
            <a:off x="3414765" y="4592360"/>
            <a:ext cx="3290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0" dirty="0">
                <a:effectLst/>
                <a:latin typeface="Arial" panose="020B0604020202020204" pitchFamily="34" charset="0"/>
              </a:rPr>
              <a:t> </a:t>
            </a:r>
            <a:r>
              <a:rPr lang="en-IN" sz="1400" b="1" i="0" dirty="0">
                <a:effectLst/>
                <a:latin typeface="Arial" panose="020B0604020202020204" pitchFamily="34" charset="0"/>
              </a:rPr>
              <a:t>L298N  Motor Driver Module</a:t>
            </a:r>
          </a:p>
          <a:p>
            <a:r>
              <a:rPr lang="en-IN" sz="1400" b="1" dirty="0">
                <a:latin typeface="Arial" panose="020B0604020202020204" pitchFamily="34" charset="0"/>
              </a:rPr>
              <a:t>    fig(1.7)</a:t>
            </a:r>
            <a:endParaRPr lang="en-IN" sz="1400" b="1" dirty="0"/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5F5D6CDF-8577-5CF6-EA92-3A6C9A058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279" y="2678859"/>
            <a:ext cx="1750921" cy="17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5537E546-92DB-7E6C-B9AF-710FD001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  <p:pic>
        <p:nvPicPr>
          <p:cNvPr id="1026" name="Picture 2" descr="ESP8266 Wireless module NodeMCU V3, For Industrial, Mounting Type: Standard">
            <a:extLst>
              <a:ext uri="{FF2B5EF4-FFF2-40B4-BE49-F238E27FC236}">
                <a16:creationId xmlns:a16="http://schemas.microsoft.com/office/drawing/2014/main" id="{6D9EA44F-6219-D5AD-9CBE-68B48A78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51598" y="3897868"/>
            <a:ext cx="2256374" cy="196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8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KCCEMSR, THANE</a:t>
            </a:r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096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6200" y="838200"/>
            <a:ext cx="899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019300" y="6397625"/>
            <a:ext cx="510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Bell MT" pitchFamily="18" charset="0"/>
              </a:rPr>
              <a:t>Fire-Fighter Robot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971800" y="990600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METHODOLOGY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B7DAD-6A79-C874-CEEE-4017870FF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3" y="1518285"/>
            <a:ext cx="4495800" cy="4044414"/>
          </a:xfrm>
          <a:prstGeom prst="rect">
            <a:avLst/>
          </a:prstGeom>
        </p:spPr>
      </p:pic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14BC7310-58E2-C866-528A-04233147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28/07/2023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7F25C-AA63-D3ED-A614-2D2084B29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367" y="5594218"/>
            <a:ext cx="510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Fig(1.11)Circuit Diagram/Schematic View</a:t>
            </a:r>
          </a:p>
        </p:txBody>
      </p:sp>
    </p:spTree>
    <p:extLst>
      <p:ext uri="{BB962C8B-B14F-4D97-AF65-F5344CB8AC3E}">
        <p14:creationId xmlns:p14="http://schemas.microsoft.com/office/powerpoint/2010/main" val="222287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1295</Words>
  <Application>Microsoft Office PowerPoint</Application>
  <PresentationFormat>On-screen Show (4:3)</PresentationFormat>
  <Paragraphs>235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Bell MT</vt:lpstr>
      <vt:lpstr>Bookman Old Style</vt:lpstr>
      <vt:lpstr>Calibri</vt:lpstr>
      <vt:lpstr>Times New Roman</vt:lpstr>
      <vt:lpstr>Office Theme</vt:lpstr>
      <vt:lpstr>PowerPoint Presentation</vt:lpstr>
      <vt:lpstr> KCCEMSR, THANE OUTLINE OF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Sheetal</dc:creator>
  <cp:lastModifiedBy>Vimlendu Yadav</cp:lastModifiedBy>
  <cp:revision>62</cp:revision>
  <dcterms:created xsi:type="dcterms:W3CDTF">2018-10-17T08:17:46Z</dcterms:created>
  <dcterms:modified xsi:type="dcterms:W3CDTF">2023-11-02T09:20:47Z</dcterms:modified>
</cp:coreProperties>
</file>