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2"/>
  </p:notesMasterIdLst>
  <p:handoutMasterIdLst>
    <p:handoutMasterId r:id="rId13"/>
  </p:handoutMasterIdLst>
  <p:sldIdLst>
    <p:sldId id="256" r:id="rId3"/>
    <p:sldId id="257" r:id="rId4"/>
    <p:sldId id="264" r:id="rId5"/>
    <p:sldId id="265" r:id="rId6"/>
    <p:sldId id="266" r:id="rId7"/>
    <p:sldId id="267" r:id="rId8"/>
    <p:sldId id="268" r:id="rId9"/>
    <p:sldId id="269" r:id="rId10"/>
    <p:sldId id="263" r:id="rId1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B7ABC"/>
    <a:srgbClr val="038CDB"/>
    <a:srgbClr val="231F20"/>
    <a:srgbClr val="393939"/>
    <a:srgbClr val="494949"/>
    <a:srgbClr val="0000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83" autoAdjust="0"/>
    <p:restoredTop sz="94648" autoAdjust="0"/>
  </p:normalViewPr>
  <p:slideViewPr>
    <p:cSldViewPr>
      <p:cViewPr>
        <p:scale>
          <a:sx n="75" d="100"/>
          <a:sy n="75" d="100"/>
        </p:scale>
        <p:origin x="2448" y="6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5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8B08EE6-7B8D-4991-96AF-87E4CA66F68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7932E-BFE0-44BB-882E-05745DCB80F7}" type="slidenum">
              <a:rPr lang="en-US"/>
              <a:pPr/>
              <a:t>1</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800AA9-62D5-4CC4-B5F7-BB20D4FE7716}"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92275" y="5445125"/>
            <a:ext cx="6048375" cy="750888"/>
          </a:xfrm>
        </p:spPr>
        <p:txBody>
          <a:bodyPr/>
          <a:lstStyle>
            <a:lvl1pPr algn="ctr">
              <a:defRPr sz="2800" b="1"/>
            </a:lvl1pPr>
          </a:lstStyle>
          <a:p>
            <a:r>
              <a:rPr lang="ru-RU"/>
              <a:t>Click to edit Master title style</a:t>
            </a:r>
          </a:p>
        </p:txBody>
      </p:sp>
      <p:sp>
        <p:nvSpPr>
          <p:cNvPr id="5123" name="Rectangle 3"/>
          <p:cNvSpPr>
            <a:spLocks noGrp="1" noChangeArrowheads="1"/>
          </p:cNvSpPr>
          <p:nvPr>
            <p:ph type="subTitle" idx="1"/>
          </p:nvPr>
        </p:nvSpPr>
        <p:spPr>
          <a:xfrm>
            <a:off x="1692275" y="6165850"/>
            <a:ext cx="6048375" cy="503238"/>
          </a:xfrm>
        </p:spPr>
        <p:txBody>
          <a:bodyPr/>
          <a:lstStyle>
            <a:lvl1pPr marL="0" indent="0" algn="ctr">
              <a:buFontTx/>
              <a:buNone/>
              <a:defRPr sz="2400" b="1">
                <a:solidFill>
                  <a:srgbClr val="080808"/>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80175" y="115888"/>
            <a:ext cx="1908175" cy="63357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755650" y="115888"/>
            <a:ext cx="5572125" cy="63357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3FBEB6D-283B-405E-9B39-11F26E6D2D92}"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42E92EC-DAA6-4583-ADCD-7888ED343620}"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5991C50-1181-4DD7-A565-ACBB4ADDB226}"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763713" y="1600200"/>
            <a:ext cx="33845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00663" y="1600200"/>
            <a:ext cx="33861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6EF5C1D9-052D-418D-AB50-7008AA1683D6}"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0C9439AF-1CF7-4BCA-A545-DA8B2D0F249B}"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1D235DB2-521E-468D-9B82-3D71886ABEB5}"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2D6A4671-3168-4D26-8CE6-B8DDCBCF88AD}"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0735A23D-B1BE-4FBE-A954-29E96113124D}"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A4CA191F-291F-4553-AE5A-463E89CDA088}"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482DDE6-B94D-4AD7-9888-E92A181810D1}"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56425" y="274638"/>
            <a:ext cx="1730375"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763713" y="274638"/>
            <a:ext cx="5040312"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2A76FE9-571F-4C3D-9314-5D498E744117}"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827088" y="836613"/>
            <a:ext cx="3667125" cy="5614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6613" y="836613"/>
            <a:ext cx="3668712" cy="5614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115888"/>
            <a:ext cx="76327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827088" y="836613"/>
            <a:ext cx="7488237" cy="5614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0"/>
            <a:r>
              <a:rPr lang="ru-RU"/>
              <a:t>Third level</a:t>
            </a:r>
          </a:p>
          <a:p>
            <a:pPr lvl="1"/>
            <a:r>
              <a:rPr lang="ru-RU"/>
              <a:t>Fourth level</a:t>
            </a:r>
          </a:p>
          <a:p>
            <a:pPr lvl="2"/>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a:solidFill>
            <a:srgbClr val="080808"/>
          </a:solidFill>
          <a:latin typeface="+mj-lt"/>
          <a:ea typeface="+mj-ea"/>
          <a:cs typeface="+mj-cs"/>
        </a:defRPr>
      </a:lvl1pPr>
      <a:lvl2pPr algn="l" rtl="0" fontAlgn="base">
        <a:spcBef>
          <a:spcPct val="0"/>
        </a:spcBef>
        <a:spcAft>
          <a:spcPct val="0"/>
        </a:spcAft>
        <a:defRPr sz="3200">
          <a:solidFill>
            <a:srgbClr val="080808"/>
          </a:solidFill>
          <a:latin typeface="Arial" charset="0"/>
        </a:defRPr>
      </a:lvl2pPr>
      <a:lvl3pPr algn="l" rtl="0" fontAlgn="base">
        <a:spcBef>
          <a:spcPct val="0"/>
        </a:spcBef>
        <a:spcAft>
          <a:spcPct val="0"/>
        </a:spcAft>
        <a:defRPr sz="3200">
          <a:solidFill>
            <a:srgbClr val="080808"/>
          </a:solidFill>
          <a:latin typeface="Arial" charset="0"/>
        </a:defRPr>
      </a:lvl3pPr>
      <a:lvl4pPr algn="l" rtl="0" fontAlgn="base">
        <a:spcBef>
          <a:spcPct val="0"/>
        </a:spcBef>
        <a:spcAft>
          <a:spcPct val="0"/>
        </a:spcAft>
        <a:defRPr sz="3200">
          <a:solidFill>
            <a:srgbClr val="080808"/>
          </a:solidFill>
          <a:latin typeface="Arial" charset="0"/>
        </a:defRPr>
      </a:lvl4pPr>
      <a:lvl5pPr algn="l" rtl="0" fontAlgn="base">
        <a:spcBef>
          <a:spcPct val="0"/>
        </a:spcBef>
        <a:spcAft>
          <a:spcPct val="0"/>
        </a:spcAft>
        <a:defRPr sz="3200">
          <a:solidFill>
            <a:srgbClr val="080808"/>
          </a:solidFill>
          <a:latin typeface="Arial" charset="0"/>
        </a:defRPr>
      </a:lvl5pPr>
      <a:lvl6pPr marL="457200" algn="l" rtl="0" fontAlgn="base">
        <a:spcBef>
          <a:spcPct val="0"/>
        </a:spcBef>
        <a:spcAft>
          <a:spcPct val="0"/>
        </a:spcAft>
        <a:defRPr sz="3200">
          <a:solidFill>
            <a:srgbClr val="080808"/>
          </a:solidFill>
          <a:latin typeface="Arial" charset="0"/>
        </a:defRPr>
      </a:lvl6pPr>
      <a:lvl7pPr marL="914400" algn="l" rtl="0" fontAlgn="base">
        <a:spcBef>
          <a:spcPct val="0"/>
        </a:spcBef>
        <a:spcAft>
          <a:spcPct val="0"/>
        </a:spcAft>
        <a:defRPr sz="3200">
          <a:solidFill>
            <a:srgbClr val="080808"/>
          </a:solidFill>
          <a:latin typeface="Arial" charset="0"/>
        </a:defRPr>
      </a:lvl7pPr>
      <a:lvl8pPr marL="1371600" algn="l" rtl="0" fontAlgn="base">
        <a:spcBef>
          <a:spcPct val="0"/>
        </a:spcBef>
        <a:spcAft>
          <a:spcPct val="0"/>
        </a:spcAft>
        <a:defRPr sz="3200">
          <a:solidFill>
            <a:srgbClr val="080808"/>
          </a:solidFill>
          <a:latin typeface="Arial" charset="0"/>
        </a:defRPr>
      </a:lvl8pPr>
      <a:lvl9pPr marL="1828800" algn="l" rtl="0" fontAlgn="base">
        <a:spcBef>
          <a:spcPct val="0"/>
        </a:spcBef>
        <a:spcAft>
          <a:spcPct val="0"/>
        </a:spcAft>
        <a:defRPr sz="3200">
          <a:solidFill>
            <a:srgbClr val="080808"/>
          </a:solidFill>
          <a:latin typeface="Arial" charset="0"/>
        </a:defRPr>
      </a:lvl9pPr>
    </p:titleStyle>
    <p:bodyStyle>
      <a:lvl1pPr marL="342900" indent="-342900" algn="l" rtl="0" fontAlgn="base">
        <a:spcBef>
          <a:spcPct val="20000"/>
        </a:spcBef>
        <a:spcAft>
          <a:spcPct val="0"/>
        </a:spcAft>
        <a:buChar char="•"/>
        <a:defRPr sz="2800">
          <a:solidFill>
            <a:schemeClr val="bg2"/>
          </a:solidFill>
          <a:latin typeface="+mn-lt"/>
          <a:ea typeface="+mn-ea"/>
          <a:cs typeface="+mn-cs"/>
        </a:defRPr>
      </a:lvl1pPr>
      <a:lvl2pPr marL="742950" indent="-285750" algn="l" rtl="0" fontAlgn="base">
        <a:spcBef>
          <a:spcPct val="20000"/>
        </a:spcBef>
        <a:spcAft>
          <a:spcPct val="0"/>
        </a:spcAft>
        <a:buChar char="–"/>
        <a:defRPr sz="2400" b="1">
          <a:solidFill>
            <a:schemeClr val="bg2"/>
          </a:solidFill>
          <a:latin typeface="+mn-lt"/>
        </a:defRPr>
      </a:lvl2pPr>
      <a:lvl3pPr marL="1143000" indent="-228600" algn="l" rtl="0" fontAlgn="base">
        <a:spcBef>
          <a:spcPct val="20000"/>
        </a:spcBef>
        <a:spcAft>
          <a:spcPct val="0"/>
        </a:spcAft>
        <a:buChar char="•"/>
        <a:defRPr sz="2400">
          <a:solidFill>
            <a:schemeClr val="bg2"/>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bwMode="auto">
          <a:xfrm>
            <a:off x="1835150" y="274638"/>
            <a:ext cx="68516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359427" name="Rectangle 3"/>
          <p:cNvSpPr>
            <a:spLocks noGrp="1" noChangeArrowheads="1"/>
          </p:cNvSpPr>
          <p:nvPr>
            <p:ph type="body" idx="1"/>
          </p:nvPr>
        </p:nvSpPr>
        <p:spPr bwMode="auto">
          <a:xfrm>
            <a:off x="1763713" y="1600200"/>
            <a:ext cx="69230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3594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3594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3594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A047E96-A00A-43B0-8219-4432A83E5F9D}"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charset="0"/>
        </a:defRPr>
      </a:lvl2pPr>
      <a:lvl3pPr algn="l" rtl="0" fontAlgn="base">
        <a:spcBef>
          <a:spcPct val="0"/>
        </a:spcBef>
        <a:spcAft>
          <a:spcPct val="0"/>
        </a:spcAft>
        <a:defRPr sz="4400">
          <a:solidFill>
            <a:schemeClr val="tx2"/>
          </a:solidFill>
          <a:latin typeface="Arial" charset="0"/>
        </a:defRPr>
      </a:lvl3pPr>
      <a:lvl4pPr algn="l" rtl="0" fontAlgn="base">
        <a:spcBef>
          <a:spcPct val="0"/>
        </a:spcBef>
        <a:spcAft>
          <a:spcPct val="0"/>
        </a:spcAft>
        <a:defRPr sz="4400">
          <a:solidFill>
            <a:schemeClr val="tx2"/>
          </a:solidFill>
          <a:latin typeface="Arial" charset="0"/>
        </a:defRPr>
      </a:lvl4pPr>
      <a:lvl5pPr algn="l" rtl="0" fontAlgn="base">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339975" y="5589588"/>
            <a:ext cx="4464273" cy="719732"/>
          </a:xfrm>
          <a:noFill/>
        </p:spPr>
        <p:txBody>
          <a:bodyPr/>
          <a:lstStyle/>
          <a:p>
            <a:r>
              <a:rPr lang="en-US" dirty="0">
                <a:solidFill>
                  <a:srgbClr val="FFFFFF"/>
                </a:solidFill>
                <a:latin typeface="Verdana" pitchFamily="34" charset="0"/>
              </a:rPr>
              <a:t>CARRER GOAL</a:t>
            </a:r>
            <a:endParaRPr lang="uk-UA" dirty="0">
              <a:solidFill>
                <a:srgbClr val="FFFFFF"/>
              </a:solidFill>
              <a:latin typeface="Verdan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076825" y="333375"/>
            <a:ext cx="3924300" cy="649288"/>
          </a:xfrm>
        </p:spPr>
        <p:txBody>
          <a:bodyPr/>
          <a:lstStyle/>
          <a:p>
            <a:pPr algn="ctr"/>
            <a:r>
              <a:rPr lang="en-IN" b="1" i="0" dirty="0">
                <a:solidFill>
                  <a:srgbClr val="0F0F0F"/>
                </a:solidFill>
                <a:effectLst/>
              </a:rPr>
              <a:t>Introduction</a:t>
            </a:r>
            <a:endParaRPr lang="uk-UA" b="1" dirty="0">
              <a:solidFill>
                <a:srgbClr val="000000"/>
              </a:solidFill>
            </a:endParaRPr>
          </a:p>
        </p:txBody>
      </p:sp>
      <p:sp>
        <p:nvSpPr>
          <p:cNvPr id="36867" name="Rectangle 3"/>
          <p:cNvSpPr>
            <a:spLocks noGrp="1" noChangeArrowheads="1"/>
          </p:cNvSpPr>
          <p:nvPr>
            <p:ph type="body" idx="1"/>
          </p:nvPr>
        </p:nvSpPr>
        <p:spPr>
          <a:xfrm>
            <a:off x="179388" y="1700213"/>
            <a:ext cx="8640762" cy="4968875"/>
          </a:xfrm>
        </p:spPr>
        <p:txBody>
          <a:bodyPr/>
          <a:lstStyle/>
          <a:p>
            <a:pPr>
              <a:lnSpc>
                <a:spcPct val="80000"/>
              </a:lnSpc>
            </a:pPr>
            <a:endParaRPr lang="en-US" altLang="ko-KR" sz="2400" dirty="0">
              <a:solidFill>
                <a:schemeClr val="bg1"/>
              </a:solidFill>
              <a:latin typeface="Verdana" pitchFamily="34" charset="0"/>
              <a:ea typeface="굴림" charset="-127"/>
            </a:endParaRPr>
          </a:p>
          <a:p>
            <a:pPr>
              <a:lnSpc>
                <a:spcPct val="80000"/>
              </a:lnSpc>
            </a:pPr>
            <a:r>
              <a:rPr lang="en-US" altLang="ko-KR" sz="2400" dirty="0">
                <a:solidFill>
                  <a:schemeClr val="bg1"/>
                </a:solidFill>
                <a:latin typeface="Verdana" pitchFamily="34" charset="0"/>
                <a:ea typeface="굴림" charset="-127"/>
              </a:rPr>
              <a:t>Hello! I’m Rohit Vanzara. </a:t>
            </a:r>
          </a:p>
          <a:p>
            <a:pPr>
              <a:lnSpc>
                <a:spcPct val="80000"/>
              </a:lnSpc>
            </a:pPr>
            <a:endParaRPr lang="en-US" altLang="ko-KR" sz="2400" dirty="0">
              <a:solidFill>
                <a:schemeClr val="bg1"/>
              </a:solidFill>
              <a:latin typeface="Verdana" pitchFamily="34" charset="0"/>
              <a:ea typeface="굴림" charset="-127"/>
            </a:endParaRPr>
          </a:p>
          <a:p>
            <a:pPr>
              <a:lnSpc>
                <a:spcPct val="80000"/>
              </a:lnSpc>
            </a:pPr>
            <a:r>
              <a:rPr lang="en-US" sz="2400" dirty="0">
                <a:solidFill>
                  <a:schemeClr val="bg1"/>
                </a:solidFill>
                <a:latin typeface="Verdana" panose="020B0604030504040204" pitchFamily="34" charset="0"/>
                <a:ea typeface="Verdana" panose="020B0604030504040204" pitchFamily="34" charset="0"/>
              </a:rPr>
              <a:t>I am currently doing training course of JAVA at tops technology.</a:t>
            </a:r>
          </a:p>
          <a:p>
            <a:pPr>
              <a:lnSpc>
                <a:spcPct val="80000"/>
              </a:lnSpc>
            </a:pPr>
            <a:endParaRPr lang="en-US" altLang="ko-KR" sz="2400" dirty="0">
              <a:solidFill>
                <a:schemeClr val="bg1"/>
              </a:solidFill>
              <a:latin typeface="Verdana" pitchFamily="34" charset="0"/>
              <a:ea typeface="굴림" charset="-127"/>
            </a:endParaRPr>
          </a:p>
          <a:p>
            <a:pPr algn="l"/>
            <a:r>
              <a:rPr lang="en-US" sz="2400" b="0" i="0" dirty="0">
                <a:solidFill>
                  <a:schemeClr val="bg1"/>
                </a:solidFill>
                <a:effectLst/>
                <a:latin typeface="Verdana" panose="020B0604030504040204" pitchFamily="34" charset="0"/>
                <a:ea typeface="Verdana" panose="020B0604030504040204" pitchFamily="34" charset="0"/>
              </a:rPr>
              <a:t>I'm thrilled to share with you my journey and passion for Java programming.</a:t>
            </a:r>
          </a:p>
          <a:p>
            <a:pPr algn="l"/>
            <a:endParaRPr lang="en-US" sz="2400" b="0" i="0" dirty="0">
              <a:solidFill>
                <a:schemeClr val="bg1"/>
              </a:solidFill>
              <a:effectLst/>
              <a:latin typeface="Verdana" panose="020B0604030504040204" pitchFamily="34" charset="0"/>
              <a:ea typeface="Verdana" panose="020B0604030504040204" pitchFamily="34" charset="0"/>
            </a:endParaRPr>
          </a:p>
          <a:p>
            <a:pPr>
              <a:lnSpc>
                <a:spcPct val="80000"/>
              </a:lnSpc>
            </a:pPr>
            <a:endParaRPr lang="en-US" altLang="ko-KR" sz="2400" dirty="0">
              <a:solidFill>
                <a:schemeClr val="bg1"/>
              </a:solidFill>
              <a:latin typeface="Verdana" pitchFamily="34" charset="0"/>
              <a:ea typeface="굴림" charset="-127"/>
            </a:endParaRPr>
          </a:p>
          <a:p>
            <a:pPr>
              <a:lnSpc>
                <a:spcPct val="80000"/>
              </a:lnSpc>
            </a:pPr>
            <a:endParaRPr lang="en-US" altLang="ko-KR" sz="2400" dirty="0">
              <a:solidFill>
                <a:schemeClr val="bg1"/>
              </a:solidFill>
              <a:latin typeface="Verdana" pitchFamily="34" charset="0"/>
              <a:ea typeface="굴림" charset="-127"/>
            </a:endParaRPr>
          </a:p>
          <a:p>
            <a:pPr>
              <a:lnSpc>
                <a:spcPct val="80000"/>
              </a:lnSpc>
            </a:pPr>
            <a:endParaRPr lang="en-US" altLang="ko-KR" sz="2400" dirty="0">
              <a:solidFill>
                <a:schemeClr val="bg1"/>
              </a:solidFill>
              <a:latin typeface="Verdana" pitchFamily="34" charset="0"/>
              <a:ea typeface="굴림"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D07DE2-B6CC-C82E-D2CF-3E9D0979A6BE}"/>
              </a:ext>
            </a:extLst>
          </p:cNvPr>
          <p:cNvSpPr txBox="1"/>
          <p:nvPr/>
        </p:nvSpPr>
        <p:spPr>
          <a:xfrm>
            <a:off x="827584" y="2276872"/>
            <a:ext cx="184731" cy="369332"/>
          </a:xfrm>
          <a:prstGeom prst="rect">
            <a:avLst/>
          </a:prstGeom>
          <a:noFill/>
        </p:spPr>
        <p:txBody>
          <a:bodyPr wrap="none" rtlCol="0">
            <a:spAutoFit/>
          </a:bodyPr>
          <a:lstStyle/>
          <a:p>
            <a:endParaRPr lang="en-IN" dirty="0"/>
          </a:p>
        </p:txBody>
      </p:sp>
      <p:sp>
        <p:nvSpPr>
          <p:cNvPr id="3" name="TextBox 2">
            <a:extLst>
              <a:ext uri="{FF2B5EF4-FFF2-40B4-BE49-F238E27FC236}">
                <a16:creationId xmlns:a16="http://schemas.microsoft.com/office/drawing/2014/main" id="{0119D4C3-544F-5C72-42F7-98FAC1F3A202}"/>
              </a:ext>
            </a:extLst>
          </p:cNvPr>
          <p:cNvSpPr txBox="1"/>
          <p:nvPr/>
        </p:nvSpPr>
        <p:spPr>
          <a:xfrm>
            <a:off x="395536" y="2060848"/>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bg1"/>
                </a:solidFill>
                <a:effectLst/>
                <a:latin typeface="Verdana" panose="020B0604030504040204" pitchFamily="34" charset="0"/>
                <a:ea typeface="Verdana" panose="020B0604030504040204" pitchFamily="34" charset="0"/>
              </a:rPr>
              <a:t>Java, for me, is not just a programming language;</a:t>
            </a:r>
          </a:p>
          <a:p>
            <a:pPr marL="342900" indent="-342900">
              <a:buFont typeface="Arial" panose="020B0604020202020204" pitchFamily="34" charset="0"/>
              <a:buChar char="•"/>
            </a:pPr>
            <a:endParaRPr lang="en-US" sz="2400" dirty="0">
              <a:solidFill>
                <a:schemeClr val="bg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b="0" i="0" dirty="0">
                <a:solidFill>
                  <a:schemeClr val="bg1"/>
                </a:solidFill>
                <a:effectLst/>
                <a:latin typeface="Verdana" panose="020B0604030504040204" pitchFamily="34" charset="0"/>
                <a:ea typeface="Verdana" panose="020B0604030504040204" pitchFamily="34" charset="0"/>
              </a:rPr>
              <a:t> it's a world of endless possibilities and innovation.</a:t>
            </a:r>
          </a:p>
          <a:p>
            <a:pPr marL="342900" indent="-342900">
              <a:buFont typeface="Arial" panose="020B0604020202020204" pitchFamily="34" charset="0"/>
              <a:buChar char="•"/>
            </a:pPr>
            <a:endParaRPr lang="en-US" sz="2400" dirty="0">
              <a:solidFill>
                <a:schemeClr val="bg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400" b="0" i="0" dirty="0">
                <a:solidFill>
                  <a:schemeClr val="bg1"/>
                </a:solidFill>
                <a:effectLst/>
                <a:latin typeface="Verdana" panose="020B0604030504040204" pitchFamily="34" charset="0"/>
                <a:ea typeface="Verdana" panose="020B0604030504040204" pitchFamily="34" charset="0"/>
              </a:rPr>
              <a:t> From the first 'Hello World' program to architecting robust applications, every line of code is an opportunity to create something meaningful.</a:t>
            </a:r>
            <a:endParaRPr lang="en-IN"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08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2C2B-F6AE-71CC-5C33-A792687AFD98}"/>
              </a:ext>
            </a:extLst>
          </p:cNvPr>
          <p:cNvSpPr>
            <a:spLocks noGrp="1"/>
          </p:cNvSpPr>
          <p:nvPr>
            <p:ph type="title"/>
          </p:nvPr>
        </p:nvSpPr>
        <p:spPr>
          <a:xfrm>
            <a:off x="5940152" y="548680"/>
            <a:ext cx="7632700" cy="508000"/>
          </a:xfrm>
        </p:spPr>
        <p:txBody>
          <a:bodyPr/>
          <a:lstStyle/>
          <a:p>
            <a:r>
              <a:rPr lang="en-US" sz="3200" b="1" i="0" dirty="0">
                <a:effectLst/>
                <a:latin typeface="Söhne"/>
              </a:rPr>
              <a:t>Why Java?</a:t>
            </a:r>
            <a:endParaRPr lang="en-IN" dirty="0"/>
          </a:p>
        </p:txBody>
      </p:sp>
      <p:sp>
        <p:nvSpPr>
          <p:cNvPr id="3" name="TextBox 2">
            <a:extLst>
              <a:ext uri="{FF2B5EF4-FFF2-40B4-BE49-F238E27FC236}">
                <a16:creationId xmlns:a16="http://schemas.microsoft.com/office/drawing/2014/main" id="{A63846AE-BF58-D4D4-7CF9-EB6AE7892CF6}"/>
              </a:ext>
            </a:extLst>
          </p:cNvPr>
          <p:cNvSpPr txBox="1"/>
          <p:nvPr/>
        </p:nvSpPr>
        <p:spPr>
          <a:xfrm>
            <a:off x="395536" y="2420888"/>
            <a:ext cx="7920806" cy="2954655"/>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bg1"/>
                </a:solidFill>
                <a:effectLst/>
                <a:latin typeface="Verdana" panose="020B0604030504040204" pitchFamily="34" charset="0"/>
                <a:ea typeface="Verdana" panose="020B0604030504040204" pitchFamily="34" charset="0"/>
              </a:rPr>
              <a:t>"Why Java, you might ask? It's more than just syntax and semantics. Java's versatility and platform independence have fascinated me since the beginning of my journey. The ability to write code once and run it anywhere empowers developers to create solutions that transcend boundaries.</a:t>
            </a:r>
          </a:p>
          <a:p>
            <a:endParaRPr lang="en-IN" dirty="0"/>
          </a:p>
        </p:txBody>
      </p:sp>
    </p:spTree>
    <p:extLst>
      <p:ext uri="{BB962C8B-B14F-4D97-AF65-F5344CB8AC3E}">
        <p14:creationId xmlns:p14="http://schemas.microsoft.com/office/powerpoint/2010/main" val="368215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1F8AC-D80D-4F13-289F-614B52AC12BE}"/>
              </a:ext>
            </a:extLst>
          </p:cNvPr>
          <p:cNvSpPr txBox="1"/>
          <p:nvPr/>
        </p:nvSpPr>
        <p:spPr>
          <a:xfrm>
            <a:off x="467544" y="2492896"/>
            <a:ext cx="8136904" cy="2954655"/>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bg1"/>
                </a:solidFill>
                <a:effectLst/>
                <a:latin typeface="Verdana" panose="020B0604030504040204" pitchFamily="34" charset="0"/>
                <a:ea typeface="Verdana" panose="020B0604030504040204" pitchFamily="34" charset="0"/>
              </a:rPr>
              <a:t>I find joy in the elegance of Java's object-oriented principles and the vast ecosystem of libraries and frameworks. The language's commitment to backward compatibility and its continuous evolution keep me excited and motivated to explore new horizons in every update.</a:t>
            </a:r>
          </a:p>
          <a:p>
            <a:endParaRPr lang="en-IN" dirty="0"/>
          </a:p>
        </p:txBody>
      </p:sp>
    </p:spTree>
    <p:extLst>
      <p:ext uri="{BB962C8B-B14F-4D97-AF65-F5344CB8AC3E}">
        <p14:creationId xmlns:p14="http://schemas.microsoft.com/office/powerpoint/2010/main" val="362223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C8654-630F-682B-D7E2-CD9E77A6687F}"/>
              </a:ext>
            </a:extLst>
          </p:cNvPr>
          <p:cNvSpPr txBox="1"/>
          <p:nvPr/>
        </p:nvSpPr>
        <p:spPr>
          <a:xfrm>
            <a:off x="323528" y="2348880"/>
            <a:ext cx="7992888" cy="1846659"/>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bg1"/>
                </a:solidFill>
                <a:effectLst/>
                <a:latin typeface="Verdana" panose="020B0604030504040204" pitchFamily="34" charset="0"/>
                <a:ea typeface="Verdana" panose="020B0604030504040204" pitchFamily="34" charset="0"/>
              </a:rPr>
              <a:t>Moreover, it's not just about the language itself. It's about the vibrant community that surrounds Java. The collaborative spirit, the sharing of knowledge</a:t>
            </a:r>
            <a:endParaRPr lang="en-US" sz="2400" dirty="0">
              <a:solidFill>
                <a:schemeClr val="bg1"/>
              </a:solidFill>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val="211774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CA9C-5FB4-A6BF-7159-3481D27F6E7F}"/>
              </a:ext>
            </a:extLst>
          </p:cNvPr>
          <p:cNvSpPr>
            <a:spLocks noGrp="1"/>
          </p:cNvSpPr>
          <p:nvPr>
            <p:ph type="title"/>
          </p:nvPr>
        </p:nvSpPr>
        <p:spPr>
          <a:xfrm>
            <a:off x="5436096" y="404664"/>
            <a:ext cx="7632700" cy="508000"/>
          </a:xfrm>
        </p:spPr>
        <p:txBody>
          <a:bodyPr/>
          <a:lstStyle/>
          <a:p>
            <a:r>
              <a:rPr lang="en-US" sz="2800" b="1" dirty="0">
                <a:latin typeface="Verdana" panose="020B0604030504040204" pitchFamily="34" charset="0"/>
                <a:ea typeface="Verdana" panose="020B0604030504040204" pitchFamily="34" charset="0"/>
              </a:rPr>
              <a:t>Short-Term Goal</a:t>
            </a:r>
            <a:endParaRPr lang="en-IN" sz="2800" b="1"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C0DB4778-23B0-26D8-6113-9A43B10E9A47}"/>
              </a:ext>
            </a:extLst>
          </p:cNvPr>
          <p:cNvSpPr txBox="1"/>
          <p:nvPr/>
        </p:nvSpPr>
        <p:spPr>
          <a:xfrm>
            <a:off x="539552" y="2348880"/>
            <a:ext cx="6912768" cy="1938992"/>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bg1"/>
                </a:solidFill>
                <a:effectLst/>
                <a:latin typeface="Verdana" panose="020B0604030504040204" pitchFamily="34" charset="0"/>
                <a:ea typeface="Verdana" panose="020B0604030504040204" pitchFamily="34" charset="0"/>
              </a:rPr>
              <a:t>"I aim to land a Junior Java Developer role in the next six months, gaining hands-on experience, refining my coding skills, and applying my education to real-world projects."</a:t>
            </a:r>
            <a:endParaRPr lang="en-IN"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4034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6B42-E992-3204-719C-BCF6BF08CD47}"/>
              </a:ext>
            </a:extLst>
          </p:cNvPr>
          <p:cNvSpPr>
            <a:spLocks noGrp="1"/>
          </p:cNvSpPr>
          <p:nvPr>
            <p:ph type="title"/>
          </p:nvPr>
        </p:nvSpPr>
        <p:spPr>
          <a:xfrm>
            <a:off x="5327650" y="476672"/>
            <a:ext cx="7632700" cy="508000"/>
          </a:xfrm>
        </p:spPr>
        <p:txBody>
          <a:bodyPr/>
          <a:lstStyle/>
          <a:p>
            <a:r>
              <a:rPr lang="en-US" b="1" dirty="0">
                <a:latin typeface="Verdana" panose="020B0604030504040204" pitchFamily="34" charset="0"/>
                <a:ea typeface="Verdana" panose="020B0604030504040204" pitchFamily="34" charset="0"/>
              </a:rPr>
              <a:t>Long</a:t>
            </a:r>
            <a:r>
              <a:rPr lang="en-US" sz="3200" b="1" dirty="0">
                <a:latin typeface="Verdana" panose="020B0604030504040204" pitchFamily="34" charset="0"/>
                <a:ea typeface="Verdana" panose="020B0604030504040204" pitchFamily="34" charset="0"/>
              </a:rPr>
              <a:t>-Term </a:t>
            </a:r>
            <a:r>
              <a:rPr lang="en-US" b="1" dirty="0">
                <a:latin typeface="Verdana" panose="020B0604030504040204" pitchFamily="34" charset="0"/>
                <a:ea typeface="Verdana" panose="020B0604030504040204" pitchFamily="34" charset="0"/>
              </a:rPr>
              <a:t>G</a:t>
            </a:r>
            <a:r>
              <a:rPr lang="en-US" sz="3200" b="1" dirty="0">
                <a:latin typeface="Verdana" panose="020B0604030504040204" pitchFamily="34" charset="0"/>
                <a:ea typeface="Verdana" panose="020B0604030504040204" pitchFamily="34" charset="0"/>
              </a:rPr>
              <a:t>oal</a:t>
            </a:r>
            <a:endParaRPr lang="en-IN" dirty="0"/>
          </a:p>
        </p:txBody>
      </p:sp>
      <p:sp>
        <p:nvSpPr>
          <p:cNvPr id="3" name="TextBox 2">
            <a:extLst>
              <a:ext uri="{FF2B5EF4-FFF2-40B4-BE49-F238E27FC236}">
                <a16:creationId xmlns:a16="http://schemas.microsoft.com/office/drawing/2014/main" id="{5D62E69B-07B3-1E06-74B1-05DEA854AA48}"/>
              </a:ext>
            </a:extLst>
          </p:cNvPr>
          <p:cNvSpPr txBox="1"/>
          <p:nvPr/>
        </p:nvSpPr>
        <p:spPr>
          <a:xfrm>
            <a:off x="539552" y="2276872"/>
            <a:ext cx="7920879" cy="1938992"/>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bg1"/>
                </a:solidFill>
                <a:effectLst/>
                <a:latin typeface="Verdana" panose="020B0604030504040204" pitchFamily="34" charset="0"/>
                <a:ea typeface="Verdana" panose="020B0604030504040204" pitchFamily="34" charset="0"/>
              </a:rPr>
              <a:t>"In the long term, I want to become a Senior Java Developer within 3-5 years, leading development teams, contributing to project designs, and staying at the forefront of Java technology trends."</a:t>
            </a:r>
            <a:endParaRPr lang="en-IN"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6406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BCA2-39E9-56E4-A642-91C2BF7E6594}"/>
              </a:ext>
            </a:extLst>
          </p:cNvPr>
          <p:cNvSpPr>
            <a:spLocks noGrp="1"/>
          </p:cNvSpPr>
          <p:nvPr>
            <p:ph type="title"/>
          </p:nvPr>
        </p:nvSpPr>
        <p:spPr>
          <a:xfrm>
            <a:off x="899592" y="3573016"/>
            <a:ext cx="7632848" cy="1440160"/>
          </a:xfrm>
        </p:spPr>
        <p:txBody>
          <a:bodyPr/>
          <a:lstStyle/>
          <a:p>
            <a:pPr algn="ctr"/>
            <a:r>
              <a:rPr lang="en-US" sz="4000" dirty="0">
                <a:latin typeface="Algerian" panose="04020705040A02060702" pitchFamily="82" charset="0"/>
              </a:rPr>
              <a:t>THANK YOU!</a:t>
            </a:r>
            <a:endParaRPr lang="en-IN" sz="4000" dirty="0">
              <a:latin typeface="Algerian" panose="04020705040A02060702" pitchFamily="82" charset="0"/>
            </a:endParaRPr>
          </a:p>
        </p:txBody>
      </p:sp>
    </p:spTree>
    <p:extLst>
      <p:ext uri="{BB962C8B-B14F-4D97-AF65-F5344CB8AC3E}">
        <p14:creationId xmlns:p14="http://schemas.microsoft.com/office/powerpoint/2010/main" val="2947824476"/>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TotalTime>
  <Words>283</Words>
  <Application>Microsoft Office PowerPoint</Application>
  <PresentationFormat>On-screen Show (4:3)</PresentationFormat>
  <Paragraphs>26</Paragraphs>
  <Slides>9</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Algerian</vt:lpstr>
      <vt:lpstr>Arial</vt:lpstr>
      <vt:lpstr>Söhne</vt:lpstr>
      <vt:lpstr>Verdana</vt:lpstr>
      <vt:lpstr>template</vt:lpstr>
      <vt:lpstr>Custom Design</vt:lpstr>
      <vt:lpstr>CARRER GOAL</vt:lpstr>
      <vt:lpstr>Introduction</vt:lpstr>
      <vt:lpstr>PowerPoint Presentation</vt:lpstr>
      <vt:lpstr>Why Java?</vt:lpstr>
      <vt:lpstr>PowerPoint Presentation</vt:lpstr>
      <vt:lpstr>PowerPoint Presentation</vt:lpstr>
      <vt:lpstr>Short-Term Goal</vt:lpstr>
      <vt:lpstr>Long-Term Goal</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Rohit Vanzara</cp:lastModifiedBy>
  <cp:revision>94</cp:revision>
  <dcterms:created xsi:type="dcterms:W3CDTF">2006-06-13T13:38:55Z</dcterms:created>
  <dcterms:modified xsi:type="dcterms:W3CDTF">2023-11-24T14:17:39Z</dcterms:modified>
</cp:coreProperties>
</file>