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3"/>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E59EA5-344A-2842-9F09-B8F5E1CEE666}"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9DB23-4BBB-D548-8EDC-903BF880AC1D}" type="slidenum">
              <a:rPr lang="en-US" smtClean="0"/>
              <a:t>‹#›</a:t>
            </a:fld>
            <a:endParaRPr lang="en-US"/>
          </a:p>
        </p:txBody>
      </p:sp>
    </p:spTree>
    <p:extLst>
      <p:ext uri="{BB962C8B-B14F-4D97-AF65-F5344CB8AC3E}">
        <p14:creationId xmlns:p14="http://schemas.microsoft.com/office/powerpoint/2010/main" val="186842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E59EA5-344A-2842-9F09-B8F5E1CEE666}"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9DB23-4BBB-D548-8EDC-903BF880AC1D}" type="slidenum">
              <a:rPr lang="en-US" smtClean="0"/>
              <a:t>‹#›</a:t>
            </a:fld>
            <a:endParaRPr lang="en-US"/>
          </a:p>
        </p:txBody>
      </p:sp>
    </p:spTree>
    <p:extLst>
      <p:ext uri="{BB962C8B-B14F-4D97-AF65-F5344CB8AC3E}">
        <p14:creationId xmlns:p14="http://schemas.microsoft.com/office/powerpoint/2010/main" val="1391221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E59EA5-344A-2842-9F09-B8F5E1CEE666}"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9DB23-4BBB-D548-8EDC-903BF880AC1D}" type="slidenum">
              <a:rPr lang="en-US" smtClean="0"/>
              <a:t>‹#›</a:t>
            </a:fld>
            <a:endParaRPr lang="en-US"/>
          </a:p>
        </p:txBody>
      </p:sp>
    </p:spTree>
    <p:extLst>
      <p:ext uri="{BB962C8B-B14F-4D97-AF65-F5344CB8AC3E}">
        <p14:creationId xmlns:p14="http://schemas.microsoft.com/office/powerpoint/2010/main" val="2808693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E59EA5-344A-2842-9F09-B8F5E1CEE666}"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9DB23-4BBB-D548-8EDC-903BF880AC1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86540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59EA5-344A-2842-9F09-B8F5E1CEE666}"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9DB23-4BBB-D548-8EDC-903BF880AC1D}" type="slidenum">
              <a:rPr lang="en-US" smtClean="0"/>
              <a:t>‹#›</a:t>
            </a:fld>
            <a:endParaRPr lang="en-US"/>
          </a:p>
        </p:txBody>
      </p:sp>
    </p:spTree>
    <p:extLst>
      <p:ext uri="{BB962C8B-B14F-4D97-AF65-F5344CB8AC3E}">
        <p14:creationId xmlns:p14="http://schemas.microsoft.com/office/powerpoint/2010/main" val="4053870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E59EA5-344A-2842-9F09-B8F5E1CEE666}" type="datetimeFigureOut">
              <a:rPr lang="en-US" smtClean="0"/>
              <a:t>3/1/22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9DB23-4BBB-D548-8EDC-903BF880AC1D}" type="slidenum">
              <a:rPr lang="en-US" smtClean="0"/>
              <a:t>‹#›</a:t>
            </a:fld>
            <a:endParaRPr lang="en-US"/>
          </a:p>
        </p:txBody>
      </p:sp>
    </p:spTree>
    <p:extLst>
      <p:ext uri="{BB962C8B-B14F-4D97-AF65-F5344CB8AC3E}">
        <p14:creationId xmlns:p14="http://schemas.microsoft.com/office/powerpoint/2010/main" val="2941206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E59EA5-344A-2842-9F09-B8F5E1CEE666}" type="datetimeFigureOut">
              <a:rPr lang="en-US" smtClean="0"/>
              <a:t>3/1/22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9DB23-4BBB-D548-8EDC-903BF880AC1D}" type="slidenum">
              <a:rPr lang="en-US" smtClean="0"/>
              <a:t>‹#›</a:t>
            </a:fld>
            <a:endParaRPr lang="en-US"/>
          </a:p>
        </p:txBody>
      </p:sp>
    </p:spTree>
    <p:extLst>
      <p:ext uri="{BB962C8B-B14F-4D97-AF65-F5344CB8AC3E}">
        <p14:creationId xmlns:p14="http://schemas.microsoft.com/office/powerpoint/2010/main" val="3162972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59EA5-344A-2842-9F09-B8F5E1CEE666}"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9DB23-4BBB-D548-8EDC-903BF880AC1D}" type="slidenum">
              <a:rPr lang="en-US" smtClean="0"/>
              <a:t>‹#›</a:t>
            </a:fld>
            <a:endParaRPr lang="en-US"/>
          </a:p>
        </p:txBody>
      </p:sp>
    </p:spTree>
    <p:extLst>
      <p:ext uri="{BB962C8B-B14F-4D97-AF65-F5344CB8AC3E}">
        <p14:creationId xmlns:p14="http://schemas.microsoft.com/office/powerpoint/2010/main" val="1861287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59EA5-344A-2842-9F09-B8F5E1CEE666}"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9DB23-4BBB-D548-8EDC-903BF880AC1D}" type="slidenum">
              <a:rPr lang="en-US" smtClean="0"/>
              <a:t>‹#›</a:t>
            </a:fld>
            <a:endParaRPr lang="en-US"/>
          </a:p>
        </p:txBody>
      </p:sp>
    </p:spTree>
    <p:extLst>
      <p:ext uri="{BB962C8B-B14F-4D97-AF65-F5344CB8AC3E}">
        <p14:creationId xmlns:p14="http://schemas.microsoft.com/office/powerpoint/2010/main" val="253210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0E59EA5-344A-2842-9F09-B8F5E1CEE666}"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9DB23-4BBB-D548-8EDC-903BF880AC1D}" type="slidenum">
              <a:rPr lang="en-US" smtClean="0"/>
              <a:t>‹#›</a:t>
            </a:fld>
            <a:endParaRPr lang="en-US"/>
          </a:p>
        </p:txBody>
      </p:sp>
    </p:spTree>
    <p:extLst>
      <p:ext uri="{BB962C8B-B14F-4D97-AF65-F5344CB8AC3E}">
        <p14:creationId xmlns:p14="http://schemas.microsoft.com/office/powerpoint/2010/main" val="3358151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59EA5-344A-2842-9F09-B8F5E1CEE666}"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9DB23-4BBB-D548-8EDC-903BF880AC1D}" type="slidenum">
              <a:rPr lang="en-US" smtClean="0"/>
              <a:t>‹#›</a:t>
            </a:fld>
            <a:endParaRPr lang="en-US"/>
          </a:p>
        </p:txBody>
      </p:sp>
    </p:spTree>
    <p:extLst>
      <p:ext uri="{BB962C8B-B14F-4D97-AF65-F5344CB8AC3E}">
        <p14:creationId xmlns:p14="http://schemas.microsoft.com/office/powerpoint/2010/main" val="225737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E59EA5-344A-2842-9F09-B8F5E1CEE666}"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9DB23-4BBB-D548-8EDC-903BF880AC1D}" type="slidenum">
              <a:rPr lang="en-US" smtClean="0"/>
              <a:t>‹#›</a:t>
            </a:fld>
            <a:endParaRPr lang="en-US"/>
          </a:p>
        </p:txBody>
      </p:sp>
    </p:spTree>
    <p:extLst>
      <p:ext uri="{BB962C8B-B14F-4D97-AF65-F5344CB8AC3E}">
        <p14:creationId xmlns:p14="http://schemas.microsoft.com/office/powerpoint/2010/main" val="403901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E59EA5-344A-2842-9F09-B8F5E1CEE666}" type="datetimeFigureOut">
              <a:rPr lang="en-US" smtClean="0"/>
              <a:t>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9DB23-4BBB-D548-8EDC-903BF880AC1D}" type="slidenum">
              <a:rPr lang="en-US" smtClean="0"/>
              <a:t>‹#›</a:t>
            </a:fld>
            <a:endParaRPr lang="en-US"/>
          </a:p>
        </p:txBody>
      </p:sp>
    </p:spTree>
    <p:extLst>
      <p:ext uri="{BB962C8B-B14F-4D97-AF65-F5344CB8AC3E}">
        <p14:creationId xmlns:p14="http://schemas.microsoft.com/office/powerpoint/2010/main" val="960360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0E59EA5-344A-2842-9F09-B8F5E1CEE666}" type="datetimeFigureOut">
              <a:rPr lang="en-US" smtClean="0"/>
              <a:t>3/1/22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CF9DB23-4BBB-D548-8EDC-903BF880AC1D}" type="slidenum">
              <a:rPr lang="en-US" smtClean="0"/>
              <a:t>‹#›</a:t>
            </a:fld>
            <a:endParaRPr lang="en-US"/>
          </a:p>
        </p:txBody>
      </p:sp>
    </p:spTree>
    <p:extLst>
      <p:ext uri="{BB962C8B-B14F-4D97-AF65-F5344CB8AC3E}">
        <p14:creationId xmlns:p14="http://schemas.microsoft.com/office/powerpoint/2010/main" val="3566718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0E59EA5-344A-2842-9F09-B8F5E1CEE666}" type="datetimeFigureOut">
              <a:rPr lang="en-US" smtClean="0"/>
              <a:t>3/1/22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CF9DB23-4BBB-D548-8EDC-903BF880AC1D}" type="slidenum">
              <a:rPr lang="en-US" smtClean="0"/>
              <a:t>‹#›</a:t>
            </a:fld>
            <a:endParaRPr lang="en-US"/>
          </a:p>
        </p:txBody>
      </p:sp>
    </p:spTree>
    <p:extLst>
      <p:ext uri="{BB962C8B-B14F-4D97-AF65-F5344CB8AC3E}">
        <p14:creationId xmlns:p14="http://schemas.microsoft.com/office/powerpoint/2010/main" val="993549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0E59EA5-344A-2842-9F09-B8F5E1CEE666}" type="datetimeFigureOut">
              <a:rPr lang="en-US" smtClean="0"/>
              <a:t>3/1/22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CF9DB23-4BBB-D548-8EDC-903BF880AC1D}" type="slidenum">
              <a:rPr lang="en-US" smtClean="0"/>
              <a:t>‹#›</a:t>
            </a:fld>
            <a:endParaRPr lang="en-US"/>
          </a:p>
        </p:txBody>
      </p:sp>
    </p:spTree>
    <p:extLst>
      <p:ext uri="{BB962C8B-B14F-4D97-AF65-F5344CB8AC3E}">
        <p14:creationId xmlns:p14="http://schemas.microsoft.com/office/powerpoint/2010/main" val="235310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E59EA5-344A-2842-9F09-B8F5E1CEE666}"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9DB23-4BBB-D548-8EDC-903BF880AC1D}" type="slidenum">
              <a:rPr lang="en-US" smtClean="0"/>
              <a:t>‹#›</a:t>
            </a:fld>
            <a:endParaRPr lang="en-US"/>
          </a:p>
        </p:txBody>
      </p:sp>
    </p:spTree>
    <p:extLst>
      <p:ext uri="{BB962C8B-B14F-4D97-AF65-F5344CB8AC3E}">
        <p14:creationId xmlns:p14="http://schemas.microsoft.com/office/powerpoint/2010/main" val="2017139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0E59EA5-344A-2842-9F09-B8F5E1CEE666}" type="datetimeFigureOut">
              <a:rPr lang="en-US" smtClean="0"/>
              <a:t>3/1/22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CF9DB23-4BBB-D548-8EDC-903BF880AC1D}" type="slidenum">
              <a:rPr lang="en-US" smtClean="0"/>
              <a:t>‹#›</a:t>
            </a:fld>
            <a:endParaRPr lang="en-US"/>
          </a:p>
        </p:txBody>
      </p:sp>
    </p:spTree>
    <p:extLst>
      <p:ext uri="{BB962C8B-B14F-4D97-AF65-F5344CB8AC3E}">
        <p14:creationId xmlns:p14="http://schemas.microsoft.com/office/powerpoint/2010/main" val="311696928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nalyticsindiamag.com/complete-guide-to-bidirectional-lstm-with-python-codes/" TargetMode="External"/><Relationship Id="rId2" Type="http://schemas.openxmlformats.org/officeDocument/2006/relationships/hyperlink" Target="https://keras.io/guides/sequential_model/" TargetMode="External"/><Relationship Id="rId1" Type="http://schemas.openxmlformats.org/officeDocument/2006/relationships/slideLayout" Target="../slideLayouts/slideLayout2.xml"/><Relationship Id="rId4" Type="http://schemas.openxmlformats.org/officeDocument/2006/relationships/hyperlink" Target="https://towardsdatascience.com/how-i-handled-imbalanced-text-data-ba9b757ab1d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0DE0-CFD6-B94F-8D19-972432B0B963}"/>
              </a:ext>
            </a:extLst>
          </p:cNvPr>
          <p:cNvSpPr>
            <a:spLocks noGrp="1"/>
          </p:cNvSpPr>
          <p:nvPr>
            <p:ph type="ctrTitle"/>
          </p:nvPr>
        </p:nvSpPr>
        <p:spPr>
          <a:xfrm>
            <a:off x="1154955" y="1447801"/>
            <a:ext cx="8825658" cy="1331025"/>
          </a:xfrm>
        </p:spPr>
        <p:txBody>
          <a:bodyPr/>
          <a:lstStyle/>
          <a:p>
            <a:pPr algn="ctr"/>
            <a:r>
              <a:rPr lang="en-US" sz="3200" dirty="0"/>
              <a:t>SMS Spam Detection</a:t>
            </a:r>
          </a:p>
        </p:txBody>
      </p:sp>
      <p:sp>
        <p:nvSpPr>
          <p:cNvPr id="3" name="Subtitle 2">
            <a:extLst>
              <a:ext uri="{FF2B5EF4-FFF2-40B4-BE49-F238E27FC236}">
                <a16:creationId xmlns:a16="http://schemas.microsoft.com/office/drawing/2014/main" id="{56DCB55D-7398-AA4A-AEDC-737F1AF6B189}"/>
              </a:ext>
            </a:extLst>
          </p:cNvPr>
          <p:cNvSpPr>
            <a:spLocks noGrp="1"/>
          </p:cNvSpPr>
          <p:nvPr>
            <p:ph type="subTitle" idx="1"/>
          </p:nvPr>
        </p:nvSpPr>
        <p:spPr>
          <a:xfrm>
            <a:off x="6804561" y="3175430"/>
            <a:ext cx="2760416" cy="507139"/>
          </a:xfrm>
        </p:spPr>
        <p:txBody>
          <a:bodyPr/>
          <a:lstStyle/>
          <a:p>
            <a:pPr algn="r"/>
            <a:r>
              <a:rPr lang="en-US" dirty="0"/>
              <a:t>Rohit Vasudevan</a:t>
            </a:r>
          </a:p>
        </p:txBody>
      </p:sp>
    </p:spTree>
    <p:extLst>
      <p:ext uri="{BB962C8B-B14F-4D97-AF65-F5344CB8AC3E}">
        <p14:creationId xmlns:p14="http://schemas.microsoft.com/office/powerpoint/2010/main" val="425442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984E47-D99D-554A-81DE-F2D6DC14DE18}"/>
              </a:ext>
            </a:extLst>
          </p:cNvPr>
          <p:cNvSpPr txBox="1"/>
          <p:nvPr/>
        </p:nvSpPr>
        <p:spPr>
          <a:xfrm>
            <a:off x="819397" y="843148"/>
            <a:ext cx="9547761" cy="3170099"/>
          </a:xfrm>
          <a:prstGeom prst="rect">
            <a:avLst/>
          </a:prstGeom>
          <a:noFill/>
        </p:spPr>
        <p:txBody>
          <a:bodyPr wrap="square" rtlCol="0">
            <a:spAutoFit/>
          </a:bodyPr>
          <a:lstStyle/>
          <a:p>
            <a:pPr marL="342900" indent="-342900">
              <a:buFont typeface="Arial" panose="020B0604020202020204" pitchFamily="34" charset="0"/>
              <a:buChar char="•"/>
            </a:pPr>
            <a:r>
              <a:rPr lang="en-US" sz="2000" u="sng" dirty="0"/>
              <a:t>Tokenization:</a:t>
            </a:r>
            <a:r>
              <a:rPr lang="en-US" sz="2000" dirty="0"/>
              <a:t> Let us convert the text into numerical representation. The Tokenizer API from TensorFlow Keras splits sentences into words and encodes them into integers.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u="sng" dirty="0"/>
              <a:t>Word Index:</a:t>
            </a:r>
            <a:r>
              <a:rPr lang="en-US" sz="2000" dirty="0"/>
              <a:t> We can get the word index using tokenizer.word_index.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u="sng" dirty="0"/>
              <a:t>Sequencing and Padding:</a:t>
            </a:r>
            <a:r>
              <a:rPr lang="en-US" sz="2000" dirty="0"/>
              <a:t> After tokenization, we represent each sentence by sequences of numbers using texts_to_sequences() and </a:t>
            </a:r>
            <a:r>
              <a:rPr lang="en-US" sz="2000" dirty="0" err="1"/>
              <a:t>pad_sequences</a:t>
            </a:r>
            <a:r>
              <a:rPr lang="en-US" sz="2000" dirty="0"/>
              <a:t>() so that each sequence is of the same length. It is done for both training and testing data. </a:t>
            </a:r>
          </a:p>
        </p:txBody>
      </p:sp>
    </p:spTree>
    <p:extLst>
      <p:ext uri="{BB962C8B-B14F-4D97-AF65-F5344CB8AC3E}">
        <p14:creationId xmlns:p14="http://schemas.microsoft.com/office/powerpoint/2010/main" val="919845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9DC11-9C40-4A41-B40A-F7A632EB0B43}"/>
              </a:ext>
            </a:extLst>
          </p:cNvPr>
          <p:cNvSpPr>
            <a:spLocks noGrp="1"/>
          </p:cNvSpPr>
          <p:nvPr>
            <p:ph type="title"/>
          </p:nvPr>
        </p:nvSpPr>
        <p:spPr/>
        <p:txBody>
          <a:bodyPr/>
          <a:lstStyle/>
          <a:p>
            <a:br>
              <a:rPr lang="en-US" sz="3200" dirty="0"/>
            </a:br>
            <a:r>
              <a:rPr lang="en-US" sz="3200" dirty="0"/>
              <a:t>Sequential Keras Model</a:t>
            </a:r>
          </a:p>
        </p:txBody>
      </p:sp>
      <p:sp>
        <p:nvSpPr>
          <p:cNvPr id="3" name="Content Placeholder 2">
            <a:extLst>
              <a:ext uri="{FF2B5EF4-FFF2-40B4-BE49-F238E27FC236}">
                <a16:creationId xmlns:a16="http://schemas.microsoft.com/office/drawing/2014/main" id="{16134C14-EB7E-B24C-8F7C-AEB529EDB357}"/>
              </a:ext>
            </a:extLst>
          </p:cNvPr>
          <p:cNvSpPr>
            <a:spLocks noGrp="1"/>
          </p:cNvSpPr>
          <p:nvPr>
            <p:ph idx="1"/>
          </p:nvPr>
        </p:nvSpPr>
        <p:spPr>
          <a:xfrm>
            <a:off x="645130" y="1638796"/>
            <a:ext cx="9404723" cy="4609604"/>
          </a:xfrm>
        </p:spPr>
        <p:txBody>
          <a:bodyPr/>
          <a:lstStyle/>
          <a:p>
            <a:pPr>
              <a:buFont typeface="Arial" panose="020B0604020202020204" pitchFamily="34" charset="0"/>
              <a:buChar char="•"/>
            </a:pPr>
            <a:r>
              <a:rPr lang="en-US" dirty="0"/>
              <a:t>The Sequential model is a neural network architecture which we implemented to classify the text messages. </a:t>
            </a:r>
          </a:p>
          <a:p>
            <a:pPr>
              <a:buFont typeface="Arial" panose="020B0604020202020204" pitchFamily="34" charset="0"/>
              <a:buChar char="•"/>
            </a:pPr>
            <a:r>
              <a:rPr lang="en-US" dirty="0"/>
              <a:t>The reason I chose this model is because the layers are added in a sequence where there is only one input tensor and one output tensor in each layer. </a:t>
            </a:r>
          </a:p>
          <a:p>
            <a:pPr>
              <a:buFont typeface="Arial" panose="020B0604020202020204" pitchFamily="34" charset="0"/>
              <a:buChar char="•"/>
            </a:pPr>
            <a:r>
              <a:rPr lang="en-US" dirty="0"/>
              <a:t>The first layer, i.e.. Embedding layer maps each layer to a N- dimensional vector of real numbers. It indicates two words with a similar meaning tend to have very close vectors. Since the embedding layer is the first layer, we need to pass the shape of the input layer. </a:t>
            </a:r>
          </a:p>
          <a:p>
            <a:pPr>
              <a:buFont typeface="Arial" panose="020B0604020202020204" pitchFamily="34" charset="0"/>
              <a:buChar char="•"/>
            </a:pPr>
            <a:r>
              <a:rPr lang="en-US" dirty="0"/>
              <a:t>The second layer is the pooling layer, which would reduce the number of parameters of the model to avoid overfitting.  </a:t>
            </a:r>
          </a:p>
          <a:p>
            <a:pPr>
              <a:buFont typeface="Arial" panose="020B0604020202020204" pitchFamily="34" charset="0"/>
              <a:buChar char="•"/>
            </a:pPr>
            <a:r>
              <a:rPr lang="en-US" dirty="0"/>
              <a:t>The dense layer along with activation function ‘</a:t>
            </a:r>
            <a:r>
              <a:rPr lang="en-US" dirty="0" err="1"/>
              <a:t>relu</a:t>
            </a:r>
            <a:r>
              <a:rPr lang="en-US" dirty="0"/>
              <a:t>’ as well as a dropping layer to avoid overfitting and a final output layer. </a:t>
            </a:r>
          </a:p>
        </p:txBody>
      </p:sp>
    </p:spTree>
    <p:extLst>
      <p:ext uri="{BB962C8B-B14F-4D97-AF65-F5344CB8AC3E}">
        <p14:creationId xmlns:p14="http://schemas.microsoft.com/office/powerpoint/2010/main" val="94762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10465D-6CA9-FE47-A96C-98EAA762BEB8}"/>
              </a:ext>
            </a:extLst>
          </p:cNvPr>
          <p:cNvSpPr>
            <a:spLocks noGrp="1"/>
          </p:cNvSpPr>
          <p:nvPr>
            <p:ph idx="1"/>
          </p:nvPr>
        </p:nvSpPr>
        <p:spPr>
          <a:xfrm>
            <a:off x="645130" y="700644"/>
            <a:ext cx="9404723" cy="5547755"/>
          </a:xfrm>
        </p:spPr>
        <p:txBody>
          <a:bodyPr/>
          <a:lstStyle/>
          <a:p>
            <a:pPr>
              <a:buFont typeface="Arial" panose="020B0604020202020204" pitchFamily="34" charset="0"/>
              <a:buChar char="•"/>
            </a:pPr>
            <a:r>
              <a:rPr lang="en-US" dirty="0"/>
              <a:t>Compile the model using </a:t>
            </a:r>
            <a:r>
              <a:rPr lang="en-US" dirty="0" err="1"/>
              <a:t>model.compile</a:t>
            </a:r>
            <a:r>
              <a:rPr lang="en-US" dirty="0"/>
              <a:t>() with a loss function, optimizer and an accuracy metric. </a:t>
            </a:r>
          </a:p>
          <a:p>
            <a:pPr>
              <a:buFont typeface="Arial" panose="020B0604020202020204" pitchFamily="34" charset="0"/>
              <a:buChar char="•"/>
            </a:pPr>
            <a:r>
              <a:rPr lang="en-US" dirty="0"/>
              <a:t>To fit the classifier, I used </a:t>
            </a:r>
            <a:r>
              <a:rPr lang="en-US" dirty="0" err="1"/>
              <a:t>model.fit</a:t>
            </a:r>
            <a:r>
              <a:rPr lang="en-US" dirty="0"/>
              <a:t>() which uses padded training and testing label for training the model and validation data for validating. </a:t>
            </a:r>
          </a:p>
          <a:p>
            <a:pPr>
              <a:buFont typeface="Arial" panose="020B0604020202020204" pitchFamily="34" charset="0"/>
              <a:buChar char="•"/>
            </a:pPr>
            <a:r>
              <a:rPr lang="en-US" dirty="0"/>
              <a:t>The validation accuracy obtained was – 94.6% on the test data. </a:t>
            </a:r>
          </a:p>
          <a:p>
            <a:pPr>
              <a:buFont typeface="Arial" panose="020B0604020202020204" pitchFamily="34" charset="0"/>
              <a:buChar char="•"/>
            </a:pPr>
            <a:r>
              <a:rPr lang="en-US" dirty="0"/>
              <a:t>As observed by fitting the model, there is a loss of epochs for training and validation datasets. The loss decreases as number of epochs increases. </a:t>
            </a:r>
          </a:p>
          <a:p>
            <a:pPr>
              <a:buFont typeface="Arial" panose="020B0604020202020204" pitchFamily="34" charset="0"/>
              <a:buChar char="•"/>
            </a:pPr>
            <a:r>
              <a:rPr lang="en-US" dirty="0"/>
              <a:t>To check if the model is performing well over the training data, an accuracy plot is generated. If the model performs well over training data and if its performance is worse over testing data, it results in overfitting. </a:t>
            </a:r>
          </a:p>
          <a:p>
            <a:pPr>
              <a:buFont typeface="Arial" panose="020B0604020202020204" pitchFamily="34" charset="0"/>
              <a:buChar char="•"/>
            </a:pPr>
            <a:r>
              <a:rPr lang="en-US" dirty="0"/>
              <a:t>However, there is no issue with overfitting and is handled by the dropout layer of the Sequential model. </a:t>
            </a:r>
          </a:p>
        </p:txBody>
      </p:sp>
    </p:spTree>
    <p:extLst>
      <p:ext uri="{BB962C8B-B14F-4D97-AF65-F5344CB8AC3E}">
        <p14:creationId xmlns:p14="http://schemas.microsoft.com/office/powerpoint/2010/main" val="1108345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FEF43-43B5-AB40-91C3-6CB8960FE553}"/>
              </a:ext>
            </a:extLst>
          </p:cNvPr>
          <p:cNvSpPr>
            <a:spLocks noGrp="1"/>
          </p:cNvSpPr>
          <p:nvPr>
            <p:ph type="title"/>
          </p:nvPr>
        </p:nvSpPr>
        <p:spPr/>
        <p:txBody>
          <a:bodyPr/>
          <a:lstStyle/>
          <a:p>
            <a:br>
              <a:rPr lang="en-US" sz="3200" dirty="0"/>
            </a:br>
            <a:r>
              <a:rPr lang="en-US" sz="3200" dirty="0"/>
              <a:t>Bi-directional Long Short Term Memory(</a:t>
            </a:r>
            <a:r>
              <a:rPr lang="en-US" sz="3200" dirty="0" err="1"/>
              <a:t>BiLSTM</a:t>
            </a:r>
            <a:r>
              <a:rPr lang="en-US" sz="3200" dirty="0"/>
              <a:t>)</a:t>
            </a:r>
          </a:p>
        </p:txBody>
      </p:sp>
      <p:sp>
        <p:nvSpPr>
          <p:cNvPr id="3" name="Content Placeholder 2">
            <a:extLst>
              <a:ext uri="{FF2B5EF4-FFF2-40B4-BE49-F238E27FC236}">
                <a16:creationId xmlns:a16="http://schemas.microsoft.com/office/drawing/2014/main" id="{8ACFBA10-4870-DA46-A238-52C9AD06937C}"/>
              </a:ext>
            </a:extLst>
          </p:cNvPr>
          <p:cNvSpPr>
            <a:spLocks noGrp="1"/>
          </p:cNvSpPr>
          <p:nvPr>
            <p:ph idx="1"/>
          </p:nvPr>
        </p:nvSpPr>
        <p:spPr>
          <a:xfrm>
            <a:off x="645130" y="2052918"/>
            <a:ext cx="9404723" cy="4195481"/>
          </a:xfrm>
        </p:spPr>
        <p:txBody>
          <a:bodyPr/>
          <a:lstStyle/>
          <a:p>
            <a:pPr>
              <a:buFont typeface="Arial" panose="020B0604020202020204" pitchFamily="34" charset="0"/>
              <a:buChar char="•"/>
            </a:pPr>
            <a:r>
              <a:rPr lang="en-US" dirty="0" err="1"/>
              <a:t>BiLSTM</a:t>
            </a:r>
            <a:r>
              <a:rPr lang="en-US" dirty="0"/>
              <a:t> is the process of making any neural network have the sequence information in both directions, backward (future to past) and forward (past to future). The input flows in both directions, which increases the computational time. </a:t>
            </a:r>
          </a:p>
          <a:p>
            <a:pPr>
              <a:buFont typeface="Arial" panose="020B0604020202020204" pitchFamily="34" charset="0"/>
              <a:buChar char="•"/>
            </a:pPr>
            <a:r>
              <a:rPr lang="en-US" dirty="0"/>
              <a:t>Due to the increase in computational time, we chose this classifier instead of LSTM. The advantage of </a:t>
            </a:r>
            <a:r>
              <a:rPr lang="en-US" dirty="0" err="1"/>
              <a:t>BiLSTM</a:t>
            </a:r>
            <a:r>
              <a:rPr lang="en-US" dirty="0"/>
              <a:t> over LSTM is better accuracy.</a:t>
            </a:r>
          </a:p>
          <a:p>
            <a:pPr>
              <a:buFont typeface="Arial" panose="020B0604020202020204" pitchFamily="34" charset="0"/>
              <a:buChar char="•"/>
            </a:pPr>
            <a:r>
              <a:rPr lang="en-US" dirty="0"/>
              <a:t> Compile the model using </a:t>
            </a:r>
            <a:r>
              <a:rPr lang="en-US" dirty="0" err="1"/>
              <a:t>model.compile</a:t>
            </a:r>
            <a:r>
              <a:rPr lang="en-US" dirty="0"/>
              <a:t>()</a:t>
            </a:r>
          </a:p>
          <a:p>
            <a:pPr>
              <a:buFont typeface="Arial" panose="020B0604020202020204" pitchFamily="34" charset="0"/>
              <a:buChar char="•"/>
            </a:pPr>
            <a:r>
              <a:rPr lang="en-US" dirty="0"/>
              <a:t>After training and evaluating the model, the validation accuracy is 95%. </a:t>
            </a:r>
          </a:p>
        </p:txBody>
      </p:sp>
    </p:spTree>
    <p:extLst>
      <p:ext uri="{BB962C8B-B14F-4D97-AF65-F5344CB8AC3E}">
        <p14:creationId xmlns:p14="http://schemas.microsoft.com/office/powerpoint/2010/main" val="582854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11C3-60E0-7A4A-BC30-DB087CC459CF}"/>
              </a:ext>
            </a:extLst>
          </p:cNvPr>
          <p:cNvSpPr>
            <a:spLocks noGrp="1"/>
          </p:cNvSpPr>
          <p:nvPr>
            <p:ph type="title"/>
          </p:nvPr>
        </p:nvSpPr>
        <p:spPr/>
        <p:txBody>
          <a:bodyPr/>
          <a:lstStyle/>
          <a:p>
            <a:br>
              <a:rPr lang="en-US" sz="3200" dirty="0"/>
            </a:br>
            <a:r>
              <a:rPr lang="en-US" sz="3200" dirty="0"/>
              <a:t>Comparison of Models</a:t>
            </a:r>
          </a:p>
        </p:txBody>
      </p:sp>
      <p:sp>
        <p:nvSpPr>
          <p:cNvPr id="3" name="Content Placeholder 2">
            <a:extLst>
              <a:ext uri="{FF2B5EF4-FFF2-40B4-BE49-F238E27FC236}">
                <a16:creationId xmlns:a16="http://schemas.microsoft.com/office/drawing/2014/main" id="{4FDB9A3C-B8A2-4C48-A24D-9ED4AB0EC283}"/>
              </a:ext>
            </a:extLst>
          </p:cNvPr>
          <p:cNvSpPr>
            <a:spLocks noGrp="1"/>
          </p:cNvSpPr>
          <p:nvPr>
            <p:ph idx="1"/>
          </p:nvPr>
        </p:nvSpPr>
        <p:spPr>
          <a:xfrm>
            <a:off x="645130" y="2052918"/>
            <a:ext cx="9404723" cy="4195481"/>
          </a:xfrm>
        </p:spPr>
        <p:txBody>
          <a:bodyPr/>
          <a:lstStyle/>
          <a:p>
            <a:pPr>
              <a:buFont typeface="Arial" panose="020B0604020202020204" pitchFamily="34" charset="0"/>
              <a:buChar char="•"/>
            </a:pPr>
            <a:r>
              <a:rPr lang="en-US" dirty="0"/>
              <a:t>Both the models referred are comparable in terms of loss and accuracy. The validation accuracy is 94% and 95% respectively. </a:t>
            </a:r>
          </a:p>
          <a:p>
            <a:pPr>
              <a:buFont typeface="Arial" panose="020B0604020202020204" pitchFamily="34" charset="0"/>
              <a:buChar char="•"/>
            </a:pPr>
            <a:r>
              <a:rPr lang="en-US" dirty="0"/>
              <a:t>Based on loss and accuracy of the two models, I decided to use the sequential model for classifying the texts as spam and ham. </a:t>
            </a:r>
          </a:p>
          <a:p>
            <a:pPr>
              <a:buFont typeface="Arial" panose="020B0604020202020204" pitchFamily="34" charset="0"/>
              <a:buChar char="•"/>
            </a:pPr>
            <a:r>
              <a:rPr lang="en-US" dirty="0"/>
              <a:t>It has similar structure and loss and accuracy over epochs is more stable than </a:t>
            </a:r>
            <a:r>
              <a:rPr lang="en-US" dirty="0" err="1"/>
              <a:t>BiLSTM</a:t>
            </a:r>
            <a:r>
              <a:rPr lang="en-US" dirty="0"/>
              <a:t>. </a:t>
            </a:r>
          </a:p>
        </p:txBody>
      </p:sp>
    </p:spTree>
    <p:extLst>
      <p:ext uri="{BB962C8B-B14F-4D97-AF65-F5344CB8AC3E}">
        <p14:creationId xmlns:p14="http://schemas.microsoft.com/office/powerpoint/2010/main" val="1482619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FD76-A77D-E243-AB29-F13AA29F981B}"/>
              </a:ext>
            </a:extLst>
          </p:cNvPr>
          <p:cNvSpPr>
            <a:spLocks noGrp="1"/>
          </p:cNvSpPr>
          <p:nvPr>
            <p:ph type="title"/>
          </p:nvPr>
        </p:nvSpPr>
        <p:spPr/>
        <p:txBody>
          <a:bodyPr/>
          <a:lstStyle/>
          <a:p>
            <a:br>
              <a:rPr lang="en-US" sz="3200" dirty="0"/>
            </a:br>
            <a:r>
              <a:rPr lang="en-US" sz="3200" dirty="0"/>
              <a:t>Predict spam/ham message</a:t>
            </a:r>
          </a:p>
        </p:txBody>
      </p:sp>
      <p:sp>
        <p:nvSpPr>
          <p:cNvPr id="3" name="Content Placeholder 2">
            <a:extLst>
              <a:ext uri="{FF2B5EF4-FFF2-40B4-BE49-F238E27FC236}">
                <a16:creationId xmlns:a16="http://schemas.microsoft.com/office/drawing/2014/main" id="{3C566F90-EDB7-B94D-A6DC-83EB0E0D2EBF}"/>
              </a:ext>
            </a:extLst>
          </p:cNvPr>
          <p:cNvSpPr>
            <a:spLocks noGrp="1"/>
          </p:cNvSpPr>
          <p:nvPr>
            <p:ph idx="1"/>
          </p:nvPr>
        </p:nvSpPr>
        <p:spPr>
          <a:xfrm>
            <a:off x="744280" y="2052918"/>
            <a:ext cx="9305574" cy="4195481"/>
          </a:xfrm>
        </p:spPr>
        <p:txBody>
          <a:bodyPr/>
          <a:lstStyle/>
          <a:p>
            <a:pPr>
              <a:buFont typeface="Arial" panose="020B0604020202020204" pitchFamily="34" charset="0"/>
              <a:buChar char="•"/>
            </a:pPr>
            <a:r>
              <a:rPr lang="en-US" dirty="0"/>
              <a:t>Using the sequential model, it predicts the spam/ham messages given the text from our data. </a:t>
            </a:r>
          </a:p>
          <a:p>
            <a:pPr>
              <a:buFont typeface="Arial" panose="020B0604020202020204" pitchFamily="34" charset="0"/>
              <a:buChar char="•"/>
            </a:pPr>
            <a:r>
              <a:rPr lang="en-US" dirty="0"/>
              <a:t>I used the same tokenizer to convert them into sequences, which makes sure that in the training set, there are new words with the same token. </a:t>
            </a:r>
          </a:p>
          <a:p>
            <a:pPr>
              <a:buFont typeface="Arial" panose="020B0604020202020204" pitchFamily="34" charset="0"/>
              <a:buChar char="•"/>
            </a:pPr>
            <a:r>
              <a:rPr lang="en-US" dirty="0"/>
              <a:t>Once tokenized, use padding as earlier and provide the same dimension as in the training set. </a:t>
            </a:r>
          </a:p>
          <a:p>
            <a:pPr>
              <a:buFont typeface="Arial" panose="020B0604020202020204" pitchFamily="34" charset="0"/>
              <a:buChar char="•"/>
            </a:pPr>
            <a:r>
              <a:rPr lang="en-US" dirty="0"/>
              <a:t>Wrote a </a:t>
            </a:r>
            <a:r>
              <a:rPr lang="en-US" dirty="0" err="1"/>
              <a:t>spam_prediction</a:t>
            </a:r>
            <a:r>
              <a:rPr lang="en-US" dirty="0"/>
              <a:t> function which helps predict which sentences are spam and not spam. To help categorize as spam, the accuracy was more than 70% as mentioned in the problem statement. </a:t>
            </a:r>
          </a:p>
        </p:txBody>
      </p:sp>
    </p:spTree>
    <p:extLst>
      <p:ext uri="{BB962C8B-B14F-4D97-AF65-F5344CB8AC3E}">
        <p14:creationId xmlns:p14="http://schemas.microsoft.com/office/powerpoint/2010/main" val="526861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450F93-DC3B-004C-ABBA-4B955F507A2A}"/>
              </a:ext>
            </a:extLst>
          </p:cNvPr>
          <p:cNvSpPr>
            <a:spLocks noGrp="1"/>
          </p:cNvSpPr>
          <p:nvPr>
            <p:ph idx="1"/>
          </p:nvPr>
        </p:nvSpPr>
        <p:spPr>
          <a:xfrm>
            <a:off x="701750" y="510364"/>
            <a:ext cx="9348104" cy="5738036"/>
          </a:xfrm>
        </p:spPr>
        <p:txBody>
          <a:bodyPr/>
          <a:lstStyle/>
          <a:p>
            <a:pPr>
              <a:buFont typeface="Arial" panose="020B0604020202020204" pitchFamily="34" charset="0"/>
              <a:buChar char="•"/>
            </a:pPr>
            <a:r>
              <a:rPr lang="en-US" dirty="0"/>
              <a:t>Also, created a new text message and ran it against the classifier to see whether it identifies as spam or ham. </a:t>
            </a:r>
          </a:p>
          <a:p>
            <a:pPr>
              <a:buFont typeface="Arial" panose="020B0604020202020204" pitchFamily="34" charset="0"/>
              <a:buChar char="•"/>
            </a:pPr>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EAA3F8C9-4E46-8C46-B98E-913366ABBC4B}"/>
              </a:ext>
            </a:extLst>
          </p:cNvPr>
          <p:cNvPicPr>
            <a:picLocks noChangeAspect="1"/>
          </p:cNvPicPr>
          <p:nvPr/>
        </p:nvPicPr>
        <p:blipFill>
          <a:blip r:embed="rId2"/>
          <a:stretch>
            <a:fillRect/>
          </a:stretch>
        </p:blipFill>
        <p:spPr>
          <a:xfrm>
            <a:off x="146050" y="1616075"/>
            <a:ext cx="11899900" cy="2197100"/>
          </a:xfrm>
          <a:prstGeom prst="rect">
            <a:avLst/>
          </a:prstGeom>
        </p:spPr>
      </p:pic>
      <p:sp>
        <p:nvSpPr>
          <p:cNvPr id="6" name="TextBox 5">
            <a:extLst>
              <a:ext uri="{FF2B5EF4-FFF2-40B4-BE49-F238E27FC236}">
                <a16:creationId xmlns:a16="http://schemas.microsoft.com/office/drawing/2014/main" id="{3CC369E0-8E36-6E48-9FB8-24C2F7727710}"/>
              </a:ext>
            </a:extLst>
          </p:cNvPr>
          <p:cNvSpPr txBox="1"/>
          <p:nvPr/>
        </p:nvSpPr>
        <p:spPr>
          <a:xfrm>
            <a:off x="701749" y="4136065"/>
            <a:ext cx="10313581"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Accurately detects that the first message is spam, and the other two are not spam.</a:t>
            </a:r>
          </a:p>
        </p:txBody>
      </p:sp>
    </p:spTree>
    <p:extLst>
      <p:ext uri="{BB962C8B-B14F-4D97-AF65-F5344CB8AC3E}">
        <p14:creationId xmlns:p14="http://schemas.microsoft.com/office/powerpoint/2010/main" val="2428394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05051-3266-A046-A968-6DDF5717EF82}"/>
              </a:ext>
            </a:extLst>
          </p:cNvPr>
          <p:cNvSpPr>
            <a:spLocks noGrp="1"/>
          </p:cNvSpPr>
          <p:nvPr>
            <p:ph type="title"/>
          </p:nvPr>
        </p:nvSpPr>
        <p:spPr/>
        <p:txBody>
          <a:bodyPr/>
          <a:lstStyle/>
          <a:p>
            <a:br>
              <a:rPr lang="en-US" sz="3200" dirty="0"/>
            </a:br>
            <a:r>
              <a:rPr lang="en-US" sz="3200" dirty="0"/>
              <a:t>Observations and Improvements</a:t>
            </a:r>
          </a:p>
        </p:txBody>
      </p:sp>
      <p:sp>
        <p:nvSpPr>
          <p:cNvPr id="3" name="Content Placeholder 2">
            <a:extLst>
              <a:ext uri="{FF2B5EF4-FFF2-40B4-BE49-F238E27FC236}">
                <a16:creationId xmlns:a16="http://schemas.microsoft.com/office/drawing/2014/main" id="{916CDCA2-51FB-CB47-B400-D3AE95259295}"/>
              </a:ext>
            </a:extLst>
          </p:cNvPr>
          <p:cNvSpPr>
            <a:spLocks noGrp="1"/>
          </p:cNvSpPr>
          <p:nvPr>
            <p:ph idx="1"/>
          </p:nvPr>
        </p:nvSpPr>
        <p:spPr>
          <a:xfrm>
            <a:off x="723014" y="2052918"/>
            <a:ext cx="9326839" cy="4195481"/>
          </a:xfrm>
        </p:spPr>
        <p:txBody>
          <a:bodyPr/>
          <a:lstStyle/>
          <a:p>
            <a:pPr>
              <a:buFont typeface="Arial" panose="020B0604020202020204" pitchFamily="34" charset="0"/>
              <a:buChar char="•"/>
            </a:pPr>
            <a:r>
              <a:rPr lang="en-US" dirty="0"/>
              <a:t>I used the text messages from the text file given and fit deep learning models such as Sequential Model and </a:t>
            </a:r>
            <a:r>
              <a:rPr lang="en-US" dirty="0" err="1"/>
              <a:t>BiLSTM</a:t>
            </a:r>
            <a:r>
              <a:rPr lang="en-US" dirty="0"/>
              <a:t> and compared the accuracy and loss on validation set across these models.</a:t>
            </a:r>
          </a:p>
          <a:p>
            <a:pPr>
              <a:buFont typeface="Arial" panose="020B0604020202020204" pitchFamily="34" charset="0"/>
              <a:buChar char="•"/>
            </a:pPr>
            <a:r>
              <a:rPr lang="en-US" dirty="0"/>
              <a:t>Eventually, I selected the Sequential model to classify the text messages as spam or ham and used it to classify new text messages as well. </a:t>
            </a:r>
          </a:p>
          <a:p>
            <a:pPr>
              <a:buFont typeface="Arial" panose="020B0604020202020204" pitchFamily="34" charset="0"/>
              <a:buChar char="•"/>
            </a:pPr>
            <a:r>
              <a:rPr lang="en-US" dirty="0"/>
              <a:t>Some improvements that can be made are by exploring more sampling approaches for the imbalanced data that we were provided with. </a:t>
            </a:r>
          </a:p>
          <a:p>
            <a:pPr>
              <a:buFont typeface="Arial" panose="020B0604020202020204" pitchFamily="34" charset="0"/>
              <a:buChar char="•"/>
            </a:pPr>
            <a:r>
              <a:rPr lang="en-US" dirty="0"/>
              <a:t>Dealing with more diverse data can help the reduction of duplicate messages that were present in the text file. </a:t>
            </a:r>
          </a:p>
        </p:txBody>
      </p:sp>
    </p:spTree>
    <p:extLst>
      <p:ext uri="{BB962C8B-B14F-4D97-AF65-F5344CB8AC3E}">
        <p14:creationId xmlns:p14="http://schemas.microsoft.com/office/powerpoint/2010/main" val="2292748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6AD25D-45D7-4642-89D8-8A92DDF37C58}"/>
              </a:ext>
            </a:extLst>
          </p:cNvPr>
          <p:cNvSpPr>
            <a:spLocks noGrp="1"/>
          </p:cNvSpPr>
          <p:nvPr>
            <p:ph idx="1"/>
          </p:nvPr>
        </p:nvSpPr>
        <p:spPr>
          <a:xfrm>
            <a:off x="645130" y="404038"/>
            <a:ext cx="9404723" cy="5844362"/>
          </a:xfrm>
        </p:spPr>
        <p:txBody>
          <a:bodyPr/>
          <a:lstStyle/>
          <a:p>
            <a:pPr>
              <a:buFont typeface="Arial" panose="020B0604020202020204" pitchFamily="34" charset="0"/>
              <a:buChar char="•"/>
            </a:pPr>
            <a:r>
              <a:rPr lang="en-US" dirty="0"/>
              <a:t>There were various messages that had the same semantic meaning, i.e., they convey the same meaning. </a:t>
            </a:r>
          </a:p>
          <a:p>
            <a:pPr>
              <a:buFont typeface="Arial" panose="020B0604020202020204" pitchFamily="34" charset="0"/>
              <a:buChar char="•"/>
            </a:pPr>
            <a:r>
              <a:rPr lang="en-US" dirty="0"/>
              <a:t>Classification of certain messages that were done initially can differ from the model’s prediction of the same message. For example, there is a message in the text file: “I've been searching for the right words to thank you for this breather. I promise </a:t>
            </a:r>
            <a:r>
              <a:rPr lang="en-US" dirty="0" err="1"/>
              <a:t>i</a:t>
            </a:r>
            <a:r>
              <a:rPr lang="en-US" dirty="0"/>
              <a:t> wont take your help for granted and will fulfil my promise. You have been wonderful and a blessing at all times.”</a:t>
            </a:r>
          </a:p>
          <a:p>
            <a:pPr>
              <a:buFont typeface="Arial" panose="020B0604020202020204" pitchFamily="34" charset="0"/>
              <a:buChar char="•"/>
            </a:pPr>
            <a:r>
              <a:rPr lang="en-US" dirty="0"/>
              <a:t>Such a text message is initially classified as ham but can be classified as spam by the models. Dealing with such instances can be done by resampling the datasets, by either undersampling or oversampling or by using advanced techniques such as SMOTE(Synthetic Minority Oversampling Technique). </a:t>
            </a:r>
          </a:p>
        </p:txBody>
      </p:sp>
    </p:spTree>
    <p:extLst>
      <p:ext uri="{BB962C8B-B14F-4D97-AF65-F5344CB8AC3E}">
        <p14:creationId xmlns:p14="http://schemas.microsoft.com/office/powerpoint/2010/main" val="3143359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06C1-57BD-5C42-AECE-05E809E3C37B}"/>
              </a:ext>
            </a:extLst>
          </p:cNvPr>
          <p:cNvSpPr>
            <a:spLocks noGrp="1"/>
          </p:cNvSpPr>
          <p:nvPr>
            <p:ph type="title"/>
          </p:nvPr>
        </p:nvSpPr>
        <p:spPr/>
        <p:txBody>
          <a:bodyPr/>
          <a:lstStyle/>
          <a:p>
            <a:pPr algn="ctr"/>
            <a:br>
              <a:rPr lang="en-US" sz="3200" dirty="0"/>
            </a:br>
            <a:r>
              <a:rPr lang="en-US" sz="3200" dirty="0"/>
              <a:t>References</a:t>
            </a:r>
          </a:p>
        </p:txBody>
      </p:sp>
      <p:sp>
        <p:nvSpPr>
          <p:cNvPr id="3" name="Content Placeholder 2">
            <a:extLst>
              <a:ext uri="{FF2B5EF4-FFF2-40B4-BE49-F238E27FC236}">
                <a16:creationId xmlns:a16="http://schemas.microsoft.com/office/drawing/2014/main" id="{009ED33A-F5A7-8E45-AD26-93CB9DA35773}"/>
              </a:ext>
            </a:extLst>
          </p:cNvPr>
          <p:cNvSpPr>
            <a:spLocks noGrp="1"/>
          </p:cNvSpPr>
          <p:nvPr>
            <p:ph idx="1"/>
          </p:nvPr>
        </p:nvSpPr>
        <p:spPr>
          <a:xfrm>
            <a:off x="645130" y="2052918"/>
            <a:ext cx="9404723" cy="4195481"/>
          </a:xfrm>
        </p:spPr>
        <p:txBody>
          <a:bodyPr/>
          <a:lstStyle/>
          <a:p>
            <a:pPr>
              <a:buFont typeface="Arial" panose="020B0604020202020204" pitchFamily="34" charset="0"/>
              <a:buChar char="•"/>
            </a:pPr>
            <a:r>
              <a:rPr lang="en-US" dirty="0">
                <a:hlinkClick r:id="rId2"/>
              </a:rPr>
              <a:t>https://keras.io/guides/sequential_model/</a:t>
            </a:r>
            <a:r>
              <a:rPr lang="en-US" dirty="0"/>
              <a:t> - Definitions</a:t>
            </a:r>
          </a:p>
          <a:p>
            <a:pPr>
              <a:buFont typeface="Arial" panose="020B0604020202020204" pitchFamily="34" charset="0"/>
              <a:buChar char="•"/>
            </a:pPr>
            <a:r>
              <a:rPr lang="en-US" dirty="0">
                <a:hlinkClick r:id="rId3"/>
              </a:rPr>
              <a:t>https://analyticsindiamag.com/complete-guide-to-bidirectional-lstm-with-python-codes/</a:t>
            </a:r>
            <a:r>
              <a:rPr lang="en-US" dirty="0"/>
              <a:t> - Understanding </a:t>
            </a:r>
            <a:r>
              <a:rPr lang="en-US" dirty="0" err="1"/>
              <a:t>BiLSTM</a:t>
            </a:r>
            <a:r>
              <a:rPr lang="en-US" dirty="0"/>
              <a:t> and LSTM models.</a:t>
            </a:r>
          </a:p>
          <a:p>
            <a:pPr>
              <a:buFont typeface="Arial" panose="020B0604020202020204" pitchFamily="34" charset="0"/>
              <a:buChar char="•"/>
            </a:pPr>
            <a:r>
              <a:rPr lang="en-US" dirty="0">
                <a:hlinkClick r:id="rId4"/>
              </a:rPr>
              <a:t>https://towardsdatascience.com/how-i-handled-imbalanced-text-data-ba9b757ab1d8</a:t>
            </a:r>
            <a:r>
              <a:rPr lang="en-US" dirty="0"/>
              <a:t> - How to handled imbalanced data and how to deal with them. </a:t>
            </a:r>
          </a:p>
        </p:txBody>
      </p:sp>
    </p:spTree>
    <p:extLst>
      <p:ext uri="{BB962C8B-B14F-4D97-AF65-F5344CB8AC3E}">
        <p14:creationId xmlns:p14="http://schemas.microsoft.com/office/powerpoint/2010/main" val="403836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D3B4-8806-3149-87D3-848B9621F147}"/>
              </a:ext>
            </a:extLst>
          </p:cNvPr>
          <p:cNvSpPr>
            <a:spLocks noGrp="1"/>
          </p:cNvSpPr>
          <p:nvPr>
            <p:ph type="title"/>
          </p:nvPr>
        </p:nvSpPr>
        <p:spPr/>
        <p:txBody>
          <a:bodyPr/>
          <a:lstStyle/>
          <a:p>
            <a:br>
              <a:rPr lang="en-US" sz="3200" dirty="0"/>
            </a:br>
            <a:r>
              <a:rPr lang="en-US" sz="3200" dirty="0"/>
              <a:t>Problem Statement</a:t>
            </a:r>
          </a:p>
        </p:txBody>
      </p:sp>
      <p:sp>
        <p:nvSpPr>
          <p:cNvPr id="3" name="Content Placeholder 2">
            <a:extLst>
              <a:ext uri="{FF2B5EF4-FFF2-40B4-BE49-F238E27FC236}">
                <a16:creationId xmlns:a16="http://schemas.microsoft.com/office/drawing/2014/main" id="{C167DD6E-CD96-144D-A2C7-D9BEA4DDD036}"/>
              </a:ext>
            </a:extLst>
          </p:cNvPr>
          <p:cNvSpPr>
            <a:spLocks noGrp="1"/>
          </p:cNvSpPr>
          <p:nvPr>
            <p:ph idx="1"/>
          </p:nvPr>
        </p:nvSpPr>
        <p:spPr>
          <a:xfrm>
            <a:off x="645130" y="2052918"/>
            <a:ext cx="9404723" cy="4195481"/>
          </a:xfrm>
        </p:spPr>
        <p:txBody>
          <a:bodyPr/>
          <a:lstStyle/>
          <a:p>
            <a:pPr>
              <a:buFont typeface="Arial" panose="020B0604020202020204" pitchFamily="34" charset="0"/>
              <a:buChar char="•"/>
            </a:pPr>
            <a:r>
              <a:rPr lang="en-US" dirty="0"/>
              <a:t>Using python and a framework of your choice develop an application that does the following: </a:t>
            </a:r>
          </a:p>
          <a:p>
            <a:pPr>
              <a:buFont typeface="Arial" panose="020B0604020202020204" pitchFamily="34" charset="0"/>
              <a:buChar char="•"/>
            </a:pPr>
            <a:r>
              <a:rPr lang="en-US" dirty="0"/>
              <a:t>Using a SMS spam data set http://</a:t>
            </a:r>
            <a:r>
              <a:rPr lang="en-US" dirty="0" err="1"/>
              <a:t>www.dt.fee.unicamp.br</a:t>
            </a:r>
            <a:r>
              <a:rPr lang="en-US" dirty="0"/>
              <a:t>/~</a:t>
            </a:r>
            <a:r>
              <a:rPr lang="en-US" dirty="0" err="1"/>
              <a:t>tiago</a:t>
            </a:r>
            <a:r>
              <a:rPr lang="en-US" dirty="0"/>
              <a:t>/</a:t>
            </a:r>
            <a:r>
              <a:rPr lang="en-US" dirty="0" err="1"/>
              <a:t>smsspamcollection</a:t>
            </a:r>
            <a:r>
              <a:rPr lang="en-US" dirty="0"/>
              <a:t>/ </a:t>
            </a:r>
          </a:p>
          <a:p>
            <a:pPr>
              <a:buFont typeface="Arial" panose="020B0604020202020204" pitchFamily="34" charset="0"/>
              <a:buChar char="•"/>
            </a:pPr>
            <a:r>
              <a:rPr lang="en-US" dirty="0"/>
              <a:t>Create a model, that generates a "spam score" of any input text.</a:t>
            </a:r>
          </a:p>
          <a:p>
            <a:pPr>
              <a:buFont typeface="Arial" panose="020B0604020202020204" pitchFamily="34" charset="0"/>
              <a:buChar char="•"/>
            </a:pPr>
            <a:r>
              <a:rPr lang="en-US" dirty="0"/>
              <a:t>Assuming texts with spam probability of 0.7 and above are spammy, develop an application that for any given input string, using the model, outputs "SPAM" or "NOT SPAM". </a:t>
            </a:r>
          </a:p>
          <a:p>
            <a:pPr>
              <a:buFont typeface="Arial" panose="020B0604020202020204" pitchFamily="34" charset="0"/>
              <a:buChar char="•"/>
            </a:pPr>
            <a:r>
              <a:rPr lang="en-US" dirty="0"/>
              <a:t>You’ll be judged on the basis of dataset filtration, input classification, code quality, etc.</a:t>
            </a:r>
          </a:p>
        </p:txBody>
      </p:sp>
    </p:spTree>
    <p:extLst>
      <p:ext uri="{BB962C8B-B14F-4D97-AF65-F5344CB8AC3E}">
        <p14:creationId xmlns:p14="http://schemas.microsoft.com/office/powerpoint/2010/main" val="1698570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29B3-428B-4548-AC4F-27F7EB3E3D35}"/>
              </a:ext>
            </a:extLst>
          </p:cNvPr>
          <p:cNvSpPr>
            <a:spLocks noGrp="1"/>
          </p:cNvSpPr>
          <p:nvPr>
            <p:ph type="title"/>
          </p:nvPr>
        </p:nvSpPr>
        <p:spPr>
          <a:xfrm>
            <a:off x="646111" y="391886"/>
            <a:ext cx="9404723" cy="1508166"/>
          </a:xfrm>
        </p:spPr>
        <p:txBody>
          <a:bodyPr/>
          <a:lstStyle/>
          <a:p>
            <a:br>
              <a:rPr lang="en-US" sz="3200" dirty="0"/>
            </a:br>
            <a:r>
              <a:rPr lang="en-US" sz="3200" dirty="0"/>
              <a:t>Steps to build SMS Spam Detection Model</a:t>
            </a:r>
          </a:p>
        </p:txBody>
      </p:sp>
      <p:sp>
        <p:nvSpPr>
          <p:cNvPr id="3" name="Content Placeholder 2">
            <a:extLst>
              <a:ext uri="{FF2B5EF4-FFF2-40B4-BE49-F238E27FC236}">
                <a16:creationId xmlns:a16="http://schemas.microsoft.com/office/drawing/2014/main" id="{F7FBCD07-5DC5-8A4E-BF91-FE043559D8E6}"/>
              </a:ext>
            </a:extLst>
          </p:cNvPr>
          <p:cNvSpPr>
            <a:spLocks noGrp="1"/>
          </p:cNvSpPr>
          <p:nvPr>
            <p:ph idx="1"/>
          </p:nvPr>
        </p:nvSpPr>
        <p:spPr>
          <a:xfrm>
            <a:off x="645130" y="2052918"/>
            <a:ext cx="9404723" cy="4195481"/>
          </a:xfrm>
        </p:spPr>
        <p:txBody>
          <a:bodyPr/>
          <a:lstStyle/>
          <a:p>
            <a:pPr>
              <a:buFont typeface="Arial" panose="020B0604020202020204" pitchFamily="34" charset="0"/>
              <a:buChar char="•"/>
            </a:pPr>
            <a:r>
              <a:rPr lang="en-US" dirty="0"/>
              <a:t>The objective is to build a binary classification model to detect whether a text message is spam or not. </a:t>
            </a:r>
          </a:p>
          <a:p>
            <a:pPr lvl="1">
              <a:buFont typeface="Arial" panose="020B0604020202020204" pitchFamily="34" charset="0"/>
              <a:buChar char="•"/>
            </a:pPr>
            <a:r>
              <a:rPr lang="en-US" dirty="0"/>
              <a:t>To do that, we need to prepare and explore the spam data.</a:t>
            </a:r>
          </a:p>
          <a:p>
            <a:pPr lvl="1">
              <a:buFont typeface="Arial" panose="020B0604020202020204" pitchFamily="34" charset="0"/>
              <a:buChar char="•"/>
            </a:pPr>
            <a:r>
              <a:rPr lang="en-US" dirty="0"/>
              <a:t>Prepare train/test data and pre-process text data.</a:t>
            </a:r>
          </a:p>
          <a:p>
            <a:pPr lvl="1">
              <a:buFont typeface="Arial" panose="020B0604020202020204" pitchFamily="34" charset="0"/>
              <a:buChar char="•"/>
            </a:pPr>
            <a:r>
              <a:rPr lang="en-US" dirty="0"/>
              <a:t>Train the spam detection model using a few approaches such as Sequential Model and Bidirectional Long Short Term Memory(LSTM).</a:t>
            </a:r>
          </a:p>
          <a:p>
            <a:pPr lvl="1">
              <a:buFont typeface="Arial" panose="020B0604020202020204" pitchFamily="34" charset="0"/>
              <a:buChar char="•"/>
            </a:pPr>
            <a:r>
              <a:rPr lang="en-US" dirty="0"/>
              <a:t>Compare and select the final model.</a:t>
            </a:r>
          </a:p>
          <a:p>
            <a:pPr lvl="1">
              <a:buFont typeface="Arial" panose="020B0604020202020204" pitchFamily="34" charset="0"/>
              <a:buChar char="•"/>
            </a:pPr>
            <a:r>
              <a:rPr lang="en-US" dirty="0"/>
              <a:t>Use the final trained classifier to classify the new messages.</a:t>
            </a:r>
          </a:p>
          <a:p>
            <a:pPr lvl="1">
              <a:buFont typeface="Arial" panose="020B0604020202020204" pitchFamily="34" charset="0"/>
              <a:buChar char="•"/>
            </a:pPr>
            <a:r>
              <a:rPr lang="en-US" dirty="0"/>
              <a:t>Help predict whether the messages are spam or not. </a:t>
            </a:r>
          </a:p>
        </p:txBody>
      </p:sp>
    </p:spTree>
    <p:extLst>
      <p:ext uri="{BB962C8B-B14F-4D97-AF65-F5344CB8AC3E}">
        <p14:creationId xmlns:p14="http://schemas.microsoft.com/office/powerpoint/2010/main" val="245769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D682-B9D0-1947-B045-C9785A51F015}"/>
              </a:ext>
            </a:extLst>
          </p:cNvPr>
          <p:cNvSpPr>
            <a:spLocks noGrp="1"/>
          </p:cNvSpPr>
          <p:nvPr>
            <p:ph type="title"/>
          </p:nvPr>
        </p:nvSpPr>
        <p:spPr/>
        <p:txBody>
          <a:bodyPr/>
          <a:lstStyle/>
          <a:p>
            <a:br>
              <a:rPr lang="en-US" sz="3200" dirty="0"/>
            </a:br>
            <a:r>
              <a:rPr lang="en-US" sz="2800" dirty="0"/>
              <a:t>Prepare and explore spam data - Import packages </a:t>
            </a:r>
          </a:p>
        </p:txBody>
      </p:sp>
      <p:sp>
        <p:nvSpPr>
          <p:cNvPr id="3" name="Content Placeholder 2">
            <a:extLst>
              <a:ext uri="{FF2B5EF4-FFF2-40B4-BE49-F238E27FC236}">
                <a16:creationId xmlns:a16="http://schemas.microsoft.com/office/drawing/2014/main" id="{F6A9AFBB-EE30-7B48-B12F-8406BA2D63C5}"/>
              </a:ext>
            </a:extLst>
          </p:cNvPr>
          <p:cNvSpPr>
            <a:spLocks noGrp="1"/>
          </p:cNvSpPr>
          <p:nvPr>
            <p:ph idx="1"/>
          </p:nvPr>
        </p:nvSpPr>
        <p:spPr>
          <a:xfrm>
            <a:off x="645130" y="2052918"/>
            <a:ext cx="9404723" cy="4195481"/>
          </a:xfrm>
        </p:spPr>
        <p:txBody>
          <a:bodyPr/>
          <a:lstStyle/>
          <a:p>
            <a:pPr>
              <a:buFont typeface="Arial" panose="020B0604020202020204" pitchFamily="34" charset="0"/>
              <a:buChar char="•"/>
            </a:pPr>
            <a:r>
              <a:rPr lang="en-US" dirty="0"/>
              <a:t>Import libraries for reading data, exploring and plotting by using packages such as pandas, NumPy, matplotlib.pyplot, seaborn, re and nltk.</a:t>
            </a:r>
          </a:p>
          <a:p>
            <a:pPr>
              <a:buFont typeface="Arial" panose="020B0604020202020204" pitchFamily="34" charset="0"/>
              <a:buChar char="•"/>
            </a:pPr>
            <a:r>
              <a:rPr lang="en-US" dirty="0"/>
              <a:t>Import library for train test split such as sklearn.</a:t>
            </a:r>
          </a:p>
          <a:p>
            <a:pPr>
              <a:buFont typeface="Arial" panose="020B0604020202020204" pitchFamily="34" charset="0"/>
              <a:buChar char="•"/>
            </a:pPr>
            <a:r>
              <a:rPr lang="en-US" dirty="0"/>
              <a:t>For text pre-processing, import libraries such as TensorFlow and Keras.</a:t>
            </a:r>
          </a:p>
          <a:p>
            <a:pPr>
              <a:buFont typeface="Arial" panose="020B0604020202020204" pitchFamily="34" charset="0"/>
              <a:buChar char="•"/>
            </a:pPr>
            <a:r>
              <a:rPr lang="en-US" dirty="0"/>
              <a:t>For data modeling, use libraries such as Keras and TensorFlow.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94022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44E57-1102-F642-93BF-20C87511F687}"/>
              </a:ext>
            </a:extLst>
          </p:cNvPr>
          <p:cNvSpPr>
            <a:spLocks noGrp="1"/>
          </p:cNvSpPr>
          <p:nvPr>
            <p:ph type="title"/>
          </p:nvPr>
        </p:nvSpPr>
        <p:spPr/>
        <p:txBody>
          <a:bodyPr/>
          <a:lstStyle/>
          <a:p>
            <a:br>
              <a:rPr lang="en-US" sz="3200" dirty="0"/>
            </a:br>
            <a:r>
              <a:rPr lang="en-US" sz="3200" dirty="0"/>
              <a:t>Prepare and explore the spam data</a:t>
            </a:r>
          </a:p>
        </p:txBody>
      </p:sp>
      <p:sp>
        <p:nvSpPr>
          <p:cNvPr id="3" name="Content Placeholder 2">
            <a:extLst>
              <a:ext uri="{FF2B5EF4-FFF2-40B4-BE49-F238E27FC236}">
                <a16:creationId xmlns:a16="http://schemas.microsoft.com/office/drawing/2014/main" id="{F431683F-52FA-ED4F-82B2-E803E9D395B4}"/>
              </a:ext>
            </a:extLst>
          </p:cNvPr>
          <p:cNvSpPr>
            <a:spLocks noGrp="1"/>
          </p:cNvSpPr>
          <p:nvPr>
            <p:ph idx="1"/>
          </p:nvPr>
        </p:nvSpPr>
        <p:spPr>
          <a:xfrm>
            <a:off x="645130" y="2052918"/>
            <a:ext cx="9404723" cy="4195481"/>
          </a:xfrm>
        </p:spPr>
        <p:txBody>
          <a:bodyPr/>
          <a:lstStyle/>
          <a:p>
            <a:pPr>
              <a:buFont typeface="Arial" panose="020B0604020202020204" pitchFamily="34" charset="0"/>
              <a:buChar char="•"/>
            </a:pPr>
            <a:r>
              <a:rPr lang="en-US" dirty="0"/>
              <a:t>The dataset provided is present in the </a:t>
            </a:r>
            <a:r>
              <a:rPr lang="en-US" dirty="0" err="1"/>
              <a:t>Github</a:t>
            </a:r>
            <a:r>
              <a:rPr lang="en-US" dirty="0"/>
              <a:t> link called </a:t>
            </a:r>
            <a:r>
              <a:rPr lang="en-US" dirty="0" err="1"/>
              <a:t>SMSSpamCollection.txt</a:t>
            </a:r>
            <a:r>
              <a:rPr lang="en-US" dirty="0"/>
              <a:t> and the code to read the file is present in a </a:t>
            </a:r>
            <a:r>
              <a:rPr lang="en-US" dirty="0" err="1"/>
              <a:t>Jupyter</a:t>
            </a:r>
            <a:r>
              <a:rPr lang="en-US" dirty="0"/>
              <a:t> notebook.</a:t>
            </a:r>
          </a:p>
          <a:p>
            <a:pPr>
              <a:buFont typeface="Arial" panose="020B0604020202020204" pitchFamily="34" charset="0"/>
              <a:buChar char="•"/>
            </a:pPr>
            <a:r>
              <a:rPr lang="en-US" dirty="0"/>
              <a:t>The text file is separated by a tab (“\t”), hence we use pandas to read the text file as a </a:t>
            </a:r>
            <a:r>
              <a:rPr lang="en-US" dirty="0" err="1"/>
              <a:t>dataframe</a:t>
            </a:r>
            <a:r>
              <a:rPr lang="en-US" dirty="0"/>
              <a:t>. Also provide the columns name by passing names, call it label and message. </a:t>
            </a:r>
          </a:p>
          <a:p>
            <a:pPr>
              <a:buFont typeface="Arial" panose="020B0604020202020204" pitchFamily="34" charset="0"/>
              <a:buChar char="•"/>
            </a:pPr>
            <a:r>
              <a:rPr lang="en-US" dirty="0" err="1"/>
              <a:t>file_path</a:t>
            </a:r>
            <a:r>
              <a:rPr lang="en-US" dirty="0"/>
              <a:t> = "/Users/</a:t>
            </a:r>
            <a:r>
              <a:rPr lang="en-US" dirty="0" err="1"/>
              <a:t>rohit</a:t>
            </a:r>
            <a:r>
              <a:rPr lang="en-US" dirty="0"/>
              <a:t>/Desktop/</a:t>
            </a:r>
            <a:r>
              <a:rPr lang="en-US" dirty="0" err="1"/>
              <a:t>SMSSpamCollection.txt</a:t>
            </a:r>
            <a:r>
              <a:rPr lang="en-US" dirty="0"/>
              <a:t>”</a:t>
            </a:r>
            <a:br>
              <a:rPr lang="en-US" dirty="0"/>
            </a:br>
            <a:r>
              <a:rPr lang="en-US" dirty="0"/>
              <a:t>df = </a:t>
            </a:r>
            <a:r>
              <a:rPr lang="en-US" dirty="0" err="1"/>
              <a:t>pd.read_csv</a:t>
            </a:r>
            <a:r>
              <a:rPr lang="en-US" dirty="0"/>
              <a:t>(</a:t>
            </a:r>
            <a:r>
              <a:rPr lang="en-US" dirty="0" err="1"/>
              <a:t>file_path</a:t>
            </a:r>
            <a:r>
              <a:rPr lang="en-US" dirty="0"/>
              <a:t>, </a:t>
            </a:r>
            <a:r>
              <a:rPr lang="en-US" dirty="0" err="1"/>
              <a:t>sep</a:t>
            </a:r>
            <a:r>
              <a:rPr lang="en-US" dirty="0"/>
              <a:t> = "\t")</a:t>
            </a:r>
            <a:br>
              <a:rPr lang="en-US" dirty="0"/>
            </a:br>
            <a:r>
              <a:rPr lang="en-US" dirty="0"/>
              <a:t>msgs = </a:t>
            </a:r>
            <a:r>
              <a:rPr lang="en-US" dirty="0" err="1"/>
              <a:t>pd.read_csv</a:t>
            </a:r>
            <a:r>
              <a:rPr lang="en-US" dirty="0"/>
              <a:t>(</a:t>
            </a:r>
            <a:r>
              <a:rPr lang="en-US" dirty="0" err="1"/>
              <a:t>file_path</a:t>
            </a:r>
            <a:r>
              <a:rPr lang="en-US" dirty="0"/>
              <a:t>, </a:t>
            </a:r>
            <a:r>
              <a:rPr lang="en-US" dirty="0" err="1"/>
              <a:t>sep</a:t>
            </a:r>
            <a:r>
              <a:rPr lang="en-US" dirty="0"/>
              <a:t> = "\t", names = ["label", "message"])</a:t>
            </a:r>
            <a:br>
              <a:rPr lang="en-US" dirty="0"/>
            </a:br>
            <a:r>
              <a:rPr lang="en-US" dirty="0"/>
              <a:t>msgs[:4]</a:t>
            </a:r>
            <a:br>
              <a:rPr lang="en-US" dirty="0"/>
            </a:b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960912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ical user interface, text, application, email&#10;&#10;Description automatically generated">
            <a:extLst>
              <a:ext uri="{FF2B5EF4-FFF2-40B4-BE49-F238E27FC236}">
                <a16:creationId xmlns:a16="http://schemas.microsoft.com/office/drawing/2014/main" id="{E36B48C5-03C4-7D47-9ADB-3F668E8974C2}"/>
              </a:ext>
            </a:extLst>
          </p:cNvPr>
          <p:cNvPicPr>
            <a:picLocks noGrp="1" noChangeAspect="1"/>
          </p:cNvPicPr>
          <p:nvPr>
            <p:ph idx="4294967295"/>
          </p:nvPr>
        </p:nvPicPr>
        <p:blipFill>
          <a:blip r:embed="rId2"/>
          <a:stretch>
            <a:fillRect/>
          </a:stretch>
        </p:blipFill>
        <p:spPr>
          <a:xfrm>
            <a:off x="1857375" y="206375"/>
            <a:ext cx="7734300" cy="1828800"/>
          </a:xfrm>
          <a:prstGeom prst="rect">
            <a:avLst/>
          </a:prstGeom>
        </p:spPr>
      </p:pic>
      <p:sp>
        <p:nvSpPr>
          <p:cNvPr id="8" name="TextBox 7">
            <a:extLst>
              <a:ext uri="{FF2B5EF4-FFF2-40B4-BE49-F238E27FC236}">
                <a16:creationId xmlns:a16="http://schemas.microsoft.com/office/drawing/2014/main" id="{C5B57ED6-9AA0-D441-8E65-F2AB18C64314}"/>
              </a:ext>
            </a:extLst>
          </p:cNvPr>
          <p:cNvSpPr txBox="1"/>
          <p:nvPr/>
        </p:nvSpPr>
        <p:spPr>
          <a:xfrm>
            <a:off x="617517" y="2814452"/>
            <a:ext cx="11257808"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describe() method in pandas gives us a summary of the data. The summary indicates that there are 5572 labels and messages. There are 2 unique labels indicating “ham” and “spam”. </a:t>
            </a:r>
          </a:p>
          <a:p>
            <a:pPr marL="342900" indent="-342900">
              <a:buFont typeface="Arial" panose="020B0604020202020204" pitchFamily="34" charset="0"/>
              <a:buChar char="•"/>
            </a:pPr>
            <a:r>
              <a:rPr lang="en-US" sz="2000" dirty="0"/>
              <a:t>There are 5169 unique messages compared to the 5572 total messages, which indicates that there are duplicates present. Using </a:t>
            </a:r>
            <a:r>
              <a:rPr lang="en-US" sz="2000" dirty="0" err="1"/>
              <a:t>msgs.duplicated</a:t>
            </a:r>
            <a:r>
              <a:rPr lang="en-US" sz="2000" dirty="0"/>
              <a:t>(), there are 403 duplicated messages. </a:t>
            </a:r>
          </a:p>
          <a:p>
            <a:pPr marL="342900" indent="-342900">
              <a:buFont typeface="Arial" panose="020B0604020202020204" pitchFamily="34" charset="0"/>
              <a:buChar char="•"/>
            </a:pPr>
            <a:r>
              <a:rPr lang="en-US" sz="2000" dirty="0"/>
              <a:t>In all the 5572 messages, there are 4825 ham messages and 747 spam messages. This indicates the imbalanced data. </a:t>
            </a:r>
          </a:p>
        </p:txBody>
      </p:sp>
    </p:spTree>
    <p:extLst>
      <p:ext uri="{BB962C8B-B14F-4D97-AF65-F5344CB8AC3E}">
        <p14:creationId xmlns:p14="http://schemas.microsoft.com/office/powerpoint/2010/main" val="253079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17C0EE-CD46-C048-9041-95EAE65CF196}"/>
              </a:ext>
            </a:extLst>
          </p:cNvPr>
          <p:cNvSpPr txBox="1"/>
          <p:nvPr/>
        </p:nvSpPr>
        <p:spPr>
          <a:xfrm>
            <a:off x="819397" y="843148"/>
            <a:ext cx="9547761"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To further explore the data by label groups, we need to remove the punctuations, stopwords such as ‘a’, ‘is’, ‘the’, etc. as these words do not contribute to the model. </a:t>
            </a:r>
          </a:p>
          <a:p>
            <a:pPr marL="342900" indent="-342900">
              <a:buFont typeface="Arial" panose="020B0604020202020204" pitchFamily="34" charset="0"/>
              <a:buChar char="•"/>
            </a:pPr>
            <a:r>
              <a:rPr lang="en-US" sz="2000" dirty="0"/>
              <a:t>Can also convert the lower cases as similar words with different cases will be treated differently. </a:t>
            </a:r>
          </a:p>
          <a:p>
            <a:pPr marL="342900" indent="-342900">
              <a:buFont typeface="Arial" panose="020B0604020202020204" pitchFamily="34" charset="0"/>
              <a:buChar char="•"/>
            </a:pPr>
            <a:r>
              <a:rPr lang="en-US" sz="2000" dirty="0"/>
              <a:t>Apply lemmatization on the text messages to remove the suffixes and reduce it to its root form, such as solving to solve, which will bring uniformity. </a:t>
            </a:r>
          </a:p>
          <a:p>
            <a:pPr marL="342900" indent="-342900">
              <a:buFont typeface="Arial" panose="020B0604020202020204" pitchFamily="34" charset="0"/>
              <a:buChar char="•"/>
            </a:pPr>
            <a:r>
              <a:rPr lang="en-US" sz="2000" dirty="0"/>
              <a:t>Upon further exploration of the imbalanced data, there are the most frequent ham messages to spam messages (85% to 15%).</a:t>
            </a:r>
          </a:p>
          <a:p>
            <a:pPr marL="342900" indent="-342900">
              <a:buFont typeface="Arial" panose="020B0604020202020204" pitchFamily="34" charset="0"/>
              <a:buChar char="•"/>
            </a:pPr>
            <a:r>
              <a:rPr lang="en-US" sz="2000" dirty="0"/>
              <a:t>There are several ways to handle the imbalanced data, for instance</a:t>
            </a:r>
          </a:p>
          <a:p>
            <a:r>
              <a:rPr lang="en-US" sz="2000" dirty="0"/>
              <a:t>		- Usage of evaluation metrics. </a:t>
            </a:r>
          </a:p>
          <a:p>
            <a:r>
              <a:rPr lang="en-US" sz="2000" dirty="0"/>
              <a:t>		- Resampling the training set: Upsampling or Downsampling</a:t>
            </a:r>
          </a:p>
          <a:p>
            <a:r>
              <a:rPr lang="en-US" sz="2000" dirty="0"/>
              <a:t>		- Ensemble different resample datasets.</a:t>
            </a:r>
          </a:p>
          <a:p>
            <a:pPr marL="342900" indent="-342900">
              <a:buFont typeface="Arial" panose="020B0604020202020204" pitchFamily="34" charset="0"/>
              <a:buChar char="•"/>
            </a:pPr>
            <a:r>
              <a:rPr lang="en-US" sz="2000" dirty="0"/>
              <a:t>I implemented both </a:t>
            </a:r>
            <a:r>
              <a:rPr lang="en-US" sz="2000" dirty="0" err="1"/>
              <a:t>upsampling</a:t>
            </a:r>
            <a:r>
              <a:rPr lang="en-US" sz="2000" dirty="0"/>
              <a:t> and downsampling techniques.</a:t>
            </a:r>
          </a:p>
          <a:p>
            <a:pPr marL="342900" indent="-342900">
              <a:buFont typeface="Arial" panose="020B0604020202020204" pitchFamily="34" charset="0"/>
              <a:buChar char="•"/>
            </a:pPr>
            <a:r>
              <a:rPr lang="en-US" sz="2000" dirty="0"/>
              <a:t>For </a:t>
            </a:r>
            <a:r>
              <a:rPr lang="en-US" sz="2000" dirty="0" err="1"/>
              <a:t>upsampling</a:t>
            </a:r>
            <a:r>
              <a:rPr lang="en-US" sz="2000" dirty="0"/>
              <a:t>, it refers to manually adding data samples to minority classes in order to create a more balanced dataset. </a:t>
            </a:r>
          </a:p>
        </p:txBody>
      </p:sp>
    </p:spTree>
    <p:extLst>
      <p:ext uri="{BB962C8B-B14F-4D97-AF65-F5344CB8AC3E}">
        <p14:creationId xmlns:p14="http://schemas.microsoft.com/office/powerpoint/2010/main" val="3878492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5795E7-F65A-124D-A561-8752A1AD0610}"/>
              </a:ext>
            </a:extLst>
          </p:cNvPr>
          <p:cNvSpPr txBox="1"/>
          <p:nvPr/>
        </p:nvSpPr>
        <p:spPr>
          <a:xfrm>
            <a:off x="819397" y="843148"/>
            <a:ext cx="9547761"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Downsampling refers to removing data from majority classes to create a more balanced dataset. The simplest way is to randomly removing data from the dataset. </a:t>
            </a:r>
          </a:p>
          <a:p>
            <a:pPr marL="342900" indent="-342900">
              <a:buFont typeface="Arial" panose="020B0604020202020204" pitchFamily="34" charset="0"/>
              <a:buChar char="•"/>
            </a:pPr>
            <a:r>
              <a:rPr lang="en-US" sz="2000" dirty="0"/>
              <a:t>Upon downsampling the ham messages, which is the majority message class, there are 747 messages in each class.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p:txBody>
      </p:sp>
      <p:pic>
        <p:nvPicPr>
          <p:cNvPr id="6" name="Picture 5" descr="Chart, bar chart&#10;&#10;Description automatically generated">
            <a:extLst>
              <a:ext uri="{FF2B5EF4-FFF2-40B4-BE49-F238E27FC236}">
                <a16:creationId xmlns:a16="http://schemas.microsoft.com/office/drawing/2014/main" id="{C7A1B49B-0FA9-CC47-8838-2AA9E34243D4}"/>
              </a:ext>
            </a:extLst>
          </p:cNvPr>
          <p:cNvPicPr>
            <a:picLocks noChangeAspect="1"/>
          </p:cNvPicPr>
          <p:nvPr/>
        </p:nvPicPr>
        <p:blipFill>
          <a:blip r:embed="rId2"/>
          <a:stretch>
            <a:fillRect/>
          </a:stretch>
        </p:blipFill>
        <p:spPr>
          <a:xfrm>
            <a:off x="2944009" y="2611683"/>
            <a:ext cx="5092700" cy="3556000"/>
          </a:xfrm>
          <a:prstGeom prst="rect">
            <a:avLst/>
          </a:prstGeom>
        </p:spPr>
      </p:pic>
    </p:spTree>
    <p:extLst>
      <p:ext uri="{BB962C8B-B14F-4D97-AF65-F5344CB8AC3E}">
        <p14:creationId xmlns:p14="http://schemas.microsoft.com/office/powerpoint/2010/main" val="2862607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BC2FEB-4096-2442-9CDB-D9877295110F}"/>
              </a:ext>
            </a:extLst>
          </p:cNvPr>
          <p:cNvSpPr>
            <a:spLocks noGrp="1"/>
          </p:cNvSpPr>
          <p:nvPr>
            <p:ph type="title"/>
          </p:nvPr>
        </p:nvSpPr>
        <p:spPr/>
        <p:txBody>
          <a:bodyPr/>
          <a:lstStyle/>
          <a:p>
            <a:br>
              <a:rPr lang="en-US" sz="3200" dirty="0"/>
            </a:br>
            <a:r>
              <a:rPr lang="en-US" sz="3200" dirty="0"/>
              <a:t>Prepare train/test data and pre-process text</a:t>
            </a:r>
          </a:p>
        </p:txBody>
      </p:sp>
      <p:sp>
        <p:nvSpPr>
          <p:cNvPr id="7" name="Content Placeholder 6">
            <a:extLst>
              <a:ext uri="{FF2B5EF4-FFF2-40B4-BE49-F238E27FC236}">
                <a16:creationId xmlns:a16="http://schemas.microsoft.com/office/drawing/2014/main" id="{3B77CCA7-0C31-634E-9F1D-03722FA1C48F}"/>
              </a:ext>
            </a:extLst>
          </p:cNvPr>
          <p:cNvSpPr>
            <a:spLocks noGrp="1"/>
          </p:cNvSpPr>
          <p:nvPr>
            <p:ph idx="1"/>
          </p:nvPr>
        </p:nvSpPr>
        <p:spPr>
          <a:xfrm>
            <a:off x="646111" y="2052918"/>
            <a:ext cx="9404723" cy="4195481"/>
          </a:xfrm>
        </p:spPr>
        <p:txBody>
          <a:bodyPr/>
          <a:lstStyle/>
          <a:p>
            <a:pPr>
              <a:buFont typeface="Arial" panose="020B0604020202020204" pitchFamily="34" charset="0"/>
              <a:buChar char="•"/>
            </a:pPr>
            <a:r>
              <a:rPr lang="en-US" dirty="0"/>
              <a:t>Upon exploration of the imbalanced data, it is required to convert the text label into numeric and split the data into training and testing dataset. </a:t>
            </a:r>
          </a:p>
          <a:p>
            <a:pPr>
              <a:buFont typeface="Arial" panose="020B0604020202020204" pitchFamily="34" charset="0"/>
              <a:buChar char="•"/>
            </a:pPr>
            <a:r>
              <a:rPr lang="en-US" dirty="0"/>
              <a:t>It is needed to also map the labels ham and spam 0 and 1 respectively. </a:t>
            </a:r>
          </a:p>
          <a:p>
            <a:pPr>
              <a:buFont typeface="Arial" panose="020B0604020202020204" pitchFamily="34" charset="0"/>
              <a:buChar char="•"/>
            </a:pPr>
            <a:r>
              <a:rPr lang="en-US" dirty="0"/>
              <a:t>Then, convert the label to numpy arrays to fit the deep learning models. The training data comprised of 80% of the data, and 20% comprised of the testing data. </a:t>
            </a:r>
          </a:p>
          <a:p>
            <a:pPr>
              <a:buFont typeface="Arial" panose="020B0604020202020204" pitchFamily="34" charset="0"/>
              <a:buChar char="•"/>
            </a:pPr>
            <a:r>
              <a:rPr lang="en-US" dirty="0"/>
              <a:t>The text pre-processing comprises of converting the text into tokens, the tokens into a word index, word index into a sequence and converting the sequence into a padded sequence. </a:t>
            </a:r>
          </a:p>
          <a:p>
            <a:pPr>
              <a:buFont typeface="Arial" panose="020B0604020202020204" pitchFamily="34" charset="0"/>
              <a:buChar char="•"/>
            </a:pPr>
            <a:r>
              <a:rPr lang="en-US" dirty="0"/>
              <a:t>The pre-processing is done using the TensorFlow API. </a:t>
            </a:r>
          </a:p>
        </p:txBody>
      </p:sp>
    </p:spTree>
    <p:extLst>
      <p:ext uri="{BB962C8B-B14F-4D97-AF65-F5344CB8AC3E}">
        <p14:creationId xmlns:p14="http://schemas.microsoft.com/office/powerpoint/2010/main" val="1953876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{894FF886-49B5-A943-8464-922E8ECF50D0}tf10001062</Template>
  <TotalTime>876</TotalTime>
  <Words>1887</Words>
  <Application>Microsoft Macintosh PowerPoint</Application>
  <PresentationFormat>Widescreen</PresentationFormat>
  <Paragraphs>101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vt:lpstr>
      <vt:lpstr>SMS Spam Detection</vt:lpstr>
      <vt:lpstr> Problem Statement</vt:lpstr>
      <vt:lpstr> Steps to build SMS Spam Detection Model</vt:lpstr>
      <vt:lpstr> Prepare and explore spam data - Import packages </vt:lpstr>
      <vt:lpstr> Prepare and explore the spam data</vt:lpstr>
      <vt:lpstr>PowerPoint Presentation</vt:lpstr>
      <vt:lpstr>PowerPoint Presentation</vt:lpstr>
      <vt:lpstr>PowerPoint Presentation</vt:lpstr>
      <vt:lpstr> Prepare train/test data and pre-process text</vt:lpstr>
      <vt:lpstr>PowerPoint Presentation</vt:lpstr>
      <vt:lpstr> Sequential Keras Model</vt:lpstr>
      <vt:lpstr>PowerPoint Presentation</vt:lpstr>
      <vt:lpstr> Bi-directional Long Short Term Memory(BiLSTM)</vt:lpstr>
      <vt:lpstr> Comparison of Models</vt:lpstr>
      <vt:lpstr> Predict spam/ham message</vt:lpstr>
      <vt:lpstr>PowerPoint Presentation</vt:lpstr>
      <vt:lpstr> Observations and Improvements</vt:lpstr>
      <vt:lpstr>PowerPoint Presentation</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Detection</dc:title>
  <dc:creator>Rohit Vasudevan</dc:creator>
  <cp:lastModifiedBy>Rohit Vasudevan</cp:lastModifiedBy>
  <cp:revision>2</cp:revision>
  <dcterms:created xsi:type="dcterms:W3CDTF">2022-03-01T15:40:57Z</dcterms:created>
  <dcterms:modified xsi:type="dcterms:W3CDTF">2022-03-02T06:17:07Z</dcterms:modified>
</cp:coreProperties>
</file>