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8" r:id="rId4"/>
    <p:sldId id="257" r:id="rId5"/>
    <p:sldId id="261" r:id="rId6"/>
    <p:sldId id="262" r:id="rId7"/>
    <p:sldId id="263" r:id="rId8"/>
    <p:sldId id="265" r:id="rId9"/>
    <p:sldId id="266" r:id="rId10"/>
    <p:sldId id="267" r:id="rId11"/>
    <p:sldId id="268" r:id="rId12"/>
    <p:sldId id="27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a:t>
            </a:r>
            <a:r>
              <a:rPr lang="en-US" dirty="0"/>
              <a:t>CHATBOT IN FOOD INDUSTRY</a:t>
            </a:r>
          </a:p>
        </p:txBody>
      </p:sp>
      <p:sp>
        <p:nvSpPr>
          <p:cNvPr id="3" name="TextBox 2"/>
          <p:cNvSpPr txBox="1"/>
          <p:nvPr/>
        </p:nvSpPr>
        <p:spPr>
          <a:xfrm>
            <a:off x="1295402" y="3115159"/>
            <a:ext cx="4277532" cy="203132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GROUP MEMBERS:-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KUNAL HADKAR  (215A2132)</a:t>
            </a:r>
          </a:p>
          <a:p>
            <a:r>
              <a:rPr lang="en-US" dirty="0">
                <a:latin typeface="Times New Roman" panose="02020603050405020304" pitchFamily="18" charset="0"/>
                <a:cs typeface="Times New Roman" panose="02020603050405020304" pitchFamily="18" charset="0"/>
              </a:rPr>
              <a:t>VARNIKA </a:t>
            </a:r>
            <a:r>
              <a:rPr lang="en-US" dirty="0" smtClean="0">
                <a:latin typeface="Times New Roman" panose="02020603050405020304" pitchFamily="18" charset="0"/>
                <a:cs typeface="Times New Roman" panose="02020603050405020304" pitchFamily="18" charset="0"/>
              </a:rPr>
              <a:t>PRASAD  (116A2114)</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ROHIT </a:t>
            </a:r>
            <a:r>
              <a:rPr lang="en-US" dirty="0" smtClean="0">
                <a:latin typeface="Times New Roman" panose="02020603050405020304" pitchFamily="18" charset="0"/>
                <a:cs typeface="Times New Roman" panose="02020603050405020304" pitchFamily="18" charset="0"/>
              </a:rPr>
              <a:t>VISHWAKARMA  (116A2117)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849821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a:bodyPr>
          <a:lstStyle/>
          <a:p>
            <a:pPr lvl="0">
              <a:buFont typeface="Wingdings" panose="05000000000000000000" pitchFamily="2" charset="2"/>
              <a:buChar char="Ø"/>
            </a:pPr>
            <a:r>
              <a:rPr lang="en-US" dirty="0">
                <a:cs typeface="Times New Roman" panose="02020603050405020304" pitchFamily="18" charset="0"/>
              </a:rPr>
              <a:t>Customer service is Improved.    </a:t>
            </a:r>
          </a:p>
          <a:p>
            <a:pPr lvl="0">
              <a:buFont typeface="Wingdings" panose="05000000000000000000" pitchFamily="2" charset="2"/>
              <a:buChar char="Ø"/>
            </a:pPr>
            <a:r>
              <a:rPr lang="en-US" dirty="0">
                <a:cs typeface="Times New Roman" panose="02020603050405020304" pitchFamily="18" charset="0"/>
              </a:rPr>
              <a:t>Monitoring of Customer data becomes easier and much less complicated. </a:t>
            </a:r>
          </a:p>
          <a:p>
            <a:pPr lvl="0">
              <a:buFont typeface="Wingdings" panose="05000000000000000000" pitchFamily="2" charset="2"/>
              <a:buChar char="Ø"/>
            </a:pPr>
            <a:r>
              <a:rPr lang="en-US" dirty="0">
                <a:cs typeface="Times New Roman" panose="02020603050405020304" pitchFamily="18" charset="0"/>
              </a:rPr>
              <a:t>Cost saving systems.</a:t>
            </a:r>
          </a:p>
          <a:p>
            <a:pPr lvl="0">
              <a:buFont typeface="Wingdings" panose="05000000000000000000" pitchFamily="2" charset="2"/>
              <a:buChar char="Ø"/>
            </a:pPr>
            <a:r>
              <a:rPr lang="en-US" dirty="0">
                <a:cs typeface="Times New Roman" panose="02020603050405020304" pitchFamily="18" charset="0"/>
              </a:rPr>
              <a:t>Keeping track of billing information at a push of a button.</a:t>
            </a:r>
          </a:p>
          <a:p>
            <a:pPr lvl="0">
              <a:buFont typeface="Wingdings" panose="05000000000000000000" pitchFamily="2" charset="2"/>
              <a:buChar char="Ø"/>
            </a:pPr>
            <a:r>
              <a:rPr lang="en-US" dirty="0">
                <a:cs typeface="Times New Roman" panose="02020603050405020304" pitchFamily="18" charset="0"/>
              </a:rPr>
              <a:t>Pre-ordering of the food is possible before reaching the Restaurant.</a:t>
            </a:r>
          </a:p>
          <a:p>
            <a:pPr lvl="0">
              <a:buFont typeface="Wingdings" panose="05000000000000000000" pitchFamily="2" charset="2"/>
              <a:buChar char="Ø"/>
            </a:pPr>
            <a:r>
              <a:rPr lang="en-US" dirty="0">
                <a:cs typeface="Times New Roman" panose="02020603050405020304" pitchFamily="18" charset="0"/>
              </a:rPr>
              <a:t>Feedback can be directly given to the chef or even the Manager of the Restaurant.</a:t>
            </a:r>
          </a:p>
          <a:p>
            <a:pPr lvl="0">
              <a:buFont typeface="Wingdings" panose="05000000000000000000" pitchFamily="2" charset="2"/>
              <a:buChar char="Ø"/>
            </a:pPr>
            <a:r>
              <a:rPr lang="en-US" dirty="0">
                <a:cs typeface="Times New Roman" panose="02020603050405020304" pitchFamily="18" charset="0"/>
              </a:rPr>
              <a:t>Multiple Admin can keep a track of the service from a remote location</a:t>
            </a:r>
            <a:r>
              <a:rPr lang="en-US" dirty="0" smtClean="0">
                <a:cs typeface="Times New Roman" panose="02020603050405020304" pitchFamily="18" charset="0"/>
              </a:rPr>
              <a:t>.</a:t>
            </a:r>
            <a:endParaRPr lang="en-US" dirty="0">
              <a:cs typeface="Times New Roman" panose="02020603050405020304" pitchFamily="18" charset="0"/>
            </a:endParaRPr>
          </a:p>
        </p:txBody>
      </p:sp>
    </p:spTree>
    <p:extLst>
      <p:ext uri="{BB962C8B-B14F-4D97-AF65-F5344CB8AC3E}">
        <p14:creationId xmlns:p14="http://schemas.microsoft.com/office/powerpoint/2010/main" val="3042304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53065"/>
            <a:ext cx="9601196" cy="1303867"/>
          </a:xfrm>
        </p:spPr>
        <p:txBody>
          <a:bodyPr>
            <a:normAutofit/>
          </a:bodyPr>
          <a:lstStyle/>
          <a:p>
            <a:r>
              <a:rPr lang="en-US" dirty="0" smtClean="0"/>
              <a:t>FUTURE SCOPE</a:t>
            </a:r>
            <a:endParaRPr lang="en-US" dirty="0"/>
          </a:p>
        </p:txBody>
      </p:sp>
      <p:sp>
        <p:nvSpPr>
          <p:cNvPr id="3" name="Content Placeholder 2"/>
          <p:cNvSpPr>
            <a:spLocks noGrp="1"/>
          </p:cNvSpPr>
          <p:nvPr>
            <p:ph idx="1"/>
          </p:nvPr>
        </p:nvSpPr>
        <p:spPr>
          <a:xfrm>
            <a:off x="1295401" y="2556932"/>
            <a:ext cx="9601196" cy="3657888"/>
          </a:xfrm>
        </p:spPr>
        <p:txBody>
          <a:bodyPr>
            <a:normAutofit fontScale="92500" lnSpcReduction="10000"/>
          </a:bodyPr>
          <a:lstStyle/>
          <a:p>
            <a:pPr lvl="0">
              <a:buFont typeface="Wingdings" panose="05000000000000000000" pitchFamily="2" charset="2"/>
              <a:buChar char="Ø"/>
            </a:pPr>
            <a:r>
              <a:rPr lang="en-US" dirty="0" smtClean="0">
                <a:cs typeface="Times New Roman" panose="02020603050405020304" pitchFamily="18" charset="0"/>
              </a:rPr>
              <a:t>Here </a:t>
            </a:r>
            <a:r>
              <a:rPr lang="en-US" dirty="0">
                <a:cs typeface="Times New Roman" panose="02020603050405020304" pitchFamily="18" charset="0"/>
              </a:rPr>
              <a:t>we have proposed an attempt of implementation of Chatbot in restaurants and various food </a:t>
            </a:r>
            <a:r>
              <a:rPr lang="en-US" dirty="0" smtClean="0">
                <a:cs typeface="Times New Roman" panose="02020603050405020304" pitchFamily="18" charset="0"/>
              </a:rPr>
              <a:t>corners</a:t>
            </a:r>
          </a:p>
          <a:p>
            <a:pPr lvl="0">
              <a:buFont typeface="Wingdings" panose="05000000000000000000" pitchFamily="2" charset="2"/>
              <a:buChar char="Ø"/>
            </a:pPr>
            <a:r>
              <a:rPr lang="en-US" dirty="0" err="1" smtClean="0">
                <a:cs typeface="Times New Roman" panose="02020603050405020304" pitchFamily="18" charset="0"/>
              </a:rPr>
              <a:t>Chatbots</a:t>
            </a:r>
            <a:r>
              <a:rPr lang="en-US" dirty="0" smtClean="0">
                <a:cs typeface="Times New Roman" panose="02020603050405020304" pitchFamily="18" charset="0"/>
              </a:rPr>
              <a:t> </a:t>
            </a:r>
            <a:r>
              <a:rPr lang="en-US" dirty="0">
                <a:cs typeface="Times New Roman" panose="02020603050405020304" pitchFamily="18" charset="0"/>
              </a:rPr>
              <a:t>can effectively increase the ability of customer satisfaction and will improve sales. It is observed that the </a:t>
            </a:r>
            <a:r>
              <a:rPr lang="en-US" dirty="0" err="1">
                <a:cs typeface="Times New Roman" panose="02020603050405020304" pitchFamily="18" charset="0"/>
              </a:rPr>
              <a:t>coustemer</a:t>
            </a:r>
            <a:r>
              <a:rPr lang="en-US" dirty="0">
                <a:cs typeface="Times New Roman" panose="02020603050405020304" pitchFamily="18" charset="0"/>
              </a:rPr>
              <a:t> </a:t>
            </a:r>
            <a:r>
              <a:rPr lang="en-US" dirty="0" err="1">
                <a:cs typeface="Times New Roman" panose="02020603050405020304" pitchFamily="18" charset="0"/>
              </a:rPr>
              <a:t>expirence</a:t>
            </a:r>
            <a:r>
              <a:rPr lang="en-US" dirty="0">
                <a:cs typeface="Times New Roman" panose="02020603050405020304" pitchFamily="18" charset="0"/>
              </a:rPr>
              <a:t> gets even better when they have an virtual assistance to help them with all the help they need while ordering the food they want.</a:t>
            </a:r>
          </a:p>
          <a:p>
            <a:pPr lvl="0">
              <a:buFont typeface="Wingdings" panose="05000000000000000000" pitchFamily="2" charset="2"/>
              <a:buChar char="Ø"/>
            </a:pPr>
            <a:r>
              <a:rPr lang="en-US" dirty="0">
                <a:cs typeface="Times New Roman" panose="02020603050405020304" pitchFamily="18" charset="0"/>
              </a:rPr>
              <a:t> In future work we may include the functionality in such a way that </a:t>
            </a:r>
            <a:r>
              <a:rPr lang="en-US" dirty="0" smtClean="0">
                <a:cs typeface="Times New Roman" panose="02020603050405020304" pitchFamily="18" charset="0"/>
              </a:rPr>
              <a:t>the </a:t>
            </a:r>
            <a:r>
              <a:rPr lang="en-US" dirty="0" err="1">
                <a:cs typeface="Times New Roman" panose="02020603050405020304" pitchFamily="18" charset="0"/>
              </a:rPr>
              <a:t>chatbots</a:t>
            </a:r>
            <a:r>
              <a:rPr lang="en-US" dirty="0">
                <a:cs typeface="Times New Roman" panose="02020603050405020304" pitchFamily="18" charset="0"/>
              </a:rPr>
              <a:t> will be able to manage personalized accounts of the customers and will be able to manger their order  history and will make it easier for them to keep a track of the payments made and the food ordered</a:t>
            </a:r>
            <a:r>
              <a:rPr lang="en-US" dirty="0" smtClean="0">
                <a:cs typeface="Times New Roman" panose="02020603050405020304" pitchFamily="18" charset="0"/>
              </a:rPr>
              <a:t>.</a:t>
            </a:r>
            <a:endParaRPr lang="en-US" dirty="0">
              <a:cs typeface="Times New Roman" panose="02020603050405020304" pitchFamily="18" charset="0"/>
            </a:endParaRPr>
          </a:p>
        </p:txBody>
      </p:sp>
    </p:spTree>
    <p:extLst>
      <p:ext uri="{BB962C8B-B14F-4D97-AF65-F5344CB8AC3E}">
        <p14:creationId xmlns:p14="http://schemas.microsoft.com/office/powerpoint/2010/main" val="1206033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379349"/>
            <a:ext cx="9601196" cy="1007390"/>
          </a:xfrm>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Payments and bills will be taken care off by the chatbot itself. Since there is a Vast field of implementation of </a:t>
            </a:r>
            <a:r>
              <a:rPr lang="en-US" dirty="0" err="1"/>
              <a:t>chatbots</a:t>
            </a:r>
            <a:r>
              <a:rPr lang="en-US" dirty="0"/>
              <a:t>, it is hard to imagine a future without a chatbot.</a:t>
            </a:r>
          </a:p>
          <a:p>
            <a:pPr>
              <a:buFont typeface="Wingdings" panose="05000000000000000000" pitchFamily="2" charset="2"/>
              <a:buChar char="Ø"/>
            </a:pPr>
            <a:r>
              <a:rPr lang="en-US" dirty="0"/>
              <a:t>As a Add-on the robot implementations of the bot can be improvised and taken to next level by making the use of Artificial intelligence.</a:t>
            </a:r>
          </a:p>
          <a:p>
            <a:pPr>
              <a:buFont typeface="Wingdings" panose="05000000000000000000" pitchFamily="2" charset="2"/>
              <a:buChar char="Ø"/>
            </a:pPr>
            <a:r>
              <a:rPr lang="en-US" dirty="0"/>
              <a:t>A Feedback can be given by the customers to the robot itself. </a:t>
            </a:r>
            <a:r>
              <a:rPr lang="en-US" dirty="0" smtClean="0"/>
              <a:t> </a:t>
            </a:r>
            <a:endParaRPr lang="en-US" dirty="0"/>
          </a:p>
        </p:txBody>
      </p:sp>
    </p:spTree>
    <p:extLst>
      <p:ext uri="{BB962C8B-B14F-4D97-AF65-F5344CB8AC3E}">
        <p14:creationId xmlns:p14="http://schemas.microsoft.com/office/powerpoint/2010/main" val="297285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CONCLUSION </a:t>
            </a:r>
            <a:endParaRPr lang="en-US" dirty="0"/>
          </a:p>
        </p:txBody>
      </p:sp>
      <p:sp>
        <p:nvSpPr>
          <p:cNvPr id="3" name="Content Placeholder 2"/>
          <p:cNvSpPr>
            <a:spLocks noGrp="1"/>
          </p:cNvSpPr>
          <p:nvPr>
            <p:ph idx="1"/>
          </p:nvPr>
        </p:nvSpPr>
        <p:spPr/>
        <p:txBody>
          <a:bodyPr/>
          <a:lstStyle/>
          <a:p>
            <a:pPr marL="0" indent="0" algn="just">
              <a:buNone/>
            </a:pPr>
            <a:r>
              <a:rPr lang="en-US" dirty="0">
                <a:cs typeface="Times New Roman" panose="02020603050405020304" pitchFamily="18" charset="0"/>
              </a:rPr>
              <a:t>In this </a:t>
            </a:r>
            <a:r>
              <a:rPr lang="en-US" dirty="0" smtClean="0">
                <a:cs typeface="Times New Roman" panose="02020603050405020304" pitchFamily="18" charset="0"/>
              </a:rPr>
              <a:t>presentation, </a:t>
            </a:r>
            <a:r>
              <a:rPr lang="en-US" dirty="0">
                <a:cs typeface="Times New Roman" panose="02020603050405020304" pitchFamily="18" charset="0"/>
              </a:rPr>
              <a:t>information about the design and implementation of a chatbot in food industry has been presented.  The proposed system will not only be helpful to reduce the waiting period in restaurants, but will also cut costs required for manpower for food industries and restaurant owners. With technological advent, it is also an innovative method to attract younger audience thereby increasing sales</a:t>
            </a:r>
            <a:r>
              <a:rPr lang="en-US" dirty="0" smtClean="0">
                <a:cs typeface="Times New Roman" panose="02020603050405020304" pitchFamily="18" charset="0"/>
              </a:rPr>
              <a:t>.</a:t>
            </a:r>
            <a:endParaRPr lang="en-US" dirty="0">
              <a:cs typeface="Times New Roman" panose="02020603050405020304" pitchFamily="18" charset="0"/>
            </a:endParaRPr>
          </a:p>
        </p:txBody>
      </p:sp>
    </p:spTree>
    <p:extLst>
      <p:ext uri="{BB962C8B-B14F-4D97-AF65-F5344CB8AC3E}">
        <p14:creationId xmlns:p14="http://schemas.microsoft.com/office/powerpoint/2010/main" val="1023653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PRESENTATION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35497514"/>
              </p:ext>
            </p:extLst>
          </p:nvPr>
        </p:nvGraphicFramePr>
        <p:xfrm>
          <a:off x="3550834" y="2486474"/>
          <a:ext cx="4523783" cy="3657600"/>
        </p:xfrm>
        <a:graphic>
          <a:graphicData uri="http://schemas.openxmlformats.org/drawingml/2006/table">
            <a:tbl>
              <a:tblPr firstRow="1" bandRow="1">
                <a:tableStyleId>{5C22544A-7EE6-4342-B048-85BDC9FD1C3A}</a:tableStyleId>
              </a:tblPr>
              <a:tblGrid>
                <a:gridCol w="4523783"/>
              </a:tblGrid>
              <a:tr h="357336">
                <a:tc>
                  <a:txBody>
                    <a:bodyPr/>
                    <a:lstStyle/>
                    <a:p>
                      <a:pPr algn="ctr"/>
                      <a:r>
                        <a:rPr lang="en-US" dirty="0" smtClean="0"/>
                        <a:t>CHATBOT</a:t>
                      </a:r>
                      <a:r>
                        <a:rPr lang="en-US" baseline="0" dirty="0" smtClean="0"/>
                        <a:t> IN FOOD INDUSTRY</a:t>
                      </a:r>
                      <a:endParaRPr lang="en-US" dirty="0"/>
                    </a:p>
                  </a:txBody>
                  <a:tcPr/>
                </a:tc>
              </a:tr>
              <a:tr h="357336">
                <a:tc>
                  <a:txBody>
                    <a:bodyPr/>
                    <a:lstStyle/>
                    <a:p>
                      <a:pPr marL="285750" indent="-285750">
                        <a:buFont typeface="Wingdings" panose="05000000000000000000" pitchFamily="2" charset="2"/>
                        <a:buChar char="Ø"/>
                      </a:pPr>
                      <a:r>
                        <a:rPr lang="en-US" dirty="0" smtClean="0"/>
                        <a:t>Introduction</a:t>
                      </a:r>
                      <a:endParaRPr lang="en-US" dirty="0"/>
                    </a:p>
                  </a:txBody>
                  <a:tcPr/>
                </a:tc>
              </a:tr>
              <a:tr h="357336">
                <a:tc>
                  <a:txBody>
                    <a:bodyPr/>
                    <a:lstStyle/>
                    <a:p>
                      <a:pPr marL="285750" indent="-285750">
                        <a:buFont typeface="Wingdings" panose="05000000000000000000" pitchFamily="2" charset="2"/>
                        <a:buChar char="Ø"/>
                      </a:pPr>
                      <a:r>
                        <a:rPr lang="en-US" dirty="0" smtClean="0"/>
                        <a:t>overview</a:t>
                      </a:r>
                      <a:endParaRPr lang="en-US" dirty="0"/>
                    </a:p>
                  </a:txBody>
                  <a:tcPr/>
                </a:tc>
              </a:tr>
              <a:tr h="357336">
                <a:tc>
                  <a:txBody>
                    <a:bodyPr/>
                    <a:lstStyle/>
                    <a:p>
                      <a:pPr marL="285750" indent="-285750">
                        <a:buFont typeface="Wingdings" panose="05000000000000000000" pitchFamily="2" charset="2"/>
                        <a:buChar char="Ø"/>
                      </a:pPr>
                      <a:r>
                        <a:rPr lang="en-US" dirty="0" smtClean="0"/>
                        <a:t>Proposed Methodology</a:t>
                      </a:r>
                      <a:endParaRPr lang="en-US" dirty="0"/>
                    </a:p>
                  </a:txBody>
                  <a:tcPr/>
                </a:tc>
              </a:tr>
              <a:tr h="357336">
                <a:tc>
                  <a:txBody>
                    <a:bodyPr/>
                    <a:lstStyle/>
                    <a:p>
                      <a:pPr marL="285750" indent="-285750">
                        <a:buFont typeface="Wingdings" panose="05000000000000000000" pitchFamily="2" charset="2"/>
                        <a:buChar char="Ø"/>
                      </a:pPr>
                      <a:r>
                        <a:rPr lang="en-US" dirty="0" smtClean="0"/>
                        <a:t>System Architecture</a:t>
                      </a:r>
                      <a:endParaRPr lang="en-US" dirty="0"/>
                    </a:p>
                  </a:txBody>
                  <a:tcPr/>
                </a:tc>
              </a:tr>
              <a:tr h="357336">
                <a:tc>
                  <a:txBody>
                    <a:bodyPr/>
                    <a:lstStyle/>
                    <a:p>
                      <a:pPr marL="285750" indent="-285750">
                        <a:buFont typeface="Wingdings" panose="05000000000000000000" pitchFamily="2" charset="2"/>
                        <a:buChar char="Ø"/>
                      </a:pPr>
                      <a:r>
                        <a:rPr lang="en-US" dirty="0" smtClean="0"/>
                        <a:t>Implementation</a:t>
                      </a:r>
                      <a:endParaRPr lang="en-US" dirty="0"/>
                    </a:p>
                  </a:txBody>
                  <a:tcPr/>
                </a:tc>
              </a:tr>
              <a:tr h="357336">
                <a:tc>
                  <a:txBody>
                    <a:bodyPr/>
                    <a:lstStyle/>
                    <a:p>
                      <a:pPr marL="285750" indent="-285750">
                        <a:buFont typeface="Wingdings" panose="05000000000000000000" pitchFamily="2" charset="2"/>
                        <a:buChar char="Ø"/>
                      </a:pPr>
                      <a:r>
                        <a:rPr lang="en-US" dirty="0" smtClean="0"/>
                        <a:t>Hardware Prototype</a:t>
                      </a:r>
                      <a:endParaRPr lang="en-US" dirty="0"/>
                    </a:p>
                  </a:txBody>
                  <a:tcPr/>
                </a:tc>
              </a:tr>
              <a:tr h="357336">
                <a:tc>
                  <a:txBody>
                    <a:bodyPr/>
                    <a:lstStyle/>
                    <a:p>
                      <a:pPr marL="285750" indent="-285750">
                        <a:buFont typeface="Wingdings" panose="05000000000000000000" pitchFamily="2" charset="2"/>
                        <a:buChar char="Ø"/>
                      </a:pPr>
                      <a:r>
                        <a:rPr lang="en-US" dirty="0" smtClean="0"/>
                        <a:t>Advantages</a:t>
                      </a:r>
                    </a:p>
                  </a:txBody>
                  <a:tcPr/>
                </a:tc>
              </a:tr>
              <a:tr h="357336">
                <a:tc>
                  <a:txBody>
                    <a:bodyPr/>
                    <a:lstStyle/>
                    <a:p>
                      <a:pPr marL="285750" indent="-285750">
                        <a:buFont typeface="Wingdings" panose="05000000000000000000" pitchFamily="2" charset="2"/>
                        <a:buChar char="Ø"/>
                      </a:pPr>
                      <a:r>
                        <a:rPr lang="en-US" dirty="0" smtClean="0"/>
                        <a:t>Future Scope</a:t>
                      </a:r>
                    </a:p>
                  </a:txBody>
                  <a:tcPr/>
                </a:tc>
              </a:tr>
              <a:tr h="357336">
                <a:tc>
                  <a:txBody>
                    <a:bodyPr/>
                    <a:lstStyle/>
                    <a:p>
                      <a:pPr marL="285750" indent="-285750">
                        <a:buFont typeface="Wingdings" panose="05000000000000000000" pitchFamily="2" charset="2"/>
                        <a:buChar char="Ø"/>
                      </a:pPr>
                      <a:r>
                        <a:rPr lang="en-US" dirty="0" smtClean="0"/>
                        <a:t>conclusion</a:t>
                      </a:r>
                    </a:p>
                  </a:txBody>
                  <a:tcPr/>
                </a:tc>
              </a:tr>
            </a:tbl>
          </a:graphicData>
        </a:graphic>
      </p:graphicFrame>
    </p:spTree>
    <p:extLst>
      <p:ext uri="{BB962C8B-B14F-4D97-AF65-F5344CB8AC3E}">
        <p14:creationId xmlns:p14="http://schemas.microsoft.com/office/powerpoint/2010/main" val="322838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INTRODUCTION</a:t>
            </a:r>
            <a:endParaRPr lang="en-US" sz="48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chatbot is basically a software that resides on a messaging platform and is developed with the purpose of having lifelike interactions with humans through text or audio</a:t>
            </a:r>
            <a:r>
              <a:rPr lang="en-US" dirty="0" smtClean="0"/>
              <a:t>. </a:t>
            </a:r>
          </a:p>
          <a:p>
            <a:pPr>
              <a:buFont typeface="Wingdings" panose="05000000000000000000" pitchFamily="2" charset="2"/>
              <a:buChar char="Ø"/>
            </a:pPr>
            <a:r>
              <a:rPr lang="en-US" dirty="0"/>
              <a:t>This </a:t>
            </a:r>
            <a:r>
              <a:rPr lang="en-US" dirty="0" smtClean="0"/>
              <a:t>presentation </a:t>
            </a:r>
            <a:r>
              <a:rPr lang="en-US" dirty="0"/>
              <a:t>is based on a ‘Food request accepting chatbot.’ A system at the table, with the restaurant webpage opened, serves as the communication medium</a:t>
            </a:r>
            <a:r>
              <a:rPr lang="en-US" dirty="0" smtClean="0"/>
              <a:t>.</a:t>
            </a:r>
          </a:p>
          <a:p>
            <a:pPr>
              <a:buFont typeface="Wingdings" panose="05000000000000000000" pitchFamily="2" charset="2"/>
              <a:buChar char="Ø"/>
            </a:pPr>
            <a:r>
              <a:rPr lang="en-US" dirty="0" smtClean="0"/>
              <a:t> </a:t>
            </a:r>
            <a:r>
              <a:rPr lang="en-US" dirty="0"/>
              <a:t>A customer at the table can have a conversation with our bot, check the menu, etc. via the webpage and can decide and order his/her favorite dish.</a:t>
            </a:r>
          </a:p>
        </p:txBody>
      </p:sp>
    </p:spTree>
    <p:extLst>
      <p:ext uri="{BB962C8B-B14F-4D97-AF65-F5344CB8AC3E}">
        <p14:creationId xmlns:p14="http://schemas.microsoft.com/office/powerpoint/2010/main" val="2776882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Box 2"/>
          <p:cNvSpPr txBox="1"/>
          <p:nvPr/>
        </p:nvSpPr>
        <p:spPr>
          <a:xfrm>
            <a:off x="1295402" y="2774197"/>
            <a:ext cx="9723893" cy="3416320"/>
          </a:xfrm>
          <a:prstGeom prst="rect">
            <a:avLst/>
          </a:prstGeom>
          <a:noFill/>
        </p:spPr>
        <p:txBody>
          <a:bodyPr wrap="square" rtlCol="0">
            <a:spAutoFit/>
          </a:bodyPr>
          <a:lstStyle/>
          <a:p>
            <a:pPr algn="just"/>
            <a:r>
              <a:rPr lang="en-US" sz="2000" dirty="0" smtClean="0"/>
              <a:t>Some </a:t>
            </a:r>
            <a:r>
              <a:rPr lang="en-US" sz="2000" dirty="0"/>
              <a:t>programs respond intelligently like a human or similar to a human. Such a program is called as a </a:t>
            </a:r>
            <a:r>
              <a:rPr lang="en-US" sz="2000" dirty="0" smtClean="0"/>
              <a:t>Chatbot.</a:t>
            </a:r>
            <a:r>
              <a:rPr lang="en-US" sz="2000" b="1" dirty="0" smtClean="0"/>
              <a:t> </a:t>
            </a:r>
            <a:r>
              <a:rPr lang="en-US" sz="2000" dirty="0" err="1" smtClean="0"/>
              <a:t>Chatbots</a:t>
            </a:r>
            <a:r>
              <a:rPr lang="en-US" sz="2000" dirty="0" smtClean="0"/>
              <a:t> are widely popular now-a-days and catching speed as an application of computer communication. There are generally two types of </a:t>
            </a:r>
            <a:r>
              <a:rPr lang="en-US" sz="2000" dirty="0" err="1" smtClean="0"/>
              <a:t>chatbots</a:t>
            </a:r>
            <a:r>
              <a:rPr lang="en-US" sz="2000" dirty="0" smtClean="0"/>
              <a:t>- a rule-based bot which works on keywords using ‘Natural Language Processing’ or NLP, which is a subset of Artificial Intelligence or AI, and the other is a complete ‘Machine Learning and Deep Learning’ based bot. This paper addresses the design and implementation of an NLP and AI developed Chatbot system in the food industry i.e. a bot in a restaurant which will perform the complete task of taking up orders and bringing it back at your table saving up your waiting time and cutting costs required for manpower. </a:t>
            </a:r>
          </a:p>
          <a:p>
            <a:r>
              <a:rPr lang="en-US" b="1" dirty="0" smtClean="0"/>
              <a:t> </a:t>
            </a:r>
            <a:endParaRPr lang="en-US" dirty="0"/>
          </a:p>
          <a:p>
            <a:endParaRPr lang="en-US" dirty="0"/>
          </a:p>
        </p:txBody>
      </p:sp>
    </p:spTree>
    <p:extLst>
      <p:ext uri="{BB962C8B-B14F-4D97-AF65-F5344CB8AC3E}">
        <p14:creationId xmlns:p14="http://schemas.microsoft.com/office/powerpoint/2010/main" val="2127767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PROPOSED </a:t>
            </a:r>
            <a:r>
              <a:rPr lang="en-US" dirty="0" smtClean="0"/>
              <a:t>METHODOLOGY </a:t>
            </a:r>
            <a:endParaRPr lang="en-US" dirty="0"/>
          </a:p>
        </p:txBody>
      </p:sp>
      <p:sp>
        <p:nvSpPr>
          <p:cNvPr id="3" name="Content Placeholder 2"/>
          <p:cNvSpPr>
            <a:spLocks noGrp="1"/>
          </p:cNvSpPr>
          <p:nvPr>
            <p:ph idx="1"/>
          </p:nvPr>
        </p:nvSpPr>
        <p:spPr>
          <a:xfrm>
            <a:off x="945397" y="2526224"/>
            <a:ext cx="9951199" cy="3890074"/>
          </a:xfrm>
        </p:spPr>
        <p:txBody>
          <a:bodyPr>
            <a:normAutofit fontScale="850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designing and development of this system can be divided into three major domains-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1. Web development. </a:t>
            </a:r>
          </a:p>
          <a:p>
            <a:pPr marL="0" indent="0" algn="just">
              <a:buNone/>
            </a:pPr>
            <a:r>
              <a:rPr lang="en-US" dirty="0" smtClean="0">
                <a:latin typeface="Times New Roman" panose="02020603050405020304" pitchFamily="18" charset="0"/>
                <a:cs typeface="Times New Roman" panose="02020603050405020304" pitchFamily="18" charset="0"/>
              </a:rPr>
              <a:t>2. Natural Language Processing based software development.</a:t>
            </a:r>
          </a:p>
          <a:p>
            <a:pPr marL="0" indent="0" algn="just">
              <a:buNone/>
            </a:pPr>
            <a:r>
              <a:rPr lang="en-US" dirty="0" smtClean="0">
                <a:latin typeface="Times New Roman" panose="02020603050405020304" pitchFamily="18" charset="0"/>
                <a:cs typeface="Times New Roman" panose="02020603050405020304" pitchFamily="18" charset="0"/>
              </a:rPr>
              <a:t>3. Hardware model using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domain refers to a website/webpage developed for the UI (User Interface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second domain refers to the actual bot program required to train the bot for appropriate responses. A python program provided with a pre-requisite restaurant dataset/database, to train the bot based on NLTK (Natural Language tool kit), is linked to the webpage using ‘Flask’ framework of </a:t>
            </a:r>
            <a:r>
              <a:rPr lang="en-US" dirty="0" smtClean="0">
                <a:latin typeface="Times New Roman" panose="02020603050405020304" pitchFamily="18" charset="0"/>
                <a:cs typeface="Times New Roman" panose="02020603050405020304" pitchFamily="18" charset="0"/>
              </a:rPr>
              <a:t>python </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third domain refers to the connectivity to the ‘Hardware bot’ which works on the principles of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(Internet of Things).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65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18784" y="678180"/>
            <a:ext cx="6248942" cy="5346655"/>
          </a:xfrm>
          <a:prstGeom prst="rect">
            <a:avLst/>
          </a:prstGeom>
        </p:spPr>
      </p:pic>
      <p:sp>
        <p:nvSpPr>
          <p:cNvPr id="3" name="TextBox 2"/>
          <p:cNvSpPr txBox="1"/>
          <p:nvPr/>
        </p:nvSpPr>
        <p:spPr>
          <a:xfrm>
            <a:off x="1007390" y="1053884"/>
            <a:ext cx="4324027" cy="1323439"/>
          </a:xfrm>
          <a:prstGeom prst="rect">
            <a:avLst/>
          </a:prstGeom>
          <a:noFill/>
        </p:spPr>
        <p:txBody>
          <a:bodyPr wrap="square" rtlCol="0">
            <a:spAutoFit/>
          </a:bodyPr>
          <a:lstStyle/>
          <a:p>
            <a:r>
              <a:rPr lang="en-US" sz="4000" dirty="0" smtClean="0"/>
              <a:t>SYSTEM </a:t>
            </a:r>
            <a:r>
              <a:rPr lang="en-US" sz="4000" dirty="0" smtClean="0"/>
              <a:t>ARCHITECTURE</a:t>
            </a:r>
            <a:endParaRPr lang="en-US" sz="4000" dirty="0"/>
          </a:p>
        </p:txBody>
      </p:sp>
    </p:spTree>
    <p:extLst>
      <p:ext uri="{BB962C8B-B14F-4D97-AF65-F5344CB8AC3E}">
        <p14:creationId xmlns:p14="http://schemas.microsoft.com/office/powerpoint/2010/main" val="94623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a:t>
            </a:r>
            <a:endParaRPr lang="en-US" dirty="0"/>
          </a:p>
        </p:txBody>
      </p:sp>
      <p:pic>
        <p:nvPicPr>
          <p:cNvPr id="3" name="Picture 2"/>
          <p:cNvPicPr>
            <a:picLocks noChangeAspect="1"/>
          </p:cNvPicPr>
          <p:nvPr/>
        </p:nvPicPr>
        <p:blipFill>
          <a:blip r:embed="rId2"/>
          <a:stretch>
            <a:fillRect/>
          </a:stretch>
        </p:blipFill>
        <p:spPr>
          <a:xfrm>
            <a:off x="1435884" y="2514042"/>
            <a:ext cx="4652026" cy="3158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6317850" y="2514042"/>
            <a:ext cx="4816698" cy="3158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435884" y="5715757"/>
            <a:ext cx="4652026" cy="369332"/>
          </a:xfrm>
          <a:prstGeom prst="rect">
            <a:avLst/>
          </a:prstGeom>
          <a:noFill/>
        </p:spPr>
        <p:txBody>
          <a:bodyPr wrap="square" rtlCol="0">
            <a:spAutoFit/>
          </a:bodyPr>
          <a:lstStyle/>
          <a:p>
            <a:r>
              <a:rPr lang="en-US" dirty="0" smtClean="0"/>
              <a:t>Fig1:-Restaurant </a:t>
            </a:r>
            <a:r>
              <a:rPr lang="en-US" dirty="0"/>
              <a:t>webpage</a:t>
            </a:r>
            <a:r>
              <a:rPr lang="en-US" dirty="0" smtClean="0"/>
              <a:t>. </a:t>
            </a:r>
            <a:endParaRPr lang="en-US" dirty="0"/>
          </a:p>
        </p:txBody>
      </p:sp>
      <p:sp>
        <p:nvSpPr>
          <p:cNvPr id="7" name="TextBox 6"/>
          <p:cNvSpPr txBox="1"/>
          <p:nvPr/>
        </p:nvSpPr>
        <p:spPr>
          <a:xfrm>
            <a:off x="6302355" y="5667953"/>
            <a:ext cx="5042408" cy="646331"/>
          </a:xfrm>
          <a:prstGeom prst="rect">
            <a:avLst/>
          </a:prstGeom>
          <a:noFill/>
        </p:spPr>
        <p:txBody>
          <a:bodyPr wrap="square" rtlCol="0">
            <a:spAutoFit/>
          </a:bodyPr>
          <a:lstStyle/>
          <a:p>
            <a:r>
              <a:rPr lang="en-US" dirty="0"/>
              <a:t>Fig. 2</a:t>
            </a:r>
            <a:r>
              <a:rPr lang="en-US" dirty="0" smtClean="0"/>
              <a:t>: </a:t>
            </a:r>
            <a:r>
              <a:rPr lang="en-US" dirty="0"/>
              <a:t>User </a:t>
            </a:r>
            <a:r>
              <a:rPr lang="en-US" dirty="0" smtClean="0"/>
              <a:t>input/query And Bot response</a:t>
            </a:r>
            <a:endParaRPr lang="en-US" dirty="0"/>
          </a:p>
          <a:p>
            <a:endParaRPr lang="en-US" dirty="0"/>
          </a:p>
        </p:txBody>
      </p:sp>
    </p:spTree>
    <p:extLst>
      <p:ext uri="{BB962C8B-B14F-4D97-AF65-F5344CB8AC3E}">
        <p14:creationId xmlns:p14="http://schemas.microsoft.com/office/powerpoint/2010/main" val="293727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8672" y="2619960"/>
            <a:ext cx="3769312" cy="2649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858854" y="641689"/>
            <a:ext cx="2401741" cy="5211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4"/>
          <a:stretch>
            <a:fillRect/>
          </a:stretch>
        </p:blipFill>
        <p:spPr>
          <a:xfrm>
            <a:off x="8260595" y="641689"/>
            <a:ext cx="2399197" cy="5211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663205" y="867905"/>
            <a:ext cx="4869690" cy="646331"/>
          </a:xfrm>
          <a:prstGeom prst="rect">
            <a:avLst/>
          </a:prstGeom>
          <a:noFill/>
        </p:spPr>
        <p:txBody>
          <a:bodyPr wrap="square" rtlCol="0">
            <a:spAutoFit/>
          </a:bodyPr>
          <a:lstStyle/>
          <a:p>
            <a:r>
              <a:rPr lang="en-US" sz="3600" u="sng" dirty="0" smtClean="0"/>
              <a:t>IMPLEMENTATION</a:t>
            </a:r>
            <a:endParaRPr lang="en-US" sz="3600" u="sng" dirty="0"/>
          </a:p>
        </p:txBody>
      </p:sp>
      <p:sp>
        <p:nvSpPr>
          <p:cNvPr id="7" name="TextBox 6"/>
          <p:cNvSpPr txBox="1"/>
          <p:nvPr/>
        </p:nvSpPr>
        <p:spPr>
          <a:xfrm>
            <a:off x="888672" y="5529681"/>
            <a:ext cx="3769312" cy="646331"/>
          </a:xfrm>
          <a:prstGeom prst="rect">
            <a:avLst/>
          </a:prstGeom>
          <a:noFill/>
        </p:spPr>
        <p:txBody>
          <a:bodyPr wrap="square" rtlCol="0">
            <a:spAutoFit/>
          </a:bodyPr>
          <a:lstStyle/>
          <a:p>
            <a:r>
              <a:rPr lang="en-US" dirty="0"/>
              <a:t>Fig. 3</a:t>
            </a:r>
            <a:r>
              <a:rPr lang="en-US" dirty="0" smtClean="0"/>
              <a:t>: </a:t>
            </a:r>
            <a:r>
              <a:rPr lang="en-US" dirty="0"/>
              <a:t>Confirming order.</a:t>
            </a:r>
          </a:p>
          <a:p>
            <a:endParaRPr lang="en-US" dirty="0"/>
          </a:p>
        </p:txBody>
      </p:sp>
      <p:sp>
        <p:nvSpPr>
          <p:cNvPr id="8" name="TextBox 7"/>
          <p:cNvSpPr txBox="1"/>
          <p:nvPr/>
        </p:nvSpPr>
        <p:spPr>
          <a:xfrm>
            <a:off x="5858854" y="5852847"/>
            <a:ext cx="5501404" cy="646331"/>
          </a:xfrm>
          <a:prstGeom prst="rect">
            <a:avLst/>
          </a:prstGeom>
          <a:noFill/>
        </p:spPr>
        <p:txBody>
          <a:bodyPr wrap="square" rtlCol="0">
            <a:spAutoFit/>
          </a:bodyPr>
          <a:lstStyle/>
          <a:p>
            <a:r>
              <a:rPr lang="en-US" dirty="0"/>
              <a:t>Fig. 4</a:t>
            </a:r>
            <a:r>
              <a:rPr lang="en-US" dirty="0" smtClean="0"/>
              <a:t>: </a:t>
            </a:r>
            <a:r>
              <a:rPr lang="en-US" dirty="0"/>
              <a:t>Order notification message on chef’s mobile </a:t>
            </a:r>
            <a:r>
              <a:rPr lang="en-US" dirty="0" smtClean="0"/>
              <a:t>phone.</a:t>
            </a:r>
            <a:endParaRPr lang="en-US" dirty="0"/>
          </a:p>
          <a:p>
            <a:endParaRPr lang="en-US" dirty="0"/>
          </a:p>
        </p:txBody>
      </p:sp>
    </p:spTree>
    <p:extLst>
      <p:ext uri="{BB962C8B-B14F-4D97-AF65-F5344CB8AC3E}">
        <p14:creationId xmlns:p14="http://schemas.microsoft.com/office/powerpoint/2010/main" val="3336427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PROTOTYPE</a:t>
            </a:r>
            <a:endParaRPr lang="en-US" dirty="0"/>
          </a:p>
        </p:txBody>
      </p:sp>
      <p:pic>
        <p:nvPicPr>
          <p:cNvPr id="3" name="Picture 2"/>
          <p:cNvPicPr>
            <a:picLocks noChangeAspect="1"/>
          </p:cNvPicPr>
          <p:nvPr/>
        </p:nvPicPr>
        <p:blipFill>
          <a:blip r:embed="rId2"/>
          <a:stretch>
            <a:fillRect/>
          </a:stretch>
        </p:blipFill>
        <p:spPr>
          <a:xfrm>
            <a:off x="1522264" y="2652020"/>
            <a:ext cx="4189717" cy="3144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6357735" y="2658251"/>
            <a:ext cx="4189717" cy="3138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44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186</TotalTime>
  <Words>790</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Garamond</vt:lpstr>
      <vt:lpstr>Times New Roman</vt:lpstr>
      <vt:lpstr>Wingdings</vt:lpstr>
      <vt:lpstr>Organic</vt:lpstr>
      <vt:lpstr>Implementation of CHATBOT IN FOOD INDUSTRY</vt:lpstr>
      <vt:lpstr>FLOW OF PRESENTATION</vt:lpstr>
      <vt:lpstr>INTRODUCTION</vt:lpstr>
      <vt:lpstr>OVERVIEW</vt:lpstr>
      <vt:lpstr> PROPOSED METHODOLOGY </vt:lpstr>
      <vt:lpstr>PowerPoint Presentation</vt:lpstr>
      <vt:lpstr>IMPLEMENTATION </vt:lpstr>
      <vt:lpstr>PowerPoint Presentation</vt:lpstr>
      <vt:lpstr>HARDWARE PROTOTYPE</vt:lpstr>
      <vt:lpstr>ADVANTAGES</vt:lpstr>
      <vt:lpstr>FUTURE SCOPE</vt:lpstr>
      <vt:lpstr>FUTURE SCOPE</vt:lpstr>
      <vt:lpstr>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CHATBOT IN FOOD INDUSTRY</dc:title>
  <dc:creator>kunal</dc:creator>
  <cp:lastModifiedBy>kunal</cp:lastModifiedBy>
  <cp:revision>14</cp:revision>
  <dcterms:created xsi:type="dcterms:W3CDTF">2020-05-12T14:14:28Z</dcterms:created>
  <dcterms:modified xsi:type="dcterms:W3CDTF">2020-05-12T18:48:22Z</dcterms:modified>
</cp:coreProperties>
</file>