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1" r:id="rId4"/>
    <p:sldId id="258" r:id="rId5"/>
    <p:sldId id="299" r:id="rId6"/>
    <p:sldId id="287" r:id="rId7"/>
    <p:sldId id="282" r:id="rId8"/>
    <p:sldId id="296" r:id="rId9"/>
    <p:sldId id="283" r:id="rId10"/>
    <p:sldId id="284" r:id="rId11"/>
    <p:sldId id="285" r:id="rId12"/>
    <p:sldId id="286" r:id="rId13"/>
    <p:sldId id="288" r:id="rId14"/>
    <p:sldId id="289" r:id="rId15"/>
    <p:sldId id="290" r:id="rId16"/>
    <p:sldId id="291" r:id="rId17"/>
    <p:sldId id="292" r:id="rId18"/>
    <p:sldId id="293" r:id="rId19"/>
    <p:sldId id="297" r:id="rId20"/>
    <p:sldId id="294" r:id="rId21"/>
    <p:sldId id="295" r:id="rId22"/>
    <p:sldId id="298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00"/>
    <a:srgbClr val="800000"/>
    <a:srgbClr val="1E90FF"/>
    <a:srgbClr val="453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D3A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80" y="67056"/>
            <a:ext cx="348996" cy="358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4479" y="1666697"/>
            <a:ext cx="5421630" cy="666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4469" y="1197438"/>
            <a:ext cx="8335060" cy="2550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D3A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197438"/>
            <a:ext cx="5421630" cy="666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Capstone</a:t>
            </a:r>
            <a:r>
              <a:rPr spc="-330" dirty="0"/>
              <a:t> </a:t>
            </a:r>
            <a:r>
              <a:rPr spc="-175" dirty="0" smtClean="0"/>
              <a:t>Project-</a:t>
            </a:r>
            <a:r>
              <a:rPr lang="en-IN" spc="-175" dirty="0" smtClean="0"/>
              <a:t>2</a:t>
            </a:r>
            <a:endParaRPr spc="-17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199" y="895350"/>
            <a:ext cx="8282329" cy="2103697"/>
          </a:xfrm>
          <a:prstGeom prst="rect">
            <a:avLst/>
          </a:prstGeom>
        </p:spPr>
        <p:txBody>
          <a:bodyPr vert="horz" wrap="square" lIns="0" tIns="1125772" rIns="0" bIns="0" rtlCol="0">
            <a:spAutoFit/>
          </a:bodyPr>
          <a:lstStyle/>
          <a:p>
            <a:pPr algn="ctr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Seoul Bike Sharing Demand</a:t>
            </a:r>
          </a:p>
          <a:p>
            <a:pPr algn="ctr"/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pPr marL="635" algn="ctr">
              <a:lnSpc>
                <a:spcPct val="100000"/>
              </a:lnSpc>
              <a:spcBef>
                <a:spcPts val="85"/>
              </a:spcBef>
            </a:pPr>
            <a:r>
              <a:rPr lang="en-IN" b="1" spc="-70" dirty="0" smtClean="0">
                <a:solidFill>
                  <a:schemeClr val="accent4">
                    <a:lumMod val="50000"/>
                  </a:schemeClr>
                </a:solidFill>
                <a:latin typeface="Verdana"/>
                <a:cs typeface="Verdana"/>
              </a:rPr>
              <a:t>Rohit </a:t>
            </a:r>
            <a:r>
              <a:rPr lang="en-IN" b="1" spc="-70" dirty="0" err="1" smtClean="0">
                <a:solidFill>
                  <a:schemeClr val="accent4">
                    <a:lumMod val="50000"/>
                  </a:schemeClr>
                </a:solidFill>
                <a:latin typeface="Verdana"/>
                <a:cs typeface="Verdana"/>
              </a:rPr>
              <a:t>Meshram</a:t>
            </a:r>
            <a:endParaRPr b="1" spc="-80" dirty="0">
              <a:solidFill>
                <a:schemeClr val="accent4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5750"/>
            <a:ext cx="5421630" cy="492443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(contd...)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70377"/>
            <a:ext cx="7620000" cy="276817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81" y="3638550"/>
            <a:ext cx="8335060" cy="830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demand on winter seasons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Slightly Higher demand during Non holidays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Almost no demand on non functioning day</a:t>
            </a:r>
          </a:p>
        </p:txBody>
      </p:sp>
    </p:spTree>
    <p:extLst>
      <p:ext uri="{BB962C8B-B14F-4D97-AF65-F5344CB8AC3E}">
        <p14:creationId xmlns:p14="http://schemas.microsoft.com/office/powerpoint/2010/main" val="135761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5421630" cy="492443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(contd...)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8" y="971550"/>
            <a:ext cx="4856995" cy="32004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410200" y="1276350"/>
            <a:ext cx="2895600" cy="30469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less demand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Rented bike in the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 of December,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January, February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 during winter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seasons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Also demand of bike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maximum during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May, June, July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Summer seasons</a:t>
            </a:r>
          </a:p>
        </p:txBody>
      </p:sp>
    </p:spTree>
    <p:extLst>
      <p:ext uri="{BB962C8B-B14F-4D97-AF65-F5344CB8AC3E}">
        <p14:creationId xmlns:p14="http://schemas.microsoft.com/office/powerpoint/2010/main" val="216987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85750"/>
            <a:ext cx="5421630" cy="492443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(contd...)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85419"/>
            <a:ext cx="5193030" cy="24191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3204533"/>
            <a:ext cx="7315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>
                <a:solidFill>
                  <a:srgbClr val="212121"/>
                </a:solidFill>
                <a:latin typeface="Roboto"/>
              </a:rPr>
              <a:t>High rise of Rented Bikes from 8:00 </a:t>
            </a:r>
            <a:r>
              <a:rPr lang="en-IN" dirty="0" err="1">
                <a:solidFill>
                  <a:srgbClr val="212121"/>
                </a:solidFill>
                <a:latin typeface="Roboto"/>
              </a:rPr>
              <a:t>a.m</a:t>
            </a:r>
            <a:r>
              <a:rPr lang="en-IN" dirty="0">
                <a:solidFill>
                  <a:srgbClr val="212121"/>
                </a:solidFill>
                <a:latin typeface="Roboto"/>
              </a:rPr>
              <a:t> to 9:00 </a:t>
            </a:r>
            <a:r>
              <a:rPr lang="en-IN" dirty="0" err="1">
                <a:solidFill>
                  <a:srgbClr val="212121"/>
                </a:solidFill>
                <a:latin typeface="Roboto"/>
              </a:rPr>
              <a:t>p.m</a:t>
            </a:r>
            <a:r>
              <a:rPr lang="en-IN" dirty="0">
                <a:solidFill>
                  <a:srgbClr val="212121"/>
                </a:solidFill>
                <a:latin typeface="Roboto"/>
              </a:rPr>
              <a:t> means people prefer rented bike during rush hour.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121"/>
                </a:solidFill>
                <a:latin typeface="Roboto"/>
              </a:rPr>
              <a:t>we can clearly see that demand rises most at 8 </a:t>
            </a:r>
            <a:r>
              <a:rPr lang="en-IN" dirty="0" err="1">
                <a:solidFill>
                  <a:srgbClr val="212121"/>
                </a:solidFill>
                <a:latin typeface="Roboto"/>
              </a:rPr>
              <a:t>a.m</a:t>
            </a:r>
            <a:r>
              <a:rPr lang="en-IN" dirty="0">
                <a:solidFill>
                  <a:srgbClr val="212121"/>
                </a:solidFill>
                <a:latin typeface="Roboto"/>
              </a:rPr>
              <a:t> and 6:00 </a:t>
            </a:r>
            <a:r>
              <a:rPr lang="en-IN" dirty="0" err="1">
                <a:solidFill>
                  <a:srgbClr val="212121"/>
                </a:solidFill>
                <a:latin typeface="Roboto"/>
              </a:rPr>
              <a:t>p.m</a:t>
            </a:r>
            <a:r>
              <a:rPr lang="en-IN" dirty="0">
                <a:solidFill>
                  <a:srgbClr val="212121"/>
                </a:solidFill>
                <a:latin typeface="Roboto"/>
              </a:rPr>
              <a:t> so we can say that that during office opening and closing time there is much high demand</a:t>
            </a:r>
          </a:p>
          <a:p>
            <a:r>
              <a:rPr lang="en-IN" dirty="0" err="1">
                <a:solidFill>
                  <a:srgbClr val="212121"/>
                </a:solidFill>
                <a:latin typeface="var(--colab-chrome-font-family)"/>
              </a:rPr>
              <a:t>CodeText</a:t>
            </a:r>
            <a:endParaRPr lang="en-IN" dirty="0">
              <a:solidFill>
                <a:srgbClr val="212121"/>
              </a:solidFill>
              <a:latin typeface="var(--colab-chrome-font-family)"/>
            </a:endParaRP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55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3350"/>
            <a:ext cx="5421630" cy="492443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Model’s Performed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42950"/>
            <a:ext cx="8335060" cy="2492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with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93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9550"/>
            <a:ext cx="5421630" cy="492443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Model’s Evaluation Matrices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19150"/>
            <a:ext cx="7563906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7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3350"/>
            <a:ext cx="7010400" cy="984885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R2 of Model’s Performed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4" y="971550"/>
            <a:ext cx="7735380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1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9550"/>
            <a:ext cx="5421630" cy="984885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 &amp; Selection(continued)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81150"/>
            <a:ext cx="8335060" cy="276998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1: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seen in the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Matrices table,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Regression, KNN is not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great results.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2: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&amp;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GBR have performed equally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in terms of adjusted r2.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3: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getting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results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8392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3350"/>
            <a:ext cx="5421630" cy="492443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76350"/>
            <a:ext cx="4191000" cy="3565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201506"/>
            <a:ext cx="47244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5421630" cy="492443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SHAP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66750"/>
            <a:ext cx="7478488" cy="33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46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5421630" cy="492443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17971"/>
            <a:ext cx="6096851" cy="270547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333750"/>
            <a:ext cx="8335060" cy="19389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green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how much the feature contributes to the prediction of the respective class and the     weights are positive for the green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negative weights that indicate the feature isn't contributing to the prediction of that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observed from the above output, eli5 shows us the contribution of each feature in predicting the output.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6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0308" y="742950"/>
            <a:ext cx="3548292" cy="445570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Data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Pipeline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Exploratory Data Analysis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Models performed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Model Validation &amp; Selection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Evaluation Matrix of All the models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Model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SHAP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Challenges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❑ Conclusion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669DC74-3B92-9746-C738-FB0CA49C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81" y="133350"/>
            <a:ext cx="5421630" cy="492443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5421630" cy="492443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47750"/>
            <a:ext cx="6781800" cy="27432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● A huge amount of data </a:t>
            </a:r>
            <a:r>
              <a:rPr lang="en-IN" dirty="0" smtClean="0">
                <a:solidFill>
                  <a:schemeClr val="tx1"/>
                </a:solidFill>
              </a:rPr>
              <a:t>needed to </a:t>
            </a:r>
            <a:r>
              <a:rPr lang="en-IN" dirty="0">
                <a:solidFill>
                  <a:schemeClr val="tx1"/>
                </a:solidFill>
              </a:rPr>
              <a:t>be dealt while doing </a:t>
            </a:r>
            <a:r>
              <a:rPr lang="en-IN" dirty="0" smtClean="0">
                <a:solidFill>
                  <a:schemeClr val="tx1"/>
                </a:solidFill>
              </a:rPr>
              <a:t>the project </a:t>
            </a:r>
            <a:r>
              <a:rPr lang="en-IN" dirty="0">
                <a:solidFill>
                  <a:schemeClr val="tx1"/>
                </a:solidFill>
              </a:rPr>
              <a:t>which is quite an</a:t>
            </a:r>
          </a:p>
          <a:p>
            <a:r>
              <a:rPr lang="en-IN" dirty="0">
                <a:solidFill>
                  <a:schemeClr val="tx1"/>
                </a:solidFill>
              </a:rPr>
              <a:t>important task and also </a:t>
            </a:r>
            <a:r>
              <a:rPr lang="en-IN" dirty="0" smtClean="0">
                <a:solidFill>
                  <a:schemeClr val="tx1"/>
                </a:solidFill>
              </a:rPr>
              <a:t>even small </a:t>
            </a:r>
            <a:r>
              <a:rPr lang="en-IN" dirty="0">
                <a:solidFill>
                  <a:schemeClr val="tx1"/>
                </a:solidFill>
              </a:rPr>
              <a:t>inferences need to </a:t>
            </a:r>
            <a:r>
              <a:rPr lang="en-IN" dirty="0" smtClean="0">
                <a:solidFill>
                  <a:schemeClr val="tx1"/>
                </a:solidFill>
              </a:rPr>
              <a:t>be kept </a:t>
            </a:r>
            <a:r>
              <a:rPr lang="en-IN" dirty="0">
                <a:solidFill>
                  <a:schemeClr val="tx1"/>
                </a:solidFill>
              </a:rPr>
              <a:t>in mind.</a:t>
            </a:r>
          </a:p>
          <a:p>
            <a:r>
              <a:rPr lang="en-IN" dirty="0">
                <a:solidFill>
                  <a:schemeClr val="tx1"/>
                </a:solidFill>
              </a:rPr>
              <a:t>● As dataset was quite </a:t>
            </a:r>
            <a:r>
              <a:rPr lang="en-IN" dirty="0" smtClean="0">
                <a:solidFill>
                  <a:schemeClr val="tx1"/>
                </a:solidFill>
              </a:rPr>
              <a:t>big enough </a:t>
            </a:r>
            <a:r>
              <a:rPr lang="en-IN" dirty="0">
                <a:solidFill>
                  <a:schemeClr val="tx1"/>
                </a:solidFill>
              </a:rPr>
              <a:t>which led </a:t>
            </a:r>
            <a:r>
              <a:rPr lang="en-IN" dirty="0" smtClean="0">
                <a:solidFill>
                  <a:schemeClr val="tx1"/>
                </a:solidFill>
              </a:rPr>
              <a:t>more computation </a:t>
            </a:r>
            <a:r>
              <a:rPr lang="en-IN" dirty="0">
                <a:solidFill>
                  <a:schemeClr val="tx1"/>
                </a:solidFill>
              </a:rPr>
              <a:t>time.</a:t>
            </a:r>
          </a:p>
        </p:txBody>
      </p:sp>
    </p:spTree>
    <p:extLst>
      <p:ext uri="{BB962C8B-B14F-4D97-AF65-F5344CB8AC3E}">
        <p14:creationId xmlns:p14="http://schemas.microsoft.com/office/powerpoint/2010/main" val="1040599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9550"/>
            <a:ext cx="5421630" cy="492443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610600" cy="4708981"/>
          </a:xfrm>
        </p:spPr>
        <p:txBody>
          <a:bodyPr/>
          <a:lstStyle/>
          <a:p>
            <a:r>
              <a:rPr lang="en-IN" dirty="0"/>
              <a:t>1. In holiday or non-working days there is demands in rented bikes.</a:t>
            </a:r>
          </a:p>
          <a:p>
            <a:r>
              <a:rPr lang="en-IN" dirty="0"/>
              <a:t>2.  There is a surge of high demand in the morning 8AM and in evening 6PM as the people    might be going to their work at morning 8AM and </a:t>
            </a:r>
            <a:r>
              <a:rPr lang="en-IN" dirty="0" err="1"/>
              <a:t>returing</a:t>
            </a:r>
            <a:r>
              <a:rPr lang="en-IN" dirty="0"/>
              <a:t> from their work at the evening 6PM.</a:t>
            </a:r>
          </a:p>
          <a:p>
            <a:r>
              <a:rPr lang="en-IN" dirty="0"/>
              <a:t>3. People </a:t>
            </a:r>
            <a:r>
              <a:rPr lang="en-IN" dirty="0" err="1"/>
              <a:t>prefered</a:t>
            </a:r>
            <a:r>
              <a:rPr lang="en-IN" dirty="0"/>
              <a:t> more rented bikes in the morning than the evening.</a:t>
            </a:r>
          </a:p>
          <a:p>
            <a:r>
              <a:rPr lang="en-IN" dirty="0"/>
              <a:t>4. When the rainfall was less, people have booked more bikes except some few cases.</a:t>
            </a:r>
          </a:p>
          <a:p>
            <a:r>
              <a:rPr lang="en-IN" dirty="0"/>
              <a:t>5. The Temperature, Hour &amp; Humidity are the most important features that positively drive the total rented bikes count.</a:t>
            </a:r>
          </a:p>
          <a:p>
            <a:r>
              <a:rPr lang="en-IN" dirty="0"/>
              <a:t>6.After performing the various models the </a:t>
            </a:r>
            <a:r>
              <a:rPr lang="en-IN" dirty="0" err="1"/>
              <a:t>lightGBM</a:t>
            </a:r>
            <a:r>
              <a:rPr lang="en-IN" dirty="0"/>
              <a:t> and </a:t>
            </a:r>
            <a:r>
              <a:rPr lang="en-IN" dirty="0" err="1"/>
              <a:t>Catboost</a:t>
            </a:r>
            <a:r>
              <a:rPr lang="en-IN" dirty="0"/>
              <a:t> found to be the best model that can be used for the Bike Sharing Demand Prediction since the performance metrics (</a:t>
            </a:r>
            <a:r>
              <a:rPr lang="en-IN" dirty="0" err="1"/>
              <a:t>mse,rmse</a:t>
            </a:r>
            <a:r>
              <a:rPr lang="en-IN" dirty="0"/>
              <a:t>) shows lower and (r2,adjusted_r2) shows a higher value for the </a:t>
            </a:r>
            <a:r>
              <a:rPr lang="en-IN" dirty="0" err="1"/>
              <a:t>lightGBM</a:t>
            </a:r>
            <a:r>
              <a:rPr lang="en-IN" dirty="0"/>
              <a:t> and </a:t>
            </a:r>
            <a:r>
              <a:rPr lang="en-IN" dirty="0" err="1"/>
              <a:t>Catboost</a:t>
            </a:r>
            <a:r>
              <a:rPr lang="en-IN" dirty="0"/>
              <a:t> models !</a:t>
            </a:r>
          </a:p>
          <a:p>
            <a:r>
              <a:rPr lang="en-IN" dirty="0"/>
              <a:t>7. We can use either </a:t>
            </a:r>
            <a:r>
              <a:rPr lang="en-IN" dirty="0" err="1"/>
              <a:t>lightGBM</a:t>
            </a:r>
            <a:r>
              <a:rPr lang="en-IN" dirty="0"/>
              <a:t> or </a:t>
            </a:r>
            <a:r>
              <a:rPr lang="en-IN" dirty="0" err="1"/>
              <a:t>catboost</a:t>
            </a:r>
            <a:r>
              <a:rPr lang="en-IN" dirty="0"/>
              <a:t> model for the bike rental stations.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877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800000">
            <a:off x="2751216" y="2311738"/>
            <a:ext cx="3360585" cy="642558"/>
          </a:xfrm>
        </p:spPr>
        <p:txBody>
          <a:bodyPr/>
          <a:lstStyle/>
          <a:p>
            <a:r>
              <a:rPr lang="en-IN" dirty="0" smtClean="0"/>
              <a:t>Thank </a:t>
            </a:r>
            <a:r>
              <a:rPr lang="en-IN" dirty="0"/>
              <a:t>Y</a:t>
            </a:r>
            <a:r>
              <a:rPr lang="en-IN" dirty="0" smtClean="0"/>
              <a:t>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39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02957" y="66524"/>
            <a:ext cx="348619" cy="357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2180" y="1365106"/>
            <a:ext cx="412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4FDFF"/>
                </a:solidFill>
                <a:latin typeface="Arial"/>
                <a:cs typeface="Arial"/>
              </a:rPr>
              <a:t>Netflix: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5859" y="4089155"/>
            <a:ext cx="565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4FDFF"/>
                </a:solidFill>
                <a:latin typeface="Arial"/>
                <a:cs typeface="Arial"/>
              </a:rPr>
              <a:t>Database</a:t>
            </a:r>
            <a:r>
              <a:rPr sz="900" spc="-5" dirty="0">
                <a:solidFill>
                  <a:srgbClr val="F4FDFF"/>
                </a:solidFill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50263" y="65782"/>
            <a:ext cx="400953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32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0263" y="819150"/>
            <a:ext cx="72221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 Rental bikes are introduced in many urban cities for the</a:t>
            </a:r>
          </a:p>
          <a:p>
            <a:pPr algn="just"/>
            <a:r>
              <a:rPr lang="en-I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enhancement of mobility comfort. It is important to make the </a:t>
            </a:r>
            <a:r>
              <a:rPr lang="en-IN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rental bike </a:t>
            </a:r>
            <a:r>
              <a:rPr lang="en-I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and accessible to the public at the right time as </a:t>
            </a:r>
            <a:r>
              <a:rPr lang="en-IN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lessens </a:t>
            </a:r>
            <a:r>
              <a:rPr lang="en-I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waiting time. Eventually, providing the city with a </a:t>
            </a:r>
            <a:r>
              <a:rPr lang="en-IN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stable supply </a:t>
            </a:r>
            <a:r>
              <a:rPr lang="en-I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rental bikes becomes a major concern. The crucial part </a:t>
            </a:r>
            <a:r>
              <a:rPr lang="en-IN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I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bike count required at each hour for the </a:t>
            </a:r>
            <a:r>
              <a:rPr lang="en-IN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stable supply </a:t>
            </a:r>
            <a:r>
              <a:rPr lang="en-I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rental bikes.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62762"/>
            <a:ext cx="48672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3882" y="706402"/>
            <a:ext cx="8679117" cy="6151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5295" marR="5080">
              <a:lnSpc>
                <a:spcPct val="114999"/>
              </a:lnSpc>
              <a:spcBef>
                <a:spcPts val="5"/>
              </a:spcBef>
            </a:pPr>
            <a:endParaRPr lang="en-IN" sz="1600" b="1" spc="-5" dirty="0"/>
          </a:p>
          <a:p>
            <a:pPr marL="455295" marR="5080">
              <a:lnSpc>
                <a:spcPct val="114999"/>
              </a:lnSpc>
              <a:spcBef>
                <a:spcPts val="5"/>
              </a:spcBef>
            </a:pPr>
            <a:endParaRPr spc="-5" dirty="0"/>
          </a:p>
        </p:txBody>
      </p:sp>
      <p:sp>
        <p:nvSpPr>
          <p:cNvPr id="7" name="Rectangle 6"/>
          <p:cNvSpPr/>
          <p:nvPr/>
        </p:nvSpPr>
        <p:spPr>
          <a:xfrm>
            <a:off x="380999" y="706402"/>
            <a:ext cx="548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Arial-BoldMT"/>
              </a:rPr>
              <a:t>Dependent variable:</a:t>
            </a:r>
          </a:p>
          <a:p>
            <a:r>
              <a:rPr lang="en-IN" dirty="0">
                <a:latin typeface="ArialMT"/>
              </a:rPr>
              <a:t>• Rented Bike count - Count of bikes rented at each hour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80999" y="1562765"/>
            <a:ext cx="7696201" cy="344738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IN" b="1" dirty="0">
                <a:latin typeface="Arial-BoldMT"/>
              </a:rPr>
              <a:t>Independent variables:</a:t>
            </a:r>
          </a:p>
          <a:p>
            <a:r>
              <a:rPr lang="en-IN" dirty="0">
                <a:latin typeface="ArialMT"/>
              </a:rPr>
              <a:t>• Date : year-month-day</a:t>
            </a:r>
          </a:p>
          <a:p>
            <a:r>
              <a:rPr lang="en-IN" dirty="0">
                <a:latin typeface="ArialMT"/>
              </a:rPr>
              <a:t>• Hour - Hour of he day</a:t>
            </a:r>
          </a:p>
          <a:p>
            <a:r>
              <a:rPr lang="en-IN" dirty="0">
                <a:latin typeface="ArialMT"/>
              </a:rPr>
              <a:t>• Temperature-Temperature in Celsius</a:t>
            </a:r>
          </a:p>
          <a:p>
            <a:r>
              <a:rPr lang="en-IN" dirty="0">
                <a:latin typeface="ArialMT"/>
              </a:rPr>
              <a:t>• Humidity - %</a:t>
            </a:r>
          </a:p>
          <a:p>
            <a:r>
              <a:rPr lang="en-IN" dirty="0">
                <a:latin typeface="ArialMT"/>
              </a:rPr>
              <a:t>• </a:t>
            </a:r>
            <a:r>
              <a:rPr lang="en-IN" dirty="0" err="1">
                <a:latin typeface="ArialMT"/>
              </a:rPr>
              <a:t>Windspeed</a:t>
            </a:r>
            <a:r>
              <a:rPr lang="en-IN" dirty="0">
                <a:latin typeface="ArialMT"/>
              </a:rPr>
              <a:t> - m/s</a:t>
            </a:r>
          </a:p>
          <a:p>
            <a:r>
              <a:rPr lang="en-IN" dirty="0">
                <a:latin typeface="ArialMT"/>
              </a:rPr>
              <a:t>• Visibility - 10 m</a:t>
            </a:r>
          </a:p>
          <a:p>
            <a:r>
              <a:rPr lang="en-IN" dirty="0">
                <a:latin typeface="ArialMT"/>
              </a:rPr>
              <a:t>• Dew point temperature - Celsius</a:t>
            </a:r>
          </a:p>
          <a:p>
            <a:r>
              <a:rPr lang="en-IN" dirty="0">
                <a:latin typeface="ArialMT"/>
              </a:rPr>
              <a:t>• Solar radiation - MJ/m2</a:t>
            </a:r>
          </a:p>
          <a:p>
            <a:r>
              <a:rPr lang="en-IN" dirty="0">
                <a:latin typeface="ArialMT"/>
              </a:rPr>
              <a:t>• Rainfall - mm</a:t>
            </a:r>
          </a:p>
          <a:p>
            <a:r>
              <a:rPr lang="en-IN" dirty="0">
                <a:latin typeface="ArialMT"/>
              </a:rPr>
              <a:t>• Snowfall - cm</a:t>
            </a:r>
          </a:p>
          <a:p>
            <a:r>
              <a:rPr lang="en-IN" dirty="0">
                <a:latin typeface="ArialMT"/>
              </a:rPr>
              <a:t>• Seasons - Winter, Spring, Summer,</a:t>
            </a:r>
          </a:p>
          <a:p>
            <a:r>
              <a:rPr lang="en-IN" dirty="0">
                <a:latin typeface="ArialMT"/>
              </a:rPr>
              <a:t>Autumn</a:t>
            </a:r>
          </a:p>
          <a:p>
            <a:r>
              <a:rPr lang="en-IN" dirty="0">
                <a:latin typeface="ArialMT"/>
              </a:rPr>
              <a:t>• Holiday - Holiday/No holiday</a:t>
            </a:r>
          </a:p>
          <a:p>
            <a:r>
              <a:rPr lang="en-IN" dirty="0">
                <a:latin typeface="ArialMT"/>
              </a:rPr>
              <a:t>• Functional Day - </a:t>
            </a:r>
            <a:r>
              <a:rPr lang="en-IN" dirty="0" err="1">
                <a:latin typeface="ArialMT"/>
              </a:rPr>
              <a:t>NoFunc</a:t>
            </a:r>
            <a:r>
              <a:rPr lang="en-IN" dirty="0">
                <a:latin typeface="ArialMT"/>
              </a:rPr>
              <a:t>(Non</a:t>
            </a:r>
          </a:p>
          <a:p>
            <a:r>
              <a:rPr lang="en-IN" dirty="0">
                <a:latin typeface="ArialMT"/>
              </a:rPr>
              <a:t>Functional Hours), Fun(Functional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476" y="57150"/>
            <a:ext cx="5421630" cy="492443"/>
          </a:xfrm>
        </p:spPr>
        <p:txBody>
          <a:bodyPr/>
          <a:lstStyle/>
          <a:p>
            <a:r>
              <a:rPr lang="en-IN" sz="3200" dirty="0">
                <a:solidFill>
                  <a:srgbClr val="C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5715000" cy="3877985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Snowfall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cm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Seasons - Winter, Spring, Summer,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Autumn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Holiday - Holiday/No holiday </a:t>
            </a: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Day -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NoFunc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(Non Functional Hours), Fun(Functional hours) </a:t>
            </a: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8760 lines and 14 columns 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Numerical variables - temperature,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humidity,wind,visibility,dew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 temp, solar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radiation,rainfall,snowfall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Categorical variables -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seasons,holiday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functioning day 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Rented bike column - which we need to predict for new observations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5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9550"/>
            <a:ext cx="5421630" cy="492443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Pipeline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95350"/>
            <a:ext cx="8335060" cy="249299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Exploratory Data Analysis (EDA): In this part we have done some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on the features to see the trend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Data Processing: In this part we went through each attributes and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encoded the categorical features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Model Creation: Finally in this part we created the various models.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various models are being analysed and we tried to study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models so as to get the best performing model for our project</a:t>
            </a:r>
          </a:p>
        </p:txBody>
      </p:sp>
    </p:spTree>
    <p:extLst>
      <p:ext uri="{BB962C8B-B14F-4D97-AF65-F5344CB8AC3E}">
        <p14:creationId xmlns:p14="http://schemas.microsoft.com/office/powerpoint/2010/main" val="223647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005" y="56768"/>
            <a:ext cx="59644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- Feature Correlation</a:t>
            </a:r>
            <a:endParaRPr sz="2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66750"/>
            <a:ext cx="7091905" cy="42013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3350"/>
            <a:ext cx="6781800" cy="984885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map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observed that </a:t>
            </a:r>
            <a: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71550"/>
            <a:ext cx="8335060" cy="22159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Temperatures are highly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positive correlation between bike rentals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counts and temperature.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observed a correlation between bike rentals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humidity. The more the humidity, the less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 to rental bikes.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Bike rentals counts has a weak dependence on wind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speed.</a:t>
            </a:r>
          </a:p>
        </p:txBody>
      </p:sp>
    </p:spTree>
    <p:extLst>
      <p:ext uri="{BB962C8B-B14F-4D97-AF65-F5344CB8AC3E}">
        <p14:creationId xmlns:p14="http://schemas.microsoft.com/office/powerpoint/2010/main" val="333408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86" y="4689216"/>
            <a:ext cx="5421630" cy="276999"/>
          </a:xfrm>
        </p:spPr>
        <p:txBody>
          <a:bodyPr/>
          <a:lstStyle/>
          <a:p>
            <a:r>
              <a:rPr lang="en-I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rented bike count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060518"/>
            <a:ext cx="7239000" cy="34440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14800" y="459688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root transformation of rented bike count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44415"/>
            <a:ext cx="2691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C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(contd...)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9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968</Words>
  <Application>Microsoft Office PowerPoint</Application>
  <PresentationFormat>On-screen Show (16:9)</PresentationFormat>
  <Paragraphs>134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Arial-BoldMT</vt:lpstr>
      <vt:lpstr>ArialMT</vt:lpstr>
      <vt:lpstr>Calibri</vt:lpstr>
      <vt:lpstr>Roboto</vt:lpstr>
      <vt:lpstr>Times New Roman</vt:lpstr>
      <vt:lpstr>var(--colab-chrome-font-family)</vt:lpstr>
      <vt:lpstr>Verdana</vt:lpstr>
      <vt:lpstr>Wingdings</vt:lpstr>
      <vt:lpstr>Office Theme</vt:lpstr>
      <vt:lpstr>Capstone Project-2</vt:lpstr>
      <vt:lpstr>Content:</vt:lpstr>
      <vt:lpstr>Problem Statement</vt:lpstr>
      <vt:lpstr>Data Description</vt:lpstr>
      <vt:lpstr>EDA</vt:lpstr>
      <vt:lpstr>Data Pipeline</vt:lpstr>
      <vt:lpstr>EDA - Feature Correlation</vt:lpstr>
      <vt:lpstr>From the heat map we observed that :</vt:lpstr>
      <vt:lpstr>Distribution of rented bike count</vt:lpstr>
      <vt:lpstr>EDA (contd...)</vt:lpstr>
      <vt:lpstr>EDA (contd...)</vt:lpstr>
      <vt:lpstr>EDA (contd...)</vt:lpstr>
      <vt:lpstr>Model’s Performed</vt:lpstr>
      <vt:lpstr>Model’s Evaluation Matrices</vt:lpstr>
      <vt:lpstr>Adjusted R2 of Model’s Performed</vt:lpstr>
      <vt:lpstr>Model Validation &amp; Selection(continued)</vt:lpstr>
      <vt:lpstr>Feature Importance</vt:lpstr>
      <vt:lpstr>Model Explainability - SHAP</vt:lpstr>
      <vt:lpstr>Model Explainability</vt:lpstr>
      <vt:lpstr>Challenges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Project-3 HEALTH INSURANCE CROSS SELL PREDICTION Kartika Sharma</dc:title>
  <dc:creator>Kartika Sharma</dc:creator>
  <cp:lastModifiedBy>rohit</cp:lastModifiedBy>
  <cp:revision>15</cp:revision>
  <dcterms:created xsi:type="dcterms:W3CDTF">2022-04-02T13:43:54Z</dcterms:created>
  <dcterms:modified xsi:type="dcterms:W3CDTF">2022-12-23T09:54:51Z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2022-04-02T00:00:00Z</vt:filetime>
  </property>
</Properties>
</file>