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70" r:id="rId12"/>
    <p:sldId id="271"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FB78B0-7E8C-481A-8803-7613292E43D6}">
          <p14:sldIdLst>
            <p14:sldId id="256"/>
            <p14:sldId id="257"/>
            <p14:sldId id="258"/>
            <p14:sldId id="259"/>
            <p14:sldId id="260"/>
            <p14:sldId id="261"/>
            <p14:sldId id="263"/>
            <p14:sldId id="264"/>
            <p14:sldId id="265"/>
            <p14:sldId id="266"/>
            <p14:sldId id="270"/>
            <p14:sldId id="271"/>
            <p14:sldId id="267"/>
            <p14:sldId id="268"/>
            <p14:sldId id="269"/>
          </p14:sldIdLst>
        </p14:section>
      </p14:sectionLst>
    </p:ext>
    <p:ext uri="{EFAFB233-063F-42B5-8137-9DF3F51BA10A}">
      <p15:sldGuideLst xmlns:p15="http://schemas.microsoft.com/office/powerpoint/2012/main">
        <p15:guide id="1" orient="horz"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6" autoAdjust="0"/>
    <p:restoredTop sz="94660"/>
  </p:normalViewPr>
  <p:slideViewPr>
    <p:cSldViewPr snapToGrid="0">
      <p:cViewPr varScale="1">
        <p:scale>
          <a:sx n="86" d="100"/>
          <a:sy n="86" d="100"/>
        </p:scale>
        <p:origin x="514" y="48"/>
      </p:cViewPr>
      <p:guideLst>
        <p:guide orient="horz"/>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B926-6E78-440E-93FE-C81681F51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8466332-E10F-4BB6-8F87-2418ADFDF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3AD6D06-22E4-4ADD-A0F4-710F1E5175A2}"/>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5" name="Footer Placeholder 4">
            <a:extLst>
              <a:ext uri="{FF2B5EF4-FFF2-40B4-BE49-F238E27FC236}">
                <a16:creationId xmlns:a16="http://schemas.microsoft.com/office/drawing/2014/main" id="{87CE778C-1922-4F63-AAA4-226CDCD261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8A10565-A82A-46B8-95CD-FB10229D493E}"/>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405368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2D0F-F044-4953-B04D-A04A6AE729F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92DA47-70F7-40BB-8587-C8610EC689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3D3FEF-BB98-466A-9CF8-D3F0F1F16310}"/>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5" name="Footer Placeholder 4">
            <a:extLst>
              <a:ext uri="{FF2B5EF4-FFF2-40B4-BE49-F238E27FC236}">
                <a16:creationId xmlns:a16="http://schemas.microsoft.com/office/drawing/2014/main" id="{A15A4934-0E91-4535-9304-60E2B4329E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89EA5B-BDE6-4509-AF39-6A405CA77067}"/>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29772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DAFAB2-3EA7-4ADD-B488-7E47CC16D7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B689D8A-0C44-4855-8149-05EAB739B0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5F8C44-9EB1-4FAA-9AEE-64B885FC7880}"/>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5" name="Footer Placeholder 4">
            <a:extLst>
              <a:ext uri="{FF2B5EF4-FFF2-40B4-BE49-F238E27FC236}">
                <a16:creationId xmlns:a16="http://schemas.microsoft.com/office/drawing/2014/main" id="{C9796AE6-FCAC-44B1-B05D-BD513A2DB6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E3E127D-CE7B-40BC-80FC-C0984D82848A}"/>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335433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5D15-129C-4FEF-91FB-BCBDADECB04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67FC778-A743-4B89-A1CC-4060FC0295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C39878-DB37-4946-81FE-4DB82D54148C}"/>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5" name="Footer Placeholder 4">
            <a:extLst>
              <a:ext uri="{FF2B5EF4-FFF2-40B4-BE49-F238E27FC236}">
                <a16:creationId xmlns:a16="http://schemas.microsoft.com/office/drawing/2014/main" id="{52C7A0E7-8D5F-42B7-BAFA-21524005CAB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0F2E68-3C10-4FE7-B184-7AF6DECE8E84}"/>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175235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F5B8-EAD4-4D0C-93BD-ED8B51A052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A3CDE9A-C909-4B5B-8B9D-11C97AB5B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C278DD-744E-49F9-9249-57266388D383}"/>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5" name="Footer Placeholder 4">
            <a:extLst>
              <a:ext uri="{FF2B5EF4-FFF2-40B4-BE49-F238E27FC236}">
                <a16:creationId xmlns:a16="http://schemas.microsoft.com/office/drawing/2014/main" id="{C4924C99-BA6A-47B5-8881-38CE268ACF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9B378C-57DF-4F5F-9E95-3E35E782812F}"/>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10399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BB8E-4E92-4407-80AF-60DC23EAF6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6D24A32-4FD5-4C56-8899-B4C0BCAD5E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73ECC20-1D94-479D-A71E-DDC10E45EF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D0B1FC8-7C6E-4FE7-AA7D-AC465658FDF4}"/>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6" name="Footer Placeholder 5">
            <a:extLst>
              <a:ext uri="{FF2B5EF4-FFF2-40B4-BE49-F238E27FC236}">
                <a16:creationId xmlns:a16="http://schemas.microsoft.com/office/drawing/2014/main" id="{DBB5C9D8-6DA9-424F-A33C-B065A217DC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702C44E-DB0F-470B-B993-0E8C984C3514}"/>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254614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3160-AB6E-4822-87DB-CCF26952AF4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223F1A-A647-45CF-A929-24A72FFD8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0660E2-F16A-473F-B263-F2B9F89E0D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B14D11C-C87C-4690-A85B-CCC759FB14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B0D117-FD9C-4A79-9167-3B4324AA05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5559485-272A-4967-9F50-59AB2012FCDA}"/>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8" name="Footer Placeholder 7">
            <a:extLst>
              <a:ext uri="{FF2B5EF4-FFF2-40B4-BE49-F238E27FC236}">
                <a16:creationId xmlns:a16="http://schemas.microsoft.com/office/drawing/2014/main" id="{6D713AA9-BB64-4FFC-BE88-AC3A085C885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609B20C-68EB-4DAB-9156-781FDE8E3690}"/>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385001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A667-3022-414B-9413-8632D980BC3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512957C-7FFB-4CEE-B3AE-11C3C782AB9E}"/>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4" name="Footer Placeholder 3">
            <a:extLst>
              <a:ext uri="{FF2B5EF4-FFF2-40B4-BE49-F238E27FC236}">
                <a16:creationId xmlns:a16="http://schemas.microsoft.com/office/drawing/2014/main" id="{9A2D7180-2ED1-45D5-AC5E-95F2FFF1913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6C86506-B57D-4BD5-81E8-89F12CFA3019}"/>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33406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C5D3-AE21-42D4-BE14-78F7181BD109}"/>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3" name="Footer Placeholder 2">
            <a:extLst>
              <a:ext uri="{FF2B5EF4-FFF2-40B4-BE49-F238E27FC236}">
                <a16:creationId xmlns:a16="http://schemas.microsoft.com/office/drawing/2014/main" id="{82519673-82C5-4D6F-BC04-92E5571A971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17E9F0A-1761-48D7-9AEC-CDD314286766}"/>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176605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D349-B9B6-450E-B255-ED3256C15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599EBF5-133C-4120-9E9E-C850138381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E6B4F86-C3F5-4ED0-95C7-A798465B3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674D98-4F17-42E4-9974-13837A07601A}"/>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6" name="Footer Placeholder 5">
            <a:extLst>
              <a:ext uri="{FF2B5EF4-FFF2-40B4-BE49-F238E27FC236}">
                <a16:creationId xmlns:a16="http://schemas.microsoft.com/office/drawing/2014/main" id="{D07E801E-7E1D-472B-8955-0A6211C712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5799315-FAA6-400D-9F40-D49894B6328B}"/>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115333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806E-FB84-454D-9EAF-341703C03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9657BCD-BB97-4FDD-B5A8-F5E7BF027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8AE6A7-4E67-4BA5-8207-04BCC8C74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5087F7-CEF2-4456-98D9-F39C6E7E3504}"/>
              </a:ext>
            </a:extLst>
          </p:cNvPr>
          <p:cNvSpPr>
            <a:spLocks noGrp="1"/>
          </p:cNvSpPr>
          <p:nvPr>
            <p:ph type="dt" sz="half" idx="10"/>
          </p:nvPr>
        </p:nvSpPr>
        <p:spPr/>
        <p:txBody>
          <a:bodyPr/>
          <a:lstStyle/>
          <a:p>
            <a:fld id="{83831F2D-5410-42B8-9A1E-4F91C21B5000}" type="datetimeFigureOut">
              <a:rPr lang="en-CA" smtClean="0"/>
              <a:t>2020-06-23</a:t>
            </a:fld>
            <a:endParaRPr lang="en-CA"/>
          </a:p>
        </p:txBody>
      </p:sp>
      <p:sp>
        <p:nvSpPr>
          <p:cNvPr id="6" name="Footer Placeholder 5">
            <a:extLst>
              <a:ext uri="{FF2B5EF4-FFF2-40B4-BE49-F238E27FC236}">
                <a16:creationId xmlns:a16="http://schemas.microsoft.com/office/drawing/2014/main" id="{4CB5604F-86EE-40F3-993C-3DA94614999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589C2F-10CB-4409-B569-F77730957A92}"/>
              </a:ext>
            </a:extLst>
          </p:cNvPr>
          <p:cNvSpPr>
            <a:spLocks noGrp="1"/>
          </p:cNvSpPr>
          <p:nvPr>
            <p:ph type="sldNum" sz="quarter" idx="12"/>
          </p:nvPr>
        </p:nvSpPr>
        <p:spPr/>
        <p:txBody>
          <a:bodyPr/>
          <a:lstStyle/>
          <a:p>
            <a:fld id="{8ADB60AD-70E1-4869-B5EB-18AEEFB264B4}" type="slidenum">
              <a:rPr lang="en-CA" smtClean="0"/>
              <a:t>‹#›</a:t>
            </a:fld>
            <a:endParaRPr lang="en-CA"/>
          </a:p>
        </p:txBody>
      </p:sp>
    </p:spTree>
    <p:extLst>
      <p:ext uri="{BB962C8B-B14F-4D97-AF65-F5344CB8AC3E}">
        <p14:creationId xmlns:p14="http://schemas.microsoft.com/office/powerpoint/2010/main" val="207931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31ADC-6562-4567-A0A5-978521C71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A0DAFF5-83CB-4A43-991D-E02ECF5CC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836EBA5-90ED-4134-BB4B-17FB54C67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31F2D-5410-42B8-9A1E-4F91C21B5000}" type="datetimeFigureOut">
              <a:rPr lang="en-CA" smtClean="0"/>
              <a:t>2020-06-23</a:t>
            </a:fld>
            <a:endParaRPr lang="en-CA"/>
          </a:p>
        </p:txBody>
      </p:sp>
      <p:sp>
        <p:nvSpPr>
          <p:cNvPr id="5" name="Footer Placeholder 4">
            <a:extLst>
              <a:ext uri="{FF2B5EF4-FFF2-40B4-BE49-F238E27FC236}">
                <a16:creationId xmlns:a16="http://schemas.microsoft.com/office/drawing/2014/main" id="{F2D56A9E-A914-4142-9A9E-C29668439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B856DE8-3C58-4A88-A44A-915865CDF1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B60AD-70E1-4869-B5EB-18AEEFB264B4}" type="slidenum">
              <a:rPr lang="en-CA" smtClean="0"/>
              <a:t>‹#›</a:t>
            </a:fld>
            <a:endParaRPr lang="en-CA"/>
          </a:p>
        </p:txBody>
      </p:sp>
    </p:spTree>
    <p:extLst>
      <p:ext uri="{BB962C8B-B14F-4D97-AF65-F5344CB8AC3E}">
        <p14:creationId xmlns:p14="http://schemas.microsoft.com/office/powerpoint/2010/main" val="2922420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7DA35C6-1835-4F4B-A210-39895BBAFED2}"/>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3700" b="1" kern="1200" dirty="0">
                <a:solidFill>
                  <a:srgbClr val="FFFFFF"/>
                </a:solidFill>
                <a:latin typeface="+mj-lt"/>
                <a:ea typeface="+mj-ea"/>
                <a:cs typeface="+mj-cs"/>
              </a:rPr>
              <a:t>Project: Music Store Database</a:t>
            </a:r>
            <a:br>
              <a:rPr lang="en-US" sz="3700" b="1" kern="1200" dirty="0">
                <a:solidFill>
                  <a:srgbClr val="FFFFFF"/>
                </a:solidFill>
                <a:latin typeface="+mj-lt"/>
                <a:ea typeface="+mj-ea"/>
                <a:cs typeface="+mj-cs"/>
              </a:rPr>
            </a:b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985D3773-D494-4B1D-92A0-986291B8A3E6}"/>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marL="342900" indent="-228600" algn="l">
              <a:buFont typeface="Arial" panose="020B0604020202020204" pitchFamily="34" charset="0"/>
              <a:buChar char="•"/>
            </a:pPr>
            <a:r>
              <a:rPr lang="en-US" sz="1700">
                <a:solidFill>
                  <a:srgbClr val="000000"/>
                </a:solidFill>
              </a:rPr>
              <a:t>Our proposed solution towards the project requirements, is a physical store</a:t>
            </a:r>
          </a:p>
          <a:p>
            <a:pPr marL="342900" indent="-228600" algn="l">
              <a:buFont typeface="Arial" panose="020B0604020202020204" pitchFamily="34" charset="0"/>
              <a:buChar char="•"/>
            </a:pPr>
            <a:endParaRPr lang="en-US" sz="1700">
              <a:solidFill>
                <a:srgbClr val="000000"/>
              </a:solidFill>
            </a:endParaRPr>
          </a:p>
          <a:p>
            <a:pPr marL="342900" indent="-228600" algn="l">
              <a:buFont typeface="Arial" panose="020B0604020202020204" pitchFamily="34" charset="0"/>
              <a:buChar char="•"/>
            </a:pPr>
            <a:r>
              <a:rPr lang="en-US" sz="1700">
                <a:solidFill>
                  <a:srgbClr val="000000"/>
                </a:solidFill>
              </a:rPr>
              <a:t>The technologies used in the project were : XAMP Server, MySql database</a:t>
            </a:r>
          </a:p>
          <a:p>
            <a:pPr marL="342900" indent="-228600" algn="l">
              <a:buFont typeface="Arial" panose="020B0604020202020204" pitchFamily="34" charset="0"/>
              <a:buChar char="•"/>
            </a:pPr>
            <a:endParaRPr lang="en-US" sz="1700">
              <a:solidFill>
                <a:srgbClr val="000000"/>
              </a:solidFill>
            </a:endParaRPr>
          </a:p>
          <a:p>
            <a:pPr marL="342900" indent="-228600" algn="l">
              <a:buFont typeface="Arial" panose="020B0604020202020204" pitchFamily="34" charset="0"/>
              <a:buChar char="•"/>
            </a:pPr>
            <a:r>
              <a:rPr lang="en-US" sz="1700">
                <a:solidFill>
                  <a:srgbClr val="000000"/>
                </a:solidFill>
              </a:rPr>
              <a:t>The database objects used are : tables, views, PL/SQL stored procedures </a:t>
            </a:r>
          </a:p>
          <a:p>
            <a:pPr marL="342900" indent="-228600" algn="l">
              <a:buFont typeface="Arial" panose="020B0604020202020204" pitchFamily="34" charset="0"/>
              <a:buChar char="•"/>
            </a:pPr>
            <a:endParaRPr lang="en-US" sz="1700">
              <a:solidFill>
                <a:srgbClr val="000000"/>
              </a:solidFill>
            </a:endParaRPr>
          </a:p>
          <a:p>
            <a:pPr marL="342900" indent="-228600" algn="l">
              <a:buFont typeface="Arial" panose="020B0604020202020204" pitchFamily="34" charset="0"/>
              <a:buChar char="•"/>
            </a:pPr>
            <a:r>
              <a:rPr lang="en-US" sz="1700">
                <a:solidFill>
                  <a:srgbClr val="000000"/>
                </a:solidFill>
              </a:rPr>
              <a:t>Constraints applied : Primary key, Unique key, Not Null </a:t>
            </a:r>
          </a:p>
          <a:p>
            <a:pPr marL="342900" indent="-228600" algn="l">
              <a:buFont typeface="Arial" panose="020B0604020202020204" pitchFamily="34" charset="0"/>
              <a:buChar char="•"/>
            </a:pPr>
            <a:endParaRPr lang="en-US" sz="1700">
              <a:solidFill>
                <a:srgbClr val="000000"/>
              </a:solidFill>
            </a:endParaRPr>
          </a:p>
          <a:p>
            <a:pPr marL="342900" indent="-228600" algn="l">
              <a:buFont typeface="Arial" panose="020B0604020202020204" pitchFamily="34" charset="0"/>
              <a:buChar char="•"/>
            </a:pPr>
            <a:r>
              <a:rPr lang="en-US" sz="1700">
                <a:solidFill>
                  <a:srgbClr val="000000"/>
                </a:solidFill>
              </a:rPr>
              <a:t>Referential Integrity maintained through foreign key mapping</a:t>
            </a:r>
          </a:p>
          <a:p>
            <a:pPr marL="342900" indent="-228600" algn="l">
              <a:buFont typeface="Arial" panose="020B0604020202020204" pitchFamily="34" charset="0"/>
              <a:buChar char="•"/>
            </a:pPr>
            <a:r>
              <a:rPr lang="en-US" sz="1700">
                <a:solidFill>
                  <a:srgbClr val="000000"/>
                </a:solidFill>
              </a:rPr>
              <a:t>Features like auto-increment for primary key used</a:t>
            </a:r>
          </a:p>
          <a:p>
            <a:pPr marL="342900" indent="-228600" algn="l">
              <a:buFont typeface="Arial" panose="020B0604020202020204" pitchFamily="34" charset="0"/>
              <a:buChar char="•"/>
            </a:pPr>
            <a:r>
              <a:rPr lang="en-US" sz="1700">
                <a:solidFill>
                  <a:srgbClr val="000000"/>
                </a:solidFill>
              </a:rPr>
              <a:t>Inter-table relationships : One to One , One To Many, Many To Many</a:t>
            </a:r>
          </a:p>
          <a:p>
            <a:pPr marL="342900" indent="-228600" algn="l">
              <a:buFont typeface="Arial" panose="020B0604020202020204" pitchFamily="34" charset="0"/>
              <a:buChar char="•"/>
            </a:pPr>
            <a:endParaRPr lang="en-US" sz="1700">
              <a:solidFill>
                <a:srgbClr val="000000"/>
              </a:solidFill>
            </a:endParaRPr>
          </a:p>
        </p:txBody>
      </p:sp>
    </p:spTree>
    <p:extLst>
      <p:ext uri="{BB962C8B-B14F-4D97-AF65-F5344CB8AC3E}">
        <p14:creationId xmlns:p14="http://schemas.microsoft.com/office/powerpoint/2010/main" val="313667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35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9703B38-4DAC-4FA1-9958-B5F2F078E6CD}"/>
              </a:ext>
            </a:extLst>
          </p:cNvPr>
          <p:cNvPicPr>
            <a:picLocks noChangeAspect="1"/>
          </p:cNvPicPr>
          <p:nvPr/>
        </p:nvPicPr>
        <p:blipFill>
          <a:blip r:embed="rId2"/>
          <a:stretch>
            <a:fillRect/>
          </a:stretch>
        </p:blipFill>
        <p:spPr>
          <a:xfrm>
            <a:off x="830424" y="1347787"/>
            <a:ext cx="10366312" cy="4162425"/>
          </a:xfrm>
          <a:prstGeom prst="rect">
            <a:avLst/>
          </a:prstGeom>
        </p:spPr>
      </p:pic>
    </p:spTree>
    <p:extLst>
      <p:ext uri="{BB962C8B-B14F-4D97-AF65-F5344CB8AC3E}">
        <p14:creationId xmlns:p14="http://schemas.microsoft.com/office/powerpoint/2010/main" val="85916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35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9A82B2E-0601-42F8-8564-069EA69CA06C}"/>
              </a:ext>
            </a:extLst>
          </p:cNvPr>
          <p:cNvPicPr>
            <a:picLocks noChangeAspect="1"/>
          </p:cNvPicPr>
          <p:nvPr/>
        </p:nvPicPr>
        <p:blipFill>
          <a:blip r:embed="rId2"/>
          <a:stretch>
            <a:fillRect/>
          </a:stretch>
        </p:blipFill>
        <p:spPr>
          <a:xfrm>
            <a:off x="1223962" y="2576512"/>
            <a:ext cx="9744075" cy="1704975"/>
          </a:xfrm>
          <a:prstGeom prst="rect">
            <a:avLst/>
          </a:prstGeom>
        </p:spPr>
      </p:pic>
    </p:spTree>
    <p:extLst>
      <p:ext uri="{BB962C8B-B14F-4D97-AF65-F5344CB8AC3E}">
        <p14:creationId xmlns:p14="http://schemas.microsoft.com/office/powerpoint/2010/main" val="322548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35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31A441-6BEE-455B-B96D-4AF44985B7A1}"/>
              </a:ext>
            </a:extLst>
          </p:cNvPr>
          <p:cNvPicPr>
            <a:picLocks noChangeAspect="1"/>
          </p:cNvPicPr>
          <p:nvPr/>
        </p:nvPicPr>
        <p:blipFill>
          <a:blip r:embed="rId2"/>
          <a:stretch>
            <a:fillRect/>
          </a:stretch>
        </p:blipFill>
        <p:spPr>
          <a:xfrm>
            <a:off x="709127" y="1194318"/>
            <a:ext cx="10627568" cy="4534678"/>
          </a:xfrm>
          <a:prstGeom prst="rect">
            <a:avLst/>
          </a:prstGeom>
        </p:spPr>
      </p:pic>
    </p:spTree>
    <p:extLst>
      <p:ext uri="{BB962C8B-B14F-4D97-AF65-F5344CB8AC3E}">
        <p14:creationId xmlns:p14="http://schemas.microsoft.com/office/powerpoint/2010/main" val="135041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BA45-8186-429A-9318-333235D09AAB}"/>
              </a:ext>
            </a:extLst>
          </p:cNvPr>
          <p:cNvSpPr>
            <a:spLocks noGrp="1"/>
          </p:cNvSpPr>
          <p:nvPr>
            <p:ph type="title"/>
          </p:nvPr>
        </p:nvSpPr>
        <p:spPr/>
        <p:txBody>
          <a:bodyPr/>
          <a:lstStyle/>
          <a:p>
            <a:r>
              <a:rPr lang="en-US" u="sng" dirty="0"/>
              <a:t>Scope for future enhancements :-</a:t>
            </a:r>
            <a:endParaRPr lang="en-CA" u="sng" dirty="0"/>
          </a:p>
        </p:txBody>
      </p:sp>
      <p:sp>
        <p:nvSpPr>
          <p:cNvPr id="3" name="Content Placeholder 2">
            <a:extLst>
              <a:ext uri="{FF2B5EF4-FFF2-40B4-BE49-F238E27FC236}">
                <a16:creationId xmlns:a16="http://schemas.microsoft.com/office/drawing/2014/main" id="{722D736F-9855-45A7-888F-4713A8BC2AED}"/>
              </a:ext>
            </a:extLst>
          </p:cNvPr>
          <p:cNvSpPr>
            <a:spLocks noGrp="1"/>
          </p:cNvSpPr>
          <p:nvPr>
            <p:ph idx="1"/>
          </p:nvPr>
        </p:nvSpPr>
        <p:spPr/>
        <p:txBody>
          <a:bodyPr>
            <a:normAutofit fontScale="70000" lnSpcReduction="20000"/>
          </a:bodyPr>
          <a:lstStyle/>
          <a:p>
            <a:pPr lvl="0"/>
            <a:r>
              <a:rPr lang="en-CA" u="sng" dirty="0"/>
              <a:t>Triggers can be implemented to auto-populate the discounts table whenever a matching discount is found.</a:t>
            </a:r>
          </a:p>
          <a:p>
            <a:pPr marL="0" indent="0">
              <a:buNone/>
            </a:pPr>
            <a:r>
              <a:rPr lang="en-CA" dirty="0"/>
              <a:t> </a:t>
            </a:r>
          </a:p>
          <a:p>
            <a:pPr marL="0" indent="0">
              <a:buNone/>
            </a:pPr>
            <a:r>
              <a:rPr lang="en-CA" dirty="0"/>
              <a:t>	</a:t>
            </a:r>
            <a:r>
              <a:rPr lang="en-CA" u="sng" dirty="0"/>
              <a:t>Example </a:t>
            </a:r>
            <a:r>
              <a:rPr lang="en-CA" dirty="0"/>
              <a:t>:- providing new year discount for all orders made on 1January of any year</a:t>
            </a:r>
          </a:p>
          <a:p>
            <a:pPr marL="0" indent="0">
              <a:buNone/>
            </a:pPr>
            <a:endParaRPr lang="en-CA" dirty="0"/>
          </a:p>
          <a:p>
            <a:pPr marL="0" indent="0">
              <a:buNone/>
            </a:pPr>
            <a:endParaRPr lang="en-CA" dirty="0"/>
          </a:p>
          <a:p>
            <a:pPr lvl="0"/>
            <a:r>
              <a:rPr lang="en-CA" u="sng" dirty="0"/>
              <a:t>Atomic blocks of code can be implemented as a transaction, with commit and rollback features.</a:t>
            </a:r>
          </a:p>
          <a:p>
            <a:pPr marL="0" indent="0">
              <a:buNone/>
            </a:pPr>
            <a:r>
              <a:rPr lang="en-CA" dirty="0"/>
              <a:t> </a:t>
            </a:r>
          </a:p>
          <a:p>
            <a:pPr marL="0" indent="0">
              <a:buNone/>
            </a:pPr>
            <a:r>
              <a:rPr lang="en-CA" dirty="0"/>
              <a:t>	</a:t>
            </a:r>
            <a:r>
              <a:rPr lang="en-CA" u="sng" dirty="0"/>
              <a:t>Example</a:t>
            </a:r>
            <a:r>
              <a:rPr lang="en-CA" dirty="0"/>
              <a:t> :- Whenever an order qualifies for a discount, an entry in </a:t>
            </a:r>
            <a:r>
              <a:rPr lang="en-CA" dirty="0" err="1"/>
              <a:t>orders_has</a:t>
            </a:r>
            <a:r>
              <a:rPr lang="en-CA" dirty="0"/>
              <a:t> discount table   should not be made, unless a corresponding entry in orders table is made, and vice-versa.</a:t>
            </a:r>
          </a:p>
          <a:p>
            <a:pPr marL="0" indent="0">
              <a:buNone/>
            </a:pPr>
            <a:endParaRPr lang="en-CA" dirty="0"/>
          </a:p>
          <a:p>
            <a:pPr lvl="0"/>
            <a:r>
              <a:rPr lang="en-CA" u="sng" dirty="0"/>
              <a:t>Indexes can be applied to those columns, which are commonly fetched but rarely updated. This will speed up the database querying speed and efficiency.</a:t>
            </a:r>
          </a:p>
          <a:p>
            <a:endParaRPr lang="en-CA" dirty="0"/>
          </a:p>
        </p:txBody>
      </p:sp>
    </p:spTree>
    <p:extLst>
      <p:ext uri="{BB962C8B-B14F-4D97-AF65-F5344CB8AC3E}">
        <p14:creationId xmlns:p14="http://schemas.microsoft.com/office/powerpoint/2010/main" val="1658243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F60D-9330-41C2-96E9-209A6F064CC7}"/>
              </a:ext>
            </a:extLst>
          </p:cNvPr>
          <p:cNvSpPr>
            <a:spLocks noGrp="1"/>
          </p:cNvSpPr>
          <p:nvPr>
            <p:ph type="title"/>
          </p:nvPr>
        </p:nvSpPr>
        <p:spPr/>
        <p:txBody>
          <a:bodyPr/>
          <a:lstStyle/>
          <a:p>
            <a:pPr algn="ctr"/>
            <a:r>
              <a:rPr lang="en-US" u="sng" dirty="0"/>
              <a:t>Concluding Remarks :-</a:t>
            </a:r>
            <a:endParaRPr lang="en-CA" u="sng" dirty="0"/>
          </a:p>
        </p:txBody>
      </p:sp>
      <p:sp>
        <p:nvSpPr>
          <p:cNvPr id="3" name="Content Placeholder 2">
            <a:extLst>
              <a:ext uri="{FF2B5EF4-FFF2-40B4-BE49-F238E27FC236}">
                <a16:creationId xmlns:a16="http://schemas.microsoft.com/office/drawing/2014/main" id="{546B8C91-8349-4327-9AE0-5CD064C7655F}"/>
              </a:ext>
            </a:extLst>
          </p:cNvPr>
          <p:cNvSpPr>
            <a:spLocks noGrp="1"/>
          </p:cNvSpPr>
          <p:nvPr>
            <p:ph idx="1"/>
          </p:nvPr>
        </p:nvSpPr>
        <p:spPr/>
        <p:txBody>
          <a:bodyPr>
            <a:normAutofit fontScale="62500" lnSpcReduction="20000"/>
          </a:bodyPr>
          <a:lstStyle/>
          <a:p>
            <a:pPr marL="0" indent="0">
              <a:buNone/>
            </a:pPr>
            <a:endParaRPr lang="en-US" sz="2000" dirty="0"/>
          </a:p>
          <a:p>
            <a:r>
              <a:rPr lang="en-CA" sz="2000" dirty="0"/>
              <a:t>With</a:t>
            </a:r>
            <a:r>
              <a:rPr lang="en-CA" sz="2000" b="1" dirty="0"/>
              <a:t> </a:t>
            </a:r>
            <a:r>
              <a:rPr lang="en-CA" sz="2000" dirty="0"/>
              <a:t>iterative refinements and continuous database optimization, the database can be made more robust, scalable, efficient and responsive. Our proposed solution aims to meet the project requirements accurately, at the same time leaving scope for future adjustments.</a:t>
            </a:r>
          </a:p>
          <a:p>
            <a:pPr marL="0" indent="0">
              <a:buNone/>
            </a:pPr>
            <a:endParaRPr lang="en-CA" sz="2000" dirty="0"/>
          </a:p>
          <a:p>
            <a:pPr fontAlgn="base"/>
            <a:r>
              <a:rPr lang="en-US" dirty="0"/>
              <a:t>“Data is the new oil.” — Clive </a:t>
            </a:r>
            <a:r>
              <a:rPr lang="en-US" dirty="0" err="1"/>
              <a:t>Humby</a:t>
            </a:r>
            <a:r>
              <a:rPr lang="en-US" dirty="0"/>
              <a:t> </a:t>
            </a:r>
          </a:p>
          <a:p>
            <a:pPr marL="0" indent="0" fontAlgn="base">
              <a:buNone/>
            </a:pPr>
            <a:r>
              <a:rPr lang="en-US" dirty="0"/>
              <a:t>		</a:t>
            </a:r>
            <a:r>
              <a:rPr lang="en-US" sz="2600" dirty="0"/>
              <a:t>The need to balance data collection and customer privacy.</a:t>
            </a:r>
          </a:p>
          <a:p>
            <a:pPr marL="0" indent="0" fontAlgn="base">
              <a:buNone/>
            </a:pPr>
            <a:endParaRPr lang="en-US" sz="2600" dirty="0"/>
          </a:p>
          <a:p>
            <a:pPr fontAlgn="base"/>
            <a:r>
              <a:rPr lang="en-US" dirty="0"/>
              <a:t>“No great marketing decisions have ever been made on qualitative data.” – John Sculley</a:t>
            </a:r>
          </a:p>
          <a:p>
            <a:pPr marL="0" indent="0" fontAlgn="base">
              <a:buNone/>
            </a:pPr>
            <a:r>
              <a:rPr lang="en-US" dirty="0"/>
              <a:t>                               </a:t>
            </a:r>
            <a:r>
              <a:rPr lang="en-US" sz="2600" dirty="0"/>
              <a:t>Optimizing database structure and queries to get productive insights and              		actionable intelligence</a:t>
            </a:r>
          </a:p>
          <a:p>
            <a:pPr marL="0" indent="0" fontAlgn="base">
              <a:buNone/>
            </a:pPr>
            <a:endParaRPr lang="en-US" sz="2600" dirty="0"/>
          </a:p>
          <a:p>
            <a:pPr fontAlgn="base"/>
            <a:r>
              <a:rPr lang="en-US" dirty="0"/>
              <a:t>“Torture the data, and it will confess to anything.” – Ronald Coase</a:t>
            </a:r>
          </a:p>
          <a:p>
            <a:pPr marL="0" indent="0">
              <a:buNone/>
            </a:pPr>
            <a:r>
              <a:rPr lang="en-US" sz="2600" dirty="0"/>
              <a:t>                                             Ensuring sample size of data is adequate, data-sets meets both ‘reliability’ and ‘validity</a:t>
            </a:r>
            <a:r>
              <a:rPr lang="en-US" sz="2600"/>
              <a:t>’ standards</a:t>
            </a:r>
            <a:endParaRPr lang="en-CA" sz="2600" dirty="0"/>
          </a:p>
          <a:p>
            <a:pPr marL="0" indent="0">
              <a:buNone/>
            </a:pPr>
            <a:endParaRPr lang="en-US" dirty="0"/>
          </a:p>
          <a:p>
            <a:pPr marL="0" indent="0">
              <a:buNone/>
            </a:pPr>
            <a:r>
              <a:rPr lang="en-US" dirty="0"/>
              <a:t> </a:t>
            </a:r>
          </a:p>
          <a:p>
            <a:pPr marL="0" indent="0">
              <a:buNone/>
            </a:pPr>
            <a:endParaRPr lang="en-CA" dirty="0"/>
          </a:p>
        </p:txBody>
      </p:sp>
    </p:spTree>
    <p:extLst>
      <p:ext uri="{BB962C8B-B14F-4D97-AF65-F5344CB8AC3E}">
        <p14:creationId xmlns:p14="http://schemas.microsoft.com/office/powerpoint/2010/main" val="96281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1B1C-ADB2-4B7D-B743-A1AF1EDCBE17}"/>
              </a:ext>
            </a:extLst>
          </p:cNvPr>
          <p:cNvSpPr>
            <a:spLocks noGrp="1"/>
          </p:cNvSpPr>
          <p:nvPr>
            <p:ph type="title"/>
          </p:nvPr>
        </p:nvSpPr>
        <p:spPr>
          <a:xfrm>
            <a:off x="838200" y="365125"/>
            <a:ext cx="10515600" cy="717055"/>
          </a:xfrm>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r>
              <a:rPr lang="en-US" b="1" dirty="0"/>
              <a:t>Thankyou</a:t>
            </a:r>
            <a:br>
              <a:rPr lang="en-US" dirty="0"/>
            </a:br>
            <a:endParaRPr lang="en-CA" dirty="0"/>
          </a:p>
        </p:txBody>
      </p:sp>
    </p:spTree>
    <p:extLst>
      <p:ext uri="{BB962C8B-B14F-4D97-AF65-F5344CB8AC3E}">
        <p14:creationId xmlns:p14="http://schemas.microsoft.com/office/powerpoint/2010/main" val="84018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4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5C38C-4B78-485C-A5CF-8F5632FA73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                       </a:t>
            </a:r>
            <a:r>
              <a:rPr lang="en-US" sz="2600" u="sng" kern="1200">
                <a:solidFill>
                  <a:srgbClr val="FFFFFF"/>
                </a:solidFill>
                <a:latin typeface="+mj-lt"/>
                <a:ea typeface="+mj-ea"/>
                <a:cs typeface="+mj-cs"/>
              </a:rPr>
              <a:t>UML Diagram</a:t>
            </a:r>
          </a:p>
        </p:txBody>
      </p:sp>
      <p:pic>
        <p:nvPicPr>
          <p:cNvPr id="4" name="Content Placeholder 3">
            <a:extLst>
              <a:ext uri="{FF2B5EF4-FFF2-40B4-BE49-F238E27FC236}">
                <a16:creationId xmlns:a16="http://schemas.microsoft.com/office/drawing/2014/main" id="{1AD8E1B6-237E-4D39-B30C-5DC46656A1E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037229"/>
            <a:ext cx="7188199" cy="4780152"/>
          </a:xfrm>
          <a:prstGeom prst="rect">
            <a:avLst/>
          </a:prstGeom>
          <a:noFill/>
        </p:spPr>
      </p:pic>
    </p:spTree>
    <p:extLst>
      <p:ext uri="{BB962C8B-B14F-4D97-AF65-F5344CB8AC3E}">
        <p14:creationId xmlns:p14="http://schemas.microsoft.com/office/powerpoint/2010/main" val="302925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E26658-E343-4659-807C-FA77523BE16E}"/>
              </a:ext>
            </a:extLst>
          </p:cNvPr>
          <p:cNvSpPr>
            <a:spLocks noGrp="1"/>
          </p:cNvSpPr>
          <p:nvPr>
            <p:ph type="ctrTitle"/>
          </p:nvPr>
        </p:nvSpPr>
        <p:spPr>
          <a:xfrm>
            <a:off x="1179226" y="826680"/>
            <a:ext cx="9833548" cy="1325563"/>
          </a:xfrm>
        </p:spPr>
        <p:txBody>
          <a:bodyPr vert="horz" lIns="91440" tIns="45720" rIns="91440" bIns="45720" rtlCol="0" anchor="ctr">
            <a:normAutofit/>
          </a:bodyPr>
          <a:lstStyle/>
          <a:p>
            <a:r>
              <a:rPr lang="en-US" sz="4000" u="sng" kern="1200">
                <a:solidFill>
                  <a:srgbClr val="FFFFFF"/>
                </a:solidFill>
                <a:latin typeface="+mj-lt"/>
                <a:ea typeface="+mj-ea"/>
                <a:cs typeface="+mj-cs"/>
              </a:rPr>
              <a:t>3 specific scenarios implemented</a:t>
            </a:r>
          </a:p>
        </p:txBody>
      </p:sp>
      <p:sp>
        <p:nvSpPr>
          <p:cNvPr id="3" name="Subtitle 2">
            <a:extLst>
              <a:ext uri="{FF2B5EF4-FFF2-40B4-BE49-F238E27FC236}">
                <a16:creationId xmlns:a16="http://schemas.microsoft.com/office/drawing/2014/main" id="{413E22A0-BCF4-4ED8-916C-791623F09ABB}"/>
              </a:ext>
            </a:extLst>
          </p:cNvPr>
          <p:cNvSpPr>
            <a:spLocks noGrp="1"/>
          </p:cNvSpPr>
          <p:nvPr>
            <p:ph type="subTitle" idx="1"/>
          </p:nvPr>
        </p:nvSpPr>
        <p:spPr>
          <a:xfrm>
            <a:off x="1179226" y="3092970"/>
            <a:ext cx="9833548" cy="2693976"/>
          </a:xfrm>
        </p:spPr>
        <p:txBody>
          <a:bodyPr vert="horz" lIns="91440" tIns="45720" rIns="91440" bIns="45720" rtlCol="0">
            <a:normAutofit/>
          </a:bodyPr>
          <a:lstStyle/>
          <a:p>
            <a:pPr indent="-228600" algn="l">
              <a:buFont typeface="Arial" panose="020B0604020202020204" pitchFamily="34" charset="0"/>
              <a:buChar char="•"/>
            </a:pPr>
            <a:endParaRPr lang="en-US" sz="2000">
              <a:solidFill>
                <a:srgbClr val="000000"/>
              </a:solidFill>
            </a:endParaRPr>
          </a:p>
          <a:p>
            <a:pPr indent="-228600" algn="l">
              <a:buFont typeface="Arial" panose="020B0604020202020204" pitchFamily="34" charset="0"/>
              <a:buChar char="•"/>
            </a:pPr>
            <a:endParaRPr lang="en-US" sz="2000">
              <a:solidFill>
                <a:srgbClr val="000000"/>
              </a:solidFill>
            </a:endParaRPr>
          </a:p>
          <a:p>
            <a:pPr indent="-228600" algn="l">
              <a:buFont typeface="Arial" panose="020B0604020202020204" pitchFamily="34" charset="0"/>
              <a:buChar char="•"/>
            </a:pPr>
            <a:r>
              <a:rPr lang="en-US" sz="2000">
                <a:solidFill>
                  <a:srgbClr val="000000"/>
                </a:solidFill>
              </a:rPr>
              <a:t>Our ‘Music Store Database’ implements a discount policy system. The details of various discounts are stored in a separate ‘</a:t>
            </a:r>
            <a:r>
              <a:rPr lang="en-US" sz="2000" b="1">
                <a:solidFill>
                  <a:srgbClr val="000000"/>
                </a:solidFill>
              </a:rPr>
              <a:t>Discounts</a:t>
            </a:r>
            <a:r>
              <a:rPr lang="en-US" sz="2000">
                <a:solidFill>
                  <a:srgbClr val="000000"/>
                </a:solidFill>
              </a:rPr>
              <a:t>’ table. A client order can have either no discount, a specific discount, or a combination of one or more discounts applied. Each discount application, reduces the client’s bill.</a:t>
            </a:r>
          </a:p>
          <a:p>
            <a:pPr indent="-228600" algn="l">
              <a:buFont typeface="Arial" panose="020B0604020202020204" pitchFamily="34" charset="0"/>
              <a:buChar char="•"/>
            </a:pPr>
            <a:endParaRPr lang="en-US" sz="2000">
              <a:solidFill>
                <a:srgbClr val="000000"/>
              </a:solidFill>
            </a:endParaRPr>
          </a:p>
        </p:txBody>
      </p:sp>
    </p:spTree>
    <p:extLst>
      <p:ext uri="{BB962C8B-B14F-4D97-AF65-F5344CB8AC3E}">
        <p14:creationId xmlns:p14="http://schemas.microsoft.com/office/powerpoint/2010/main" val="3770461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962AC"/>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92BCD2-63C1-4CD0-822F-9726BA394E75}"/>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a:solidFill>
                  <a:srgbClr val="FFFFFF"/>
                </a:solidFill>
                <a:latin typeface="+mj-lt"/>
                <a:ea typeface="+mj-ea"/>
                <a:cs typeface="+mj-cs"/>
              </a:rPr>
              <a:t>Scenario 1</a:t>
            </a:r>
          </a:p>
        </p:txBody>
      </p:sp>
      <p:sp>
        <p:nvSpPr>
          <p:cNvPr id="3" name="Subtitle 2">
            <a:extLst>
              <a:ext uri="{FF2B5EF4-FFF2-40B4-BE49-F238E27FC236}">
                <a16:creationId xmlns:a16="http://schemas.microsoft.com/office/drawing/2014/main" id="{EF52F776-1309-483F-83CD-5C97FB5D6E32}"/>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buFont typeface="Arial" panose="020B0604020202020204" pitchFamily="34" charset="0"/>
              <a:buChar char="•"/>
            </a:pPr>
            <a:r>
              <a:rPr lang="en-US" b="1">
                <a:solidFill>
                  <a:srgbClr val="000000"/>
                </a:solidFill>
              </a:rPr>
              <a:t>Analysis of availed discounts : which customers are availing which all documents, and the variation/ range of applied savings</a:t>
            </a:r>
            <a:endParaRPr lang="en-US">
              <a:solidFill>
                <a:srgbClr val="000000"/>
              </a:solidFill>
            </a:endParaRPr>
          </a:p>
          <a:p>
            <a:pPr indent="-228600" algn="l">
              <a:buFont typeface="Arial" panose="020B0604020202020204" pitchFamily="34" charset="0"/>
              <a:buChar char="•"/>
            </a:pPr>
            <a:endParaRPr lang="en-US">
              <a:solidFill>
                <a:srgbClr val="000000"/>
              </a:solidFill>
            </a:endParaRPr>
          </a:p>
          <a:p>
            <a:pPr indent="-228600" algn="l">
              <a:buFont typeface="Arial" panose="020B0604020202020204" pitchFamily="34" charset="0"/>
              <a:buChar char="•"/>
            </a:pPr>
            <a:endParaRPr lang="en-US">
              <a:solidFill>
                <a:srgbClr val="000000"/>
              </a:solidFill>
            </a:endParaRPr>
          </a:p>
          <a:p>
            <a:pPr indent="-228600" algn="l">
              <a:buFont typeface="Arial" panose="020B0604020202020204" pitchFamily="34" charset="0"/>
              <a:buChar char="•"/>
            </a:pPr>
            <a:endParaRPr lang="en-US">
              <a:solidFill>
                <a:srgbClr val="000000"/>
              </a:solidFill>
            </a:endParaRPr>
          </a:p>
        </p:txBody>
      </p:sp>
    </p:spTree>
    <p:extLst>
      <p:ext uri="{BB962C8B-B14F-4D97-AF65-F5344CB8AC3E}">
        <p14:creationId xmlns:p14="http://schemas.microsoft.com/office/powerpoint/2010/main" val="224705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5279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Freeform: Shape 19">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5F802167-8522-4047-B315-CB61F09E245E}"/>
              </a:ext>
            </a:extLst>
          </p:cNvPr>
          <p:cNvPicPr>
            <a:picLocks noChangeAspect="1"/>
          </p:cNvPicPr>
          <p:nvPr/>
        </p:nvPicPr>
        <p:blipFill>
          <a:blip r:embed="rId3"/>
          <a:stretch>
            <a:fillRect/>
          </a:stretch>
        </p:blipFill>
        <p:spPr>
          <a:xfrm>
            <a:off x="2929812" y="1176793"/>
            <a:ext cx="5952931" cy="4850783"/>
          </a:xfrm>
          <a:prstGeom prst="rect">
            <a:avLst/>
          </a:prstGeom>
        </p:spPr>
      </p:pic>
    </p:spTree>
    <p:extLst>
      <p:ext uri="{BB962C8B-B14F-4D97-AF65-F5344CB8AC3E}">
        <p14:creationId xmlns:p14="http://schemas.microsoft.com/office/powerpoint/2010/main" val="129564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547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B0A1FD15-BBD3-49A1-B641-96BE85139AA7}"/>
              </a:ext>
            </a:extLst>
          </p:cNvPr>
          <p:cNvPicPr>
            <a:picLocks noChangeAspect="1"/>
          </p:cNvPicPr>
          <p:nvPr/>
        </p:nvPicPr>
        <p:blipFill>
          <a:blip r:embed="rId3"/>
          <a:stretch>
            <a:fillRect/>
          </a:stretch>
        </p:blipFill>
        <p:spPr>
          <a:xfrm>
            <a:off x="2920482" y="2183363"/>
            <a:ext cx="6076825" cy="2022967"/>
          </a:xfrm>
          <a:prstGeom prst="rect">
            <a:avLst/>
          </a:prstGeom>
        </p:spPr>
      </p:pic>
    </p:spTree>
    <p:extLst>
      <p:ext uri="{BB962C8B-B14F-4D97-AF65-F5344CB8AC3E}">
        <p14:creationId xmlns:p14="http://schemas.microsoft.com/office/powerpoint/2010/main" val="78929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92BCD2-63C1-4CD0-822F-9726BA394E75}"/>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Scenario 2</a:t>
            </a:r>
          </a:p>
        </p:txBody>
      </p:sp>
      <p:sp>
        <p:nvSpPr>
          <p:cNvPr id="3" name="Subtitle 2">
            <a:extLst>
              <a:ext uri="{FF2B5EF4-FFF2-40B4-BE49-F238E27FC236}">
                <a16:creationId xmlns:a16="http://schemas.microsoft.com/office/drawing/2014/main" id="{EF52F776-1309-483F-83CD-5C97FB5D6E32}"/>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buFont typeface="Arial" panose="020B0604020202020204" pitchFamily="34" charset="0"/>
              <a:buChar char="•"/>
            </a:pPr>
            <a:r>
              <a:rPr lang="en-CA" b="1" dirty="0"/>
              <a:t>What factors have allowed the customers to get maximum discount, and thereby maximize his/ her savings; Due to which factors, one or more customers are losing on the available discount?</a:t>
            </a:r>
            <a:endParaRPr lang="en-CA" dirty="0"/>
          </a:p>
          <a:p>
            <a:pPr indent="-228600" algn="l">
              <a:buFont typeface="Arial" panose="020B0604020202020204" pitchFamily="34" charset="0"/>
              <a:buChar char="•"/>
            </a:pPr>
            <a:endParaRPr lang="en-US" dirty="0">
              <a:solidFill>
                <a:srgbClr val="000000"/>
              </a:solidFill>
            </a:endParaRPr>
          </a:p>
          <a:p>
            <a:pPr indent="-228600" algn="l">
              <a:buFont typeface="Arial" panose="020B0604020202020204" pitchFamily="34" charset="0"/>
              <a:buChar char="•"/>
            </a:pPr>
            <a:endParaRPr lang="en-US" dirty="0">
              <a:solidFill>
                <a:srgbClr val="000000"/>
              </a:solidFill>
            </a:endParaRP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77978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3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39DA9F4-BF54-463A-B8D3-CFBC065ED6BC}"/>
              </a:ext>
            </a:extLst>
          </p:cNvPr>
          <p:cNvPicPr>
            <a:picLocks noChangeAspect="1"/>
          </p:cNvPicPr>
          <p:nvPr/>
        </p:nvPicPr>
        <p:blipFill>
          <a:blip r:embed="rId2"/>
          <a:stretch>
            <a:fillRect/>
          </a:stretch>
        </p:blipFill>
        <p:spPr>
          <a:xfrm>
            <a:off x="1264356" y="643467"/>
            <a:ext cx="8302713" cy="5475111"/>
          </a:xfrm>
          <a:prstGeom prst="rect">
            <a:avLst/>
          </a:prstGeom>
        </p:spPr>
      </p:pic>
    </p:spTree>
    <p:extLst>
      <p:ext uri="{BB962C8B-B14F-4D97-AF65-F5344CB8AC3E}">
        <p14:creationId xmlns:p14="http://schemas.microsoft.com/office/powerpoint/2010/main" val="126155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92BCD2-63C1-4CD0-822F-9726BA394E75}"/>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Scenario </a:t>
            </a:r>
            <a:r>
              <a:rPr lang="en-US" sz="4400" dirty="0">
                <a:solidFill>
                  <a:srgbClr val="FFFFFF"/>
                </a:solidFill>
              </a:rPr>
              <a:t>3</a:t>
            </a:r>
            <a:endParaRPr lang="en-US" sz="44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EF52F776-1309-483F-83CD-5C97FB5D6E32}"/>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buFont typeface="Arial" panose="020B0604020202020204" pitchFamily="34" charset="0"/>
              <a:buChar char="•"/>
            </a:pPr>
            <a:r>
              <a:rPr lang="en-US" dirty="0" err="1">
                <a:solidFill>
                  <a:srgbClr val="000000"/>
                </a:solidFill>
              </a:rPr>
              <a:t>Analysing</a:t>
            </a:r>
            <a:r>
              <a:rPr lang="en-US" dirty="0">
                <a:solidFill>
                  <a:srgbClr val="000000"/>
                </a:solidFill>
              </a:rPr>
              <a:t> information to send feedback to customers to maximize their  savings.</a:t>
            </a: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720291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494</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Music Store Database </vt:lpstr>
      <vt:lpstr>                       UML Diagram</vt:lpstr>
      <vt:lpstr>3 specific scenarios implemented</vt:lpstr>
      <vt:lpstr>Scenario 1</vt:lpstr>
      <vt:lpstr>PowerPoint Presentation</vt:lpstr>
      <vt:lpstr>PowerPoint Presentation</vt:lpstr>
      <vt:lpstr>Scenario 2</vt:lpstr>
      <vt:lpstr>PowerPoint Presentation</vt:lpstr>
      <vt:lpstr>Scenario 3</vt:lpstr>
      <vt:lpstr>PowerPoint Presentation</vt:lpstr>
      <vt:lpstr>PowerPoint Presentation</vt:lpstr>
      <vt:lpstr>PowerPoint Presentation</vt:lpstr>
      <vt:lpstr>Scope for future enhancements :-</vt:lpstr>
      <vt:lpstr>Concluding Remarks :-</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Music Store Database [By Group : Rohit, Bhupinder, Harsimran]</dc:title>
  <dc:creator>Rohit Kumar Singh</dc:creator>
  <cp:lastModifiedBy>Rohit Kumar Singh</cp:lastModifiedBy>
  <cp:revision>10</cp:revision>
  <dcterms:created xsi:type="dcterms:W3CDTF">2019-12-09T07:40:29Z</dcterms:created>
  <dcterms:modified xsi:type="dcterms:W3CDTF">2020-06-23T04:31:18Z</dcterms:modified>
</cp:coreProperties>
</file>