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8" r:id="rId2"/>
    <p:sldId id="256" r:id="rId3"/>
    <p:sldId id="281" r:id="rId4"/>
    <p:sldId id="283" r:id="rId5"/>
    <p:sldId id="284" r:id="rId6"/>
    <p:sldId id="285" r:id="rId7"/>
    <p:sldId id="259" r:id="rId8"/>
    <p:sldId id="270" r:id="rId9"/>
    <p:sldId id="271" r:id="rId10"/>
    <p:sldId id="261" r:id="rId11"/>
    <p:sldId id="262" r:id="rId12"/>
    <p:sldId id="272" r:id="rId13"/>
    <p:sldId id="273" r:id="rId14"/>
    <p:sldId id="274" r:id="rId15"/>
    <p:sldId id="275" r:id="rId16"/>
    <p:sldId id="276" r:id="rId17"/>
    <p:sldId id="277" r:id="rId18"/>
    <p:sldId id="278" r:id="rId19"/>
    <p:sldId id="279" r:id="rId20"/>
    <p:sldId id="280" r:id="rId21"/>
    <p:sldId id="263" r:id="rId22"/>
    <p:sldId id="264" r:id="rId23"/>
    <p:sldId id="265" r:id="rId24"/>
    <p:sldId id="267"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81" d="100"/>
          <a:sy n="81" d="100"/>
        </p:scale>
        <p:origin x="7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31093-2D56-4C1A-9E33-A551EC03D3E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6C3C3B3-CDB9-4E06-BA1F-79C972C6C621}">
      <dgm:prSet/>
      <dgm:spPr/>
      <dgm:t>
        <a:bodyPr/>
        <a:lstStyle/>
        <a:p>
          <a:r>
            <a:rPr lang="en-US" b="0" i="0" dirty="0"/>
            <a:t>It considers a single artist representing every track, ruling out the possibility of collaborations between artists influencing song popularity.</a:t>
          </a:r>
          <a:endParaRPr lang="en-US" dirty="0"/>
        </a:p>
      </dgm:t>
    </dgm:pt>
    <dgm:pt modelId="{0FA4AF90-2386-4304-9358-9997D24E5DC3}" type="parTrans" cxnId="{2BE0A577-0876-4591-8995-58E7DE7097FB}">
      <dgm:prSet/>
      <dgm:spPr/>
      <dgm:t>
        <a:bodyPr/>
        <a:lstStyle/>
        <a:p>
          <a:endParaRPr lang="en-US"/>
        </a:p>
      </dgm:t>
    </dgm:pt>
    <dgm:pt modelId="{A102F897-B417-499D-8500-85669750DEF9}" type="sibTrans" cxnId="{2BE0A577-0876-4591-8995-58E7DE7097FB}">
      <dgm:prSet/>
      <dgm:spPr/>
      <dgm:t>
        <a:bodyPr/>
        <a:lstStyle/>
        <a:p>
          <a:endParaRPr lang="en-US"/>
        </a:p>
      </dgm:t>
    </dgm:pt>
    <dgm:pt modelId="{E7522C79-C5D4-4928-8C2F-E7B753279E84}">
      <dgm:prSet/>
      <dgm:spPr/>
      <dgm:t>
        <a:bodyPr/>
        <a:lstStyle/>
        <a:p>
          <a:r>
            <a:rPr lang="en-US" b="0" i="0"/>
            <a:t>This model depends on the audio features provided by Spotify which is a unique feature exclusive to them. It is not an industry standard hence the analysis will be limited to data provided by Spotify.</a:t>
          </a:r>
          <a:endParaRPr lang="en-US"/>
        </a:p>
      </dgm:t>
    </dgm:pt>
    <dgm:pt modelId="{711EA52F-F819-4FB2-BE47-F9658320F4A7}" type="parTrans" cxnId="{759867FA-FAB6-4E7F-B853-085AE237768D}">
      <dgm:prSet/>
      <dgm:spPr/>
      <dgm:t>
        <a:bodyPr/>
        <a:lstStyle/>
        <a:p>
          <a:endParaRPr lang="en-US"/>
        </a:p>
      </dgm:t>
    </dgm:pt>
    <dgm:pt modelId="{0881D25F-24D9-426A-BABA-38E5E366E661}" type="sibTrans" cxnId="{759867FA-FAB6-4E7F-B853-085AE237768D}">
      <dgm:prSet/>
      <dgm:spPr/>
      <dgm:t>
        <a:bodyPr/>
        <a:lstStyle/>
        <a:p>
          <a:endParaRPr lang="en-US"/>
        </a:p>
      </dgm:t>
    </dgm:pt>
    <dgm:pt modelId="{3530C5CF-E26C-4F56-97FB-5B469BCD490F}">
      <dgm:prSet/>
      <dgm:spPr/>
      <dgm:t>
        <a:bodyPr/>
        <a:lstStyle/>
        <a:p>
          <a:r>
            <a:rPr lang="en-US" b="0" i="0"/>
            <a:t>It does not consider external factors such as current environment, artist popularity, rhymes, current trends, advertisements etc. which are very influential to the popularity of a song.</a:t>
          </a:r>
          <a:endParaRPr lang="en-US"/>
        </a:p>
      </dgm:t>
    </dgm:pt>
    <dgm:pt modelId="{682257F3-1FA4-4D18-9092-298410907738}" type="parTrans" cxnId="{0718EC0C-05B5-4F13-BFD7-86F2961F2224}">
      <dgm:prSet/>
      <dgm:spPr/>
      <dgm:t>
        <a:bodyPr/>
        <a:lstStyle/>
        <a:p>
          <a:endParaRPr lang="en-US"/>
        </a:p>
      </dgm:t>
    </dgm:pt>
    <dgm:pt modelId="{A868091F-BCCB-4F88-9DCA-789B51B28EA3}" type="sibTrans" cxnId="{0718EC0C-05B5-4F13-BFD7-86F2961F2224}">
      <dgm:prSet/>
      <dgm:spPr/>
      <dgm:t>
        <a:bodyPr/>
        <a:lstStyle/>
        <a:p>
          <a:endParaRPr lang="en-US"/>
        </a:p>
      </dgm:t>
    </dgm:pt>
    <dgm:pt modelId="{2D2C94C0-0118-441F-B9F8-AFF7419C86A9}" type="pres">
      <dgm:prSet presAssocID="{AA331093-2D56-4C1A-9E33-A551EC03D3E6}" presName="outerComposite" presStyleCnt="0">
        <dgm:presLayoutVars>
          <dgm:chMax val="5"/>
          <dgm:dir/>
          <dgm:resizeHandles val="exact"/>
        </dgm:presLayoutVars>
      </dgm:prSet>
      <dgm:spPr/>
    </dgm:pt>
    <dgm:pt modelId="{E662CD35-4F9C-42EC-98E8-83355540489E}" type="pres">
      <dgm:prSet presAssocID="{AA331093-2D56-4C1A-9E33-A551EC03D3E6}" presName="dummyMaxCanvas" presStyleCnt="0">
        <dgm:presLayoutVars/>
      </dgm:prSet>
      <dgm:spPr/>
    </dgm:pt>
    <dgm:pt modelId="{F0F28223-B66D-4001-AE5D-FC7CCAFD0FCE}" type="pres">
      <dgm:prSet presAssocID="{AA331093-2D56-4C1A-9E33-A551EC03D3E6}" presName="ThreeNodes_1" presStyleLbl="node1" presStyleIdx="0" presStyleCnt="3">
        <dgm:presLayoutVars>
          <dgm:bulletEnabled val="1"/>
        </dgm:presLayoutVars>
      </dgm:prSet>
      <dgm:spPr/>
    </dgm:pt>
    <dgm:pt modelId="{B396FA62-8049-4583-8647-24F36DC63995}" type="pres">
      <dgm:prSet presAssocID="{AA331093-2D56-4C1A-9E33-A551EC03D3E6}" presName="ThreeNodes_2" presStyleLbl="node1" presStyleIdx="1" presStyleCnt="3">
        <dgm:presLayoutVars>
          <dgm:bulletEnabled val="1"/>
        </dgm:presLayoutVars>
      </dgm:prSet>
      <dgm:spPr/>
    </dgm:pt>
    <dgm:pt modelId="{A11AF485-0441-4E7B-BC8A-68F99B1B4A84}" type="pres">
      <dgm:prSet presAssocID="{AA331093-2D56-4C1A-9E33-A551EC03D3E6}" presName="ThreeNodes_3" presStyleLbl="node1" presStyleIdx="2" presStyleCnt="3">
        <dgm:presLayoutVars>
          <dgm:bulletEnabled val="1"/>
        </dgm:presLayoutVars>
      </dgm:prSet>
      <dgm:spPr/>
    </dgm:pt>
    <dgm:pt modelId="{55C97E09-0BEB-4227-9FAA-9289E64867CD}" type="pres">
      <dgm:prSet presAssocID="{AA331093-2D56-4C1A-9E33-A551EC03D3E6}" presName="ThreeConn_1-2" presStyleLbl="fgAccFollowNode1" presStyleIdx="0" presStyleCnt="2">
        <dgm:presLayoutVars>
          <dgm:bulletEnabled val="1"/>
        </dgm:presLayoutVars>
      </dgm:prSet>
      <dgm:spPr/>
    </dgm:pt>
    <dgm:pt modelId="{BC75187E-5ECA-465D-A049-31AFCBE80303}" type="pres">
      <dgm:prSet presAssocID="{AA331093-2D56-4C1A-9E33-A551EC03D3E6}" presName="ThreeConn_2-3" presStyleLbl="fgAccFollowNode1" presStyleIdx="1" presStyleCnt="2">
        <dgm:presLayoutVars>
          <dgm:bulletEnabled val="1"/>
        </dgm:presLayoutVars>
      </dgm:prSet>
      <dgm:spPr/>
    </dgm:pt>
    <dgm:pt modelId="{6AB110F1-C48D-4AB3-9146-7446FABC7408}" type="pres">
      <dgm:prSet presAssocID="{AA331093-2D56-4C1A-9E33-A551EC03D3E6}" presName="ThreeNodes_1_text" presStyleLbl="node1" presStyleIdx="2" presStyleCnt="3">
        <dgm:presLayoutVars>
          <dgm:bulletEnabled val="1"/>
        </dgm:presLayoutVars>
      </dgm:prSet>
      <dgm:spPr/>
    </dgm:pt>
    <dgm:pt modelId="{D5F4A418-4146-40B2-979D-8313BC1EDD49}" type="pres">
      <dgm:prSet presAssocID="{AA331093-2D56-4C1A-9E33-A551EC03D3E6}" presName="ThreeNodes_2_text" presStyleLbl="node1" presStyleIdx="2" presStyleCnt="3">
        <dgm:presLayoutVars>
          <dgm:bulletEnabled val="1"/>
        </dgm:presLayoutVars>
      </dgm:prSet>
      <dgm:spPr/>
    </dgm:pt>
    <dgm:pt modelId="{33553357-E777-4A8A-B469-6C51024E228C}" type="pres">
      <dgm:prSet presAssocID="{AA331093-2D56-4C1A-9E33-A551EC03D3E6}" presName="ThreeNodes_3_text" presStyleLbl="node1" presStyleIdx="2" presStyleCnt="3">
        <dgm:presLayoutVars>
          <dgm:bulletEnabled val="1"/>
        </dgm:presLayoutVars>
      </dgm:prSet>
      <dgm:spPr/>
    </dgm:pt>
  </dgm:ptLst>
  <dgm:cxnLst>
    <dgm:cxn modelId="{0718EC0C-05B5-4F13-BFD7-86F2961F2224}" srcId="{AA331093-2D56-4C1A-9E33-A551EC03D3E6}" destId="{3530C5CF-E26C-4F56-97FB-5B469BCD490F}" srcOrd="2" destOrd="0" parTransId="{682257F3-1FA4-4D18-9092-298410907738}" sibTransId="{A868091F-BCCB-4F88-9DCA-789B51B28EA3}"/>
    <dgm:cxn modelId="{418B8416-5EE0-42A2-9167-E4A40E031B89}" type="presOf" srcId="{3530C5CF-E26C-4F56-97FB-5B469BCD490F}" destId="{33553357-E777-4A8A-B469-6C51024E228C}" srcOrd="1" destOrd="0" presId="urn:microsoft.com/office/officeart/2005/8/layout/vProcess5"/>
    <dgm:cxn modelId="{22A0F125-2B88-4888-8F0C-DB8EC4A95F77}" type="presOf" srcId="{E7522C79-C5D4-4928-8C2F-E7B753279E84}" destId="{D5F4A418-4146-40B2-979D-8313BC1EDD49}" srcOrd="1" destOrd="0" presId="urn:microsoft.com/office/officeart/2005/8/layout/vProcess5"/>
    <dgm:cxn modelId="{E15AAB31-91DA-4FDD-9D3C-F99750CDCA96}" type="presOf" srcId="{E6C3C3B3-CDB9-4E06-BA1F-79C972C6C621}" destId="{6AB110F1-C48D-4AB3-9146-7446FABC7408}" srcOrd="1" destOrd="0" presId="urn:microsoft.com/office/officeart/2005/8/layout/vProcess5"/>
    <dgm:cxn modelId="{A33F4F32-73F3-4422-AEFA-FCCEC1227C65}" type="presOf" srcId="{3530C5CF-E26C-4F56-97FB-5B469BCD490F}" destId="{A11AF485-0441-4E7B-BC8A-68F99B1B4A84}" srcOrd="0" destOrd="0" presId="urn:microsoft.com/office/officeart/2005/8/layout/vProcess5"/>
    <dgm:cxn modelId="{700D7775-849B-4BB8-A607-1EADCEB7E5CD}" type="presOf" srcId="{A102F897-B417-499D-8500-85669750DEF9}" destId="{55C97E09-0BEB-4227-9FAA-9289E64867CD}" srcOrd="0" destOrd="0" presId="urn:microsoft.com/office/officeart/2005/8/layout/vProcess5"/>
    <dgm:cxn modelId="{2BE0A577-0876-4591-8995-58E7DE7097FB}" srcId="{AA331093-2D56-4C1A-9E33-A551EC03D3E6}" destId="{E6C3C3B3-CDB9-4E06-BA1F-79C972C6C621}" srcOrd="0" destOrd="0" parTransId="{0FA4AF90-2386-4304-9358-9997D24E5DC3}" sibTransId="{A102F897-B417-499D-8500-85669750DEF9}"/>
    <dgm:cxn modelId="{F85139A7-5E55-4C50-8E39-F917525E6456}" type="presOf" srcId="{E7522C79-C5D4-4928-8C2F-E7B753279E84}" destId="{B396FA62-8049-4583-8647-24F36DC63995}" srcOrd="0" destOrd="0" presId="urn:microsoft.com/office/officeart/2005/8/layout/vProcess5"/>
    <dgm:cxn modelId="{0653ECCB-CB21-4151-8305-9419A5880376}" type="presOf" srcId="{AA331093-2D56-4C1A-9E33-A551EC03D3E6}" destId="{2D2C94C0-0118-441F-B9F8-AFF7419C86A9}" srcOrd="0" destOrd="0" presId="urn:microsoft.com/office/officeart/2005/8/layout/vProcess5"/>
    <dgm:cxn modelId="{769F31F1-44C8-4D78-AB47-8005FE4B5816}" type="presOf" srcId="{0881D25F-24D9-426A-BABA-38E5E366E661}" destId="{BC75187E-5ECA-465D-A049-31AFCBE80303}" srcOrd="0" destOrd="0" presId="urn:microsoft.com/office/officeart/2005/8/layout/vProcess5"/>
    <dgm:cxn modelId="{183614F2-0819-48AC-8BB0-C5C2402DB1FB}" type="presOf" srcId="{E6C3C3B3-CDB9-4E06-BA1F-79C972C6C621}" destId="{F0F28223-B66D-4001-AE5D-FC7CCAFD0FCE}" srcOrd="0" destOrd="0" presId="urn:microsoft.com/office/officeart/2005/8/layout/vProcess5"/>
    <dgm:cxn modelId="{759867FA-FAB6-4E7F-B853-085AE237768D}" srcId="{AA331093-2D56-4C1A-9E33-A551EC03D3E6}" destId="{E7522C79-C5D4-4928-8C2F-E7B753279E84}" srcOrd="1" destOrd="0" parTransId="{711EA52F-F819-4FB2-BE47-F9658320F4A7}" sibTransId="{0881D25F-24D9-426A-BABA-38E5E366E661}"/>
    <dgm:cxn modelId="{F6E843E9-A522-49A0-B522-51F429EC81C1}" type="presParOf" srcId="{2D2C94C0-0118-441F-B9F8-AFF7419C86A9}" destId="{E662CD35-4F9C-42EC-98E8-83355540489E}" srcOrd="0" destOrd="0" presId="urn:microsoft.com/office/officeart/2005/8/layout/vProcess5"/>
    <dgm:cxn modelId="{B9EF82E9-7530-47AE-B637-7915B9C20221}" type="presParOf" srcId="{2D2C94C0-0118-441F-B9F8-AFF7419C86A9}" destId="{F0F28223-B66D-4001-AE5D-FC7CCAFD0FCE}" srcOrd="1" destOrd="0" presId="urn:microsoft.com/office/officeart/2005/8/layout/vProcess5"/>
    <dgm:cxn modelId="{ACBA4898-8D74-44E9-AAE5-DFA4E42D9B57}" type="presParOf" srcId="{2D2C94C0-0118-441F-B9F8-AFF7419C86A9}" destId="{B396FA62-8049-4583-8647-24F36DC63995}" srcOrd="2" destOrd="0" presId="urn:microsoft.com/office/officeart/2005/8/layout/vProcess5"/>
    <dgm:cxn modelId="{938FC5A2-27AF-40ED-96ED-EE1BCB334AF3}" type="presParOf" srcId="{2D2C94C0-0118-441F-B9F8-AFF7419C86A9}" destId="{A11AF485-0441-4E7B-BC8A-68F99B1B4A84}" srcOrd="3" destOrd="0" presId="urn:microsoft.com/office/officeart/2005/8/layout/vProcess5"/>
    <dgm:cxn modelId="{C338C5E2-3942-4F8F-AF00-771980B1C4F2}" type="presParOf" srcId="{2D2C94C0-0118-441F-B9F8-AFF7419C86A9}" destId="{55C97E09-0BEB-4227-9FAA-9289E64867CD}" srcOrd="4" destOrd="0" presId="urn:microsoft.com/office/officeart/2005/8/layout/vProcess5"/>
    <dgm:cxn modelId="{28F52D54-AEA3-4258-BB12-47C4C06D939B}" type="presParOf" srcId="{2D2C94C0-0118-441F-B9F8-AFF7419C86A9}" destId="{BC75187E-5ECA-465D-A049-31AFCBE80303}" srcOrd="5" destOrd="0" presId="urn:microsoft.com/office/officeart/2005/8/layout/vProcess5"/>
    <dgm:cxn modelId="{146EBA0E-85D9-4921-B438-1676CCC2A4BC}" type="presParOf" srcId="{2D2C94C0-0118-441F-B9F8-AFF7419C86A9}" destId="{6AB110F1-C48D-4AB3-9146-7446FABC7408}" srcOrd="6" destOrd="0" presId="urn:microsoft.com/office/officeart/2005/8/layout/vProcess5"/>
    <dgm:cxn modelId="{32583DF4-15D4-44D6-824F-5E84AD054BAA}" type="presParOf" srcId="{2D2C94C0-0118-441F-B9F8-AFF7419C86A9}" destId="{D5F4A418-4146-40B2-979D-8313BC1EDD49}" srcOrd="7" destOrd="0" presId="urn:microsoft.com/office/officeart/2005/8/layout/vProcess5"/>
    <dgm:cxn modelId="{DA8351FC-03F3-4811-9184-62AAE9BBECCD}" type="presParOf" srcId="{2D2C94C0-0118-441F-B9F8-AFF7419C86A9}" destId="{33553357-E777-4A8A-B469-6C51024E228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FC6E9-86C2-4964-9037-9A0BAAEDECF9}"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EF477C6F-85C1-457D-B0B7-92A23B750A71}">
      <dgm:prSet/>
      <dgm:spPr/>
      <dgm:t>
        <a:bodyPr/>
        <a:lstStyle/>
        <a:p>
          <a:r>
            <a:rPr lang="en-US" dirty="0"/>
            <a:t>We would like to have more attributes about the songs so that we can provide better results for the task of predicting popularity. </a:t>
          </a:r>
        </a:p>
      </dgm:t>
    </dgm:pt>
    <dgm:pt modelId="{D21A17A4-E23A-48F3-AD58-B2DB62D18A7D}" type="parTrans" cxnId="{A55DD00E-237C-4DC4-A55F-A94E36F00562}">
      <dgm:prSet/>
      <dgm:spPr/>
      <dgm:t>
        <a:bodyPr/>
        <a:lstStyle/>
        <a:p>
          <a:endParaRPr lang="en-US"/>
        </a:p>
      </dgm:t>
    </dgm:pt>
    <dgm:pt modelId="{EC221A82-31E2-4BFF-A59E-28F647BEFBEF}" type="sibTrans" cxnId="{A55DD00E-237C-4DC4-A55F-A94E36F00562}">
      <dgm:prSet/>
      <dgm:spPr/>
      <dgm:t>
        <a:bodyPr/>
        <a:lstStyle/>
        <a:p>
          <a:endParaRPr lang="en-US"/>
        </a:p>
      </dgm:t>
    </dgm:pt>
    <dgm:pt modelId="{A993C7E6-3218-4AE7-BAA1-5DCE8ED0FF1B}">
      <dgm:prSet/>
      <dgm:spPr/>
      <dgm:t>
        <a:bodyPr/>
        <a:lstStyle/>
        <a:p>
          <a:r>
            <a:rPr lang="en-US" dirty="0"/>
            <a:t>A few attributes about external factors influencing popularity would be helpful. For example: knowing the advertising rate of amount spent at advertising etc. </a:t>
          </a:r>
        </a:p>
      </dgm:t>
    </dgm:pt>
    <dgm:pt modelId="{F871BCC6-D2AA-4E1C-88AD-67CF0686EF34}" type="parTrans" cxnId="{DF4AC74B-83D7-44C6-B228-1B6DFA25E3AA}">
      <dgm:prSet/>
      <dgm:spPr/>
      <dgm:t>
        <a:bodyPr/>
        <a:lstStyle/>
        <a:p>
          <a:endParaRPr lang="en-US"/>
        </a:p>
      </dgm:t>
    </dgm:pt>
    <dgm:pt modelId="{6C38BBC5-6993-42CF-83C5-C607892E6F05}" type="sibTrans" cxnId="{DF4AC74B-83D7-44C6-B228-1B6DFA25E3AA}">
      <dgm:prSet/>
      <dgm:spPr/>
      <dgm:t>
        <a:bodyPr/>
        <a:lstStyle/>
        <a:p>
          <a:endParaRPr lang="en-US"/>
        </a:p>
      </dgm:t>
    </dgm:pt>
    <dgm:pt modelId="{55F6DA87-0049-482C-9F85-EA5198CFB31E}">
      <dgm:prSet/>
      <dgm:spPr/>
      <dgm:t>
        <a:bodyPr/>
        <a:lstStyle/>
        <a:p>
          <a:r>
            <a:rPr lang="en-US" dirty="0"/>
            <a:t>User data such as the number of streams, age group etc. would help us make more accurate and specific predictions</a:t>
          </a:r>
        </a:p>
      </dgm:t>
    </dgm:pt>
    <dgm:pt modelId="{A7C8438A-D4FB-4738-A38F-D071FC4B422D}" type="parTrans" cxnId="{7704B3EB-1424-413C-B5A1-252541E5F4C1}">
      <dgm:prSet/>
      <dgm:spPr/>
      <dgm:t>
        <a:bodyPr/>
        <a:lstStyle/>
        <a:p>
          <a:endParaRPr lang="en-US"/>
        </a:p>
      </dgm:t>
    </dgm:pt>
    <dgm:pt modelId="{B649807E-B402-4C38-960F-CBED643F47C1}" type="sibTrans" cxnId="{7704B3EB-1424-413C-B5A1-252541E5F4C1}">
      <dgm:prSet/>
      <dgm:spPr/>
      <dgm:t>
        <a:bodyPr/>
        <a:lstStyle/>
        <a:p>
          <a:endParaRPr lang="en-US"/>
        </a:p>
      </dgm:t>
    </dgm:pt>
    <dgm:pt modelId="{98805BAC-36BD-4393-A691-29D432D8EEBF}">
      <dgm:prSet/>
      <dgm:spPr/>
      <dgm:t>
        <a:bodyPr/>
        <a:lstStyle/>
        <a:p>
          <a:r>
            <a:rPr lang="en-US" dirty="0"/>
            <a:t>We would also like to implement Neural Networks and deep learning techniques to understand if we can classify the songs better. </a:t>
          </a:r>
        </a:p>
      </dgm:t>
    </dgm:pt>
    <dgm:pt modelId="{C03030A3-73F3-4557-B15B-E0F5BDC4ECC0}" type="parTrans" cxnId="{D60C4CA7-A99F-4477-A88D-1B1E0CE43838}">
      <dgm:prSet/>
      <dgm:spPr/>
      <dgm:t>
        <a:bodyPr/>
        <a:lstStyle/>
        <a:p>
          <a:endParaRPr lang="en-US"/>
        </a:p>
      </dgm:t>
    </dgm:pt>
    <dgm:pt modelId="{63F0729E-41FA-43D2-BBBA-9978FDC55E1E}" type="sibTrans" cxnId="{D60C4CA7-A99F-4477-A88D-1B1E0CE43838}">
      <dgm:prSet/>
      <dgm:spPr/>
      <dgm:t>
        <a:bodyPr/>
        <a:lstStyle/>
        <a:p>
          <a:endParaRPr lang="en-US"/>
        </a:p>
      </dgm:t>
    </dgm:pt>
    <dgm:pt modelId="{5529378A-E472-4479-AF2C-C3B38DCB7D36}" type="pres">
      <dgm:prSet presAssocID="{38AFC6E9-86C2-4964-9037-9A0BAAEDECF9}" presName="root" presStyleCnt="0">
        <dgm:presLayoutVars>
          <dgm:dir/>
          <dgm:resizeHandles val="exact"/>
        </dgm:presLayoutVars>
      </dgm:prSet>
      <dgm:spPr/>
    </dgm:pt>
    <dgm:pt modelId="{AFACC33F-7290-49C5-BD61-250C175CCF45}" type="pres">
      <dgm:prSet presAssocID="{38AFC6E9-86C2-4964-9037-9A0BAAEDECF9}" presName="container" presStyleCnt="0">
        <dgm:presLayoutVars>
          <dgm:dir/>
          <dgm:resizeHandles val="exact"/>
        </dgm:presLayoutVars>
      </dgm:prSet>
      <dgm:spPr/>
    </dgm:pt>
    <dgm:pt modelId="{D1C89EDB-FFE6-46A9-94E3-94C2FE92F27B}" type="pres">
      <dgm:prSet presAssocID="{EF477C6F-85C1-457D-B0B7-92A23B750A71}" presName="compNode" presStyleCnt="0"/>
      <dgm:spPr/>
    </dgm:pt>
    <dgm:pt modelId="{9E6299F6-82E3-48A9-8BE3-1BD37052386A}" type="pres">
      <dgm:prSet presAssocID="{EF477C6F-85C1-457D-B0B7-92A23B750A71}" presName="iconBgRect" presStyleLbl="bgShp" presStyleIdx="0" presStyleCnt="4"/>
      <dgm:spPr>
        <a:solidFill>
          <a:schemeClr val="bg2">
            <a:lumMod val="40000"/>
            <a:lumOff val="60000"/>
          </a:schemeClr>
        </a:solidFill>
      </dgm:spPr>
    </dgm:pt>
    <dgm:pt modelId="{34B0D09F-5E8D-47A2-82CB-081A7EDEB69A}" type="pres">
      <dgm:prSet presAssocID="{EF477C6F-85C1-457D-B0B7-92A23B750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ncing"/>
        </a:ext>
      </dgm:extLst>
    </dgm:pt>
    <dgm:pt modelId="{88FE40E7-8DC3-4652-84AE-16304DBAF1B9}" type="pres">
      <dgm:prSet presAssocID="{EF477C6F-85C1-457D-B0B7-92A23B750A71}" presName="spaceRect" presStyleCnt="0"/>
      <dgm:spPr/>
    </dgm:pt>
    <dgm:pt modelId="{29B4EBCF-05EE-41DA-84FE-DEC75F03FFDF}" type="pres">
      <dgm:prSet presAssocID="{EF477C6F-85C1-457D-B0B7-92A23B750A71}" presName="textRect" presStyleLbl="revTx" presStyleIdx="0" presStyleCnt="4">
        <dgm:presLayoutVars>
          <dgm:chMax val="1"/>
          <dgm:chPref val="1"/>
        </dgm:presLayoutVars>
      </dgm:prSet>
      <dgm:spPr/>
    </dgm:pt>
    <dgm:pt modelId="{B42BC127-E4A8-4F51-9338-C74E4EF8307B}" type="pres">
      <dgm:prSet presAssocID="{EC221A82-31E2-4BFF-A59E-28F647BEFBEF}" presName="sibTrans" presStyleLbl="sibTrans2D1" presStyleIdx="0" presStyleCnt="0"/>
      <dgm:spPr/>
    </dgm:pt>
    <dgm:pt modelId="{24C49A00-2434-48FB-80FC-FFC3A8595727}" type="pres">
      <dgm:prSet presAssocID="{A993C7E6-3218-4AE7-BAA1-5DCE8ED0FF1B}" presName="compNode" presStyleCnt="0"/>
      <dgm:spPr/>
    </dgm:pt>
    <dgm:pt modelId="{7588772C-5D86-4F29-A466-80E72E9189F0}" type="pres">
      <dgm:prSet presAssocID="{A993C7E6-3218-4AE7-BAA1-5DCE8ED0FF1B}" presName="iconBgRect" presStyleLbl="bgShp" presStyleIdx="1" presStyleCnt="4"/>
      <dgm:spPr>
        <a:solidFill>
          <a:schemeClr val="bg2">
            <a:lumMod val="40000"/>
            <a:lumOff val="60000"/>
          </a:schemeClr>
        </a:solidFill>
      </dgm:spPr>
    </dgm:pt>
    <dgm:pt modelId="{999A94BB-9B61-429C-B084-477DCCCA5E4B}" type="pres">
      <dgm:prSet presAssocID="{A993C7E6-3218-4AE7-BAA1-5DCE8ED0FF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8EC5AE0E-A37F-4734-9484-7E9359B309E1}" type="pres">
      <dgm:prSet presAssocID="{A993C7E6-3218-4AE7-BAA1-5DCE8ED0FF1B}" presName="spaceRect" presStyleCnt="0"/>
      <dgm:spPr/>
    </dgm:pt>
    <dgm:pt modelId="{E4E7592B-19C6-491E-8C12-FFD85CEFCB2C}" type="pres">
      <dgm:prSet presAssocID="{A993C7E6-3218-4AE7-BAA1-5DCE8ED0FF1B}" presName="textRect" presStyleLbl="revTx" presStyleIdx="1" presStyleCnt="4">
        <dgm:presLayoutVars>
          <dgm:chMax val="1"/>
          <dgm:chPref val="1"/>
        </dgm:presLayoutVars>
      </dgm:prSet>
      <dgm:spPr/>
    </dgm:pt>
    <dgm:pt modelId="{3350CCF6-4441-4E5F-B83D-553E16549A19}" type="pres">
      <dgm:prSet presAssocID="{6C38BBC5-6993-42CF-83C5-C607892E6F05}" presName="sibTrans" presStyleLbl="sibTrans2D1" presStyleIdx="0" presStyleCnt="0"/>
      <dgm:spPr/>
    </dgm:pt>
    <dgm:pt modelId="{580CC167-4341-4F11-B124-692DCEBA2FBE}" type="pres">
      <dgm:prSet presAssocID="{55F6DA87-0049-482C-9F85-EA5198CFB31E}" presName="compNode" presStyleCnt="0"/>
      <dgm:spPr/>
    </dgm:pt>
    <dgm:pt modelId="{BE1413CF-498D-4E2C-9C2E-FBDAE5DAC560}" type="pres">
      <dgm:prSet presAssocID="{55F6DA87-0049-482C-9F85-EA5198CFB31E}" presName="iconBgRect" presStyleLbl="bgShp" presStyleIdx="2" presStyleCnt="4"/>
      <dgm:spPr>
        <a:solidFill>
          <a:schemeClr val="bg2">
            <a:lumMod val="40000"/>
            <a:lumOff val="60000"/>
          </a:schemeClr>
        </a:solidFill>
      </dgm:spPr>
    </dgm:pt>
    <dgm:pt modelId="{6991A385-2A60-4168-8223-FC8DBBAB32CB}" type="pres">
      <dgm:prSet presAssocID="{55F6DA87-0049-482C-9F85-EA5198CFB3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8DC0A60E-046C-4316-9827-6EF73A9417FC}" type="pres">
      <dgm:prSet presAssocID="{55F6DA87-0049-482C-9F85-EA5198CFB31E}" presName="spaceRect" presStyleCnt="0"/>
      <dgm:spPr/>
    </dgm:pt>
    <dgm:pt modelId="{643B0914-4F58-4240-8A79-04DD479D7203}" type="pres">
      <dgm:prSet presAssocID="{55F6DA87-0049-482C-9F85-EA5198CFB31E}" presName="textRect" presStyleLbl="revTx" presStyleIdx="2" presStyleCnt="4">
        <dgm:presLayoutVars>
          <dgm:chMax val="1"/>
          <dgm:chPref val="1"/>
        </dgm:presLayoutVars>
      </dgm:prSet>
      <dgm:spPr/>
    </dgm:pt>
    <dgm:pt modelId="{0132AA5A-6E64-4C98-9A0F-DFA9BB762681}" type="pres">
      <dgm:prSet presAssocID="{B649807E-B402-4C38-960F-CBED643F47C1}" presName="sibTrans" presStyleLbl="sibTrans2D1" presStyleIdx="0" presStyleCnt="0"/>
      <dgm:spPr/>
    </dgm:pt>
    <dgm:pt modelId="{7BB7F3AB-2524-4F1F-83E2-B2A6F30CEBE7}" type="pres">
      <dgm:prSet presAssocID="{98805BAC-36BD-4393-A691-29D432D8EEBF}" presName="compNode" presStyleCnt="0"/>
      <dgm:spPr/>
    </dgm:pt>
    <dgm:pt modelId="{D43D79E0-C02C-49B2-96B9-194A25D09DC8}" type="pres">
      <dgm:prSet presAssocID="{98805BAC-36BD-4393-A691-29D432D8EEBF}" presName="iconBgRect" presStyleLbl="bgShp" presStyleIdx="3" presStyleCnt="4"/>
      <dgm:spPr>
        <a:solidFill>
          <a:schemeClr val="bg2">
            <a:lumMod val="40000"/>
            <a:lumOff val="60000"/>
          </a:schemeClr>
        </a:solidFill>
      </dgm:spPr>
    </dgm:pt>
    <dgm:pt modelId="{D6607BFC-65A6-40A3-BF20-ADCBFF6B39EE}" type="pres">
      <dgm:prSet presAssocID="{98805BAC-36BD-4393-A691-29D432D8EE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D41193C-BF53-4F58-B423-800F58C69C7A}" type="pres">
      <dgm:prSet presAssocID="{98805BAC-36BD-4393-A691-29D432D8EEBF}" presName="spaceRect" presStyleCnt="0"/>
      <dgm:spPr/>
    </dgm:pt>
    <dgm:pt modelId="{EC2C1456-3CC2-41FB-986D-3A7264E4257F}" type="pres">
      <dgm:prSet presAssocID="{98805BAC-36BD-4393-A691-29D432D8EEBF}" presName="textRect" presStyleLbl="revTx" presStyleIdx="3" presStyleCnt="4">
        <dgm:presLayoutVars>
          <dgm:chMax val="1"/>
          <dgm:chPref val="1"/>
        </dgm:presLayoutVars>
      </dgm:prSet>
      <dgm:spPr/>
    </dgm:pt>
  </dgm:ptLst>
  <dgm:cxnLst>
    <dgm:cxn modelId="{3B61890E-321F-4845-B0C0-B3F233BEDD6E}" type="presOf" srcId="{55F6DA87-0049-482C-9F85-EA5198CFB31E}" destId="{643B0914-4F58-4240-8A79-04DD479D7203}" srcOrd="0" destOrd="0" presId="urn:microsoft.com/office/officeart/2018/2/layout/IconCircleList"/>
    <dgm:cxn modelId="{A55DD00E-237C-4DC4-A55F-A94E36F00562}" srcId="{38AFC6E9-86C2-4964-9037-9A0BAAEDECF9}" destId="{EF477C6F-85C1-457D-B0B7-92A23B750A71}" srcOrd="0" destOrd="0" parTransId="{D21A17A4-E23A-48F3-AD58-B2DB62D18A7D}" sibTransId="{EC221A82-31E2-4BFF-A59E-28F647BEFBEF}"/>
    <dgm:cxn modelId="{59280A24-A75F-47AF-BA53-53C0A90455F5}" type="presOf" srcId="{EC221A82-31E2-4BFF-A59E-28F647BEFBEF}" destId="{B42BC127-E4A8-4F51-9338-C74E4EF8307B}" srcOrd="0" destOrd="0" presId="urn:microsoft.com/office/officeart/2018/2/layout/IconCircleList"/>
    <dgm:cxn modelId="{45E1993B-80D7-463D-B903-43D67025CAAA}" type="presOf" srcId="{38AFC6E9-86C2-4964-9037-9A0BAAEDECF9}" destId="{5529378A-E472-4479-AF2C-C3B38DCB7D36}" srcOrd="0" destOrd="0" presId="urn:microsoft.com/office/officeart/2018/2/layout/IconCircleList"/>
    <dgm:cxn modelId="{DF4AC74B-83D7-44C6-B228-1B6DFA25E3AA}" srcId="{38AFC6E9-86C2-4964-9037-9A0BAAEDECF9}" destId="{A993C7E6-3218-4AE7-BAA1-5DCE8ED0FF1B}" srcOrd="1" destOrd="0" parTransId="{F871BCC6-D2AA-4E1C-88AD-67CF0686EF34}" sibTransId="{6C38BBC5-6993-42CF-83C5-C607892E6F05}"/>
    <dgm:cxn modelId="{4BF1DC4E-9917-476D-A056-193EAFD878A4}" type="presOf" srcId="{EF477C6F-85C1-457D-B0B7-92A23B750A71}" destId="{29B4EBCF-05EE-41DA-84FE-DEC75F03FFDF}" srcOrd="0" destOrd="0" presId="urn:microsoft.com/office/officeart/2018/2/layout/IconCircleList"/>
    <dgm:cxn modelId="{E7CF7772-2451-4A30-948F-B639125B4DFB}" type="presOf" srcId="{A993C7E6-3218-4AE7-BAA1-5DCE8ED0FF1B}" destId="{E4E7592B-19C6-491E-8C12-FFD85CEFCB2C}" srcOrd="0" destOrd="0" presId="urn:microsoft.com/office/officeart/2018/2/layout/IconCircleList"/>
    <dgm:cxn modelId="{D60C4CA7-A99F-4477-A88D-1B1E0CE43838}" srcId="{38AFC6E9-86C2-4964-9037-9A0BAAEDECF9}" destId="{98805BAC-36BD-4393-A691-29D432D8EEBF}" srcOrd="3" destOrd="0" parTransId="{C03030A3-73F3-4557-B15B-E0F5BDC4ECC0}" sibTransId="{63F0729E-41FA-43D2-BBBA-9978FDC55E1E}"/>
    <dgm:cxn modelId="{820833A9-CAEF-45FD-8D5C-82000AE5EAA9}" type="presOf" srcId="{6C38BBC5-6993-42CF-83C5-C607892E6F05}" destId="{3350CCF6-4441-4E5F-B83D-553E16549A19}" srcOrd="0" destOrd="0" presId="urn:microsoft.com/office/officeart/2018/2/layout/IconCircleList"/>
    <dgm:cxn modelId="{CB8E5FC7-727A-43D2-8F00-A108135A7E64}" type="presOf" srcId="{98805BAC-36BD-4393-A691-29D432D8EEBF}" destId="{EC2C1456-3CC2-41FB-986D-3A7264E4257F}" srcOrd="0" destOrd="0" presId="urn:microsoft.com/office/officeart/2018/2/layout/IconCircleList"/>
    <dgm:cxn modelId="{B78D64E6-B953-4306-86EA-CE495BF6C616}" type="presOf" srcId="{B649807E-B402-4C38-960F-CBED643F47C1}" destId="{0132AA5A-6E64-4C98-9A0F-DFA9BB762681}" srcOrd="0" destOrd="0" presId="urn:microsoft.com/office/officeart/2018/2/layout/IconCircleList"/>
    <dgm:cxn modelId="{7704B3EB-1424-413C-B5A1-252541E5F4C1}" srcId="{38AFC6E9-86C2-4964-9037-9A0BAAEDECF9}" destId="{55F6DA87-0049-482C-9F85-EA5198CFB31E}" srcOrd="2" destOrd="0" parTransId="{A7C8438A-D4FB-4738-A38F-D071FC4B422D}" sibTransId="{B649807E-B402-4C38-960F-CBED643F47C1}"/>
    <dgm:cxn modelId="{356DAE21-948F-497A-8B53-A660D796FF90}" type="presParOf" srcId="{5529378A-E472-4479-AF2C-C3B38DCB7D36}" destId="{AFACC33F-7290-49C5-BD61-250C175CCF45}" srcOrd="0" destOrd="0" presId="urn:microsoft.com/office/officeart/2018/2/layout/IconCircleList"/>
    <dgm:cxn modelId="{704EA428-03CA-4B63-AF08-65DECEB69606}" type="presParOf" srcId="{AFACC33F-7290-49C5-BD61-250C175CCF45}" destId="{D1C89EDB-FFE6-46A9-94E3-94C2FE92F27B}" srcOrd="0" destOrd="0" presId="urn:microsoft.com/office/officeart/2018/2/layout/IconCircleList"/>
    <dgm:cxn modelId="{91D541E1-1B7F-41AF-8754-73594F392D57}" type="presParOf" srcId="{D1C89EDB-FFE6-46A9-94E3-94C2FE92F27B}" destId="{9E6299F6-82E3-48A9-8BE3-1BD37052386A}" srcOrd="0" destOrd="0" presId="urn:microsoft.com/office/officeart/2018/2/layout/IconCircleList"/>
    <dgm:cxn modelId="{B9412846-D527-4B32-A508-FD5CDB521E85}" type="presParOf" srcId="{D1C89EDB-FFE6-46A9-94E3-94C2FE92F27B}" destId="{34B0D09F-5E8D-47A2-82CB-081A7EDEB69A}" srcOrd="1" destOrd="0" presId="urn:microsoft.com/office/officeart/2018/2/layout/IconCircleList"/>
    <dgm:cxn modelId="{33CB6503-4F58-488F-88B2-7E63552E874E}" type="presParOf" srcId="{D1C89EDB-FFE6-46A9-94E3-94C2FE92F27B}" destId="{88FE40E7-8DC3-4652-84AE-16304DBAF1B9}" srcOrd="2" destOrd="0" presId="urn:microsoft.com/office/officeart/2018/2/layout/IconCircleList"/>
    <dgm:cxn modelId="{69A412D6-B901-45D0-8EDA-533E70B33900}" type="presParOf" srcId="{D1C89EDB-FFE6-46A9-94E3-94C2FE92F27B}" destId="{29B4EBCF-05EE-41DA-84FE-DEC75F03FFDF}" srcOrd="3" destOrd="0" presId="urn:microsoft.com/office/officeart/2018/2/layout/IconCircleList"/>
    <dgm:cxn modelId="{AA252BA7-090C-447C-A373-D0C01C33DE97}" type="presParOf" srcId="{AFACC33F-7290-49C5-BD61-250C175CCF45}" destId="{B42BC127-E4A8-4F51-9338-C74E4EF8307B}" srcOrd="1" destOrd="0" presId="urn:microsoft.com/office/officeart/2018/2/layout/IconCircleList"/>
    <dgm:cxn modelId="{EF7EDB18-8F60-43EC-957C-98D9333887A0}" type="presParOf" srcId="{AFACC33F-7290-49C5-BD61-250C175CCF45}" destId="{24C49A00-2434-48FB-80FC-FFC3A8595727}" srcOrd="2" destOrd="0" presId="urn:microsoft.com/office/officeart/2018/2/layout/IconCircleList"/>
    <dgm:cxn modelId="{3E40031D-50C7-4A96-8C07-019640F80403}" type="presParOf" srcId="{24C49A00-2434-48FB-80FC-FFC3A8595727}" destId="{7588772C-5D86-4F29-A466-80E72E9189F0}" srcOrd="0" destOrd="0" presId="urn:microsoft.com/office/officeart/2018/2/layout/IconCircleList"/>
    <dgm:cxn modelId="{8CDC29CE-366A-4850-ABA8-02B1396EF415}" type="presParOf" srcId="{24C49A00-2434-48FB-80FC-FFC3A8595727}" destId="{999A94BB-9B61-429C-B084-477DCCCA5E4B}" srcOrd="1" destOrd="0" presId="urn:microsoft.com/office/officeart/2018/2/layout/IconCircleList"/>
    <dgm:cxn modelId="{8EE486F0-6DB0-4BBF-A11B-219A3E8C4E29}" type="presParOf" srcId="{24C49A00-2434-48FB-80FC-FFC3A8595727}" destId="{8EC5AE0E-A37F-4734-9484-7E9359B309E1}" srcOrd="2" destOrd="0" presId="urn:microsoft.com/office/officeart/2018/2/layout/IconCircleList"/>
    <dgm:cxn modelId="{C068897D-FBDF-421C-83AC-1A91384D6A96}" type="presParOf" srcId="{24C49A00-2434-48FB-80FC-FFC3A8595727}" destId="{E4E7592B-19C6-491E-8C12-FFD85CEFCB2C}" srcOrd="3" destOrd="0" presId="urn:microsoft.com/office/officeart/2018/2/layout/IconCircleList"/>
    <dgm:cxn modelId="{950799C4-B21C-4995-837E-0AB8F9FE8F89}" type="presParOf" srcId="{AFACC33F-7290-49C5-BD61-250C175CCF45}" destId="{3350CCF6-4441-4E5F-B83D-553E16549A19}" srcOrd="3" destOrd="0" presId="urn:microsoft.com/office/officeart/2018/2/layout/IconCircleList"/>
    <dgm:cxn modelId="{85C502EC-AB4E-4B7E-A661-E381D3E9EADE}" type="presParOf" srcId="{AFACC33F-7290-49C5-BD61-250C175CCF45}" destId="{580CC167-4341-4F11-B124-692DCEBA2FBE}" srcOrd="4" destOrd="0" presId="urn:microsoft.com/office/officeart/2018/2/layout/IconCircleList"/>
    <dgm:cxn modelId="{947A48DB-67A7-4123-961F-7BACD149BA37}" type="presParOf" srcId="{580CC167-4341-4F11-B124-692DCEBA2FBE}" destId="{BE1413CF-498D-4E2C-9C2E-FBDAE5DAC560}" srcOrd="0" destOrd="0" presId="urn:microsoft.com/office/officeart/2018/2/layout/IconCircleList"/>
    <dgm:cxn modelId="{5A5E5709-BA31-426C-8926-E0FBA3F37491}" type="presParOf" srcId="{580CC167-4341-4F11-B124-692DCEBA2FBE}" destId="{6991A385-2A60-4168-8223-FC8DBBAB32CB}" srcOrd="1" destOrd="0" presId="urn:microsoft.com/office/officeart/2018/2/layout/IconCircleList"/>
    <dgm:cxn modelId="{B29CC2B4-0099-4E8C-928E-3E564335E2C3}" type="presParOf" srcId="{580CC167-4341-4F11-B124-692DCEBA2FBE}" destId="{8DC0A60E-046C-4316-9827-6EF73A9417FC}" srcOrd="2" destOrd="0" presId="urn:microsoft.com/office/officeart/2018/2/layout/IconCircleList"/>
    <dgm:cxn modelId="{BEB2250C-ACD7-4E7C-8CF6-907347BCFF10}" type="presParOf" srcId="{580CC167-4341-4F11-B124-692DCEBA2FBE}" destId="{643B0914-4F58-4240-8A79-04DD479D7203}" srcOrd="3" destOrd="0" presId="urn:microsoft.com/office/officeart/2018/2/layout/IconCircleList"/>
    <dgm:cxn modelId="{74E8DDF3-BFF1-40FA-8FE1-6E4F1AAFCB3F}" type="presParOf" srcId="{AFACC33F-7290-49C5-BD61-250C175CCF45}" destId="{0132AA5A-6E64-4C98-9A0F-DFA9BB762681}" srcOrd="5" destOrd="0" presId="urn:microsoft.com/office/officeart/2018/2/layout/IconCircleList"/>
    <dgm:cxn modelId="{EA840F0C-0245-49CF-A664-6C570A9C66CD}" type="presParOf" srcId="{AFACC33F-7290-49C5-BD61-250C175CCF45}" destId="{7BB7F3AB-2524-4F1F-83E2-B2A6F30CEBE7}" srcOrd="6" destOrd="0" presId="urn:microsoft.com/office/officeart/2018/2/layout/IconCircleList"/>
    <dgm:cxn modelId="{0B482D17-2F29-4962-8F06-4741D404260E}" type="presParOf" srcId="{7BB7F3AB-2524-4F1F-83E2-B2A6F30CEBE7}" destId="{D43D79E0-C02C-49B2-96B9-194A25D09DC8}" srcOrd="0" destOrd="0" presId="urn:microsoft.com/office/officeart/2018/2/layout/IconCircleList"/>
    <dgm:cxn modelId="{E26AD8F3-16A2-4999-B9F1-A70DCFD0BAD1}" type="presParOf" srcId="{7BB7F3AB-2524-4F1F-83E2-B2A6F30CEBE7}" destId="{D6607BFC-65A6-40A3-BF20-ADCBFF6B39EE}" srcOrd="1" destOrd="0" presId="urn:microsoft.com/office/officeart/2018/2/layout/IconCircleList"/>
    <dgm:cxn modelId="{C3AC1FA4-E094-489A-9A02-CDF9A54226D7}" type="presParOf" srcId="{7BB7F3AB-2524-4F1F-83E2-B2A6F30CEBE7}" destId="{CD41193C-BF53-4F58-B423-800F58C69C7A}" srcOrd="2" destOrd="0" presId="urn:microsoft.com/office/officeart/2018/2/layout/IconCircleList"/>
    <dgm:cxn modelId="{910E82AF-D4D2-4D76-8799-D3FD10C7B8F2}" type="presParOf" srcId="{7BB7F3AB-2524-4F1F-83E2-B2A6F30CEBE7}" destId="{EC2C1456-3CC2-41FB-986D-3A7264E4257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28223-B66D-4001-AE5D-FC7CCAFD0FCE}">
      <dsp:nvSpPr>
        <dsp:cNvPr id="0" name=""/>
        <dsp:cNvSpPr/>
      </dsp:nvSpPr>
      <dsp:spPr>
        <a:xfrm>
          <a:off x="0" y="0"/>
          <a:ext cx="7993699" cy="121693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It considers a single artist representing every track, ruling out the possibility of collaborations between artists influencing song popularity.</a:t>
          </a:r>
          <a:endParaRPr lang="en-US" sz="1700" kern="1200" dirty="0"/>
        </a:p>
      </dsp:txBody>
      <dsp:txXfrm>
        <a:off x="35643" y="35643"/>
        <a:ext cx="6680535" cy="1145644"/>
      </dsp:txXfrm>
    </dsp:sp>
    <dsp:sp modelId="{B396FA62-8049-4583-8647-24F36DC63995}">
      <dsp:nvSpPr>
        <dsp:cNvPr id="0" name=""/>
        <dsp:cNvSpPr/>
      </dsp:nvSpPr>
      <dsp:spPr>
        <a:xfrm>
          <a:off x="705326" y="1419751"/>
          <a:ext cx="7993699" cy="121693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This model depends on the audio features provided by Spotify which is a unique feature exclusive to them. It is not an industry standard hence the analysis will be limited to data provided by Spotify.</a:t>
          </a:r>
          <a:endParaRPr lang="en-US" sz="1700" kern="1200"/>
        </a:p>
      </dsp:txBody>
      <dsp:txXfrm>
        <a:off x="740969" y="1455394"/>
        <a:ext cx="6426082" cy="1145644"/>
      </dsp:txXfrm>
    </dsp:sp>
    <dsp:sp modelId="{A11AF485-0441-4E7B-BC8A-68F99B1B4A84}">
      <dsp:nvSpPr>
        <dsp:cNvPr id="0" name=""/>
        <dsp:cNvSpPr/>
      </dsp:nvSpPr>
      <dsp:spPr>
        <a:xfrm>
          <a:off x="1410652" y="2839503"/>
          <a:ext cx="7993699" cy="121693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It does not consider external factors such as current environment, artist popularity, rhymes, current trends, advertisements etc. which are very influential to the popularity of a song.</a:t>
          </a:r>
          <a:endParaRPr lang="en-US" sz="1700" kern="1200"/>
        </a:p>
      </dsp:txBody>
      <dsp:txXfrm>
        <a:off x="1446295" y="2875146"/>
        <a:ext cx="6426082" cy="1145644"/>
      </dsp:txXfrm>
    </dsp:sp>
    <dsp:sp modelId="{55C97E09-0BEB-4227-9FAA-9289E64867CD}">
      <dsp:nvSpPr>
        <dsp:cNvPr id="0" name=""/>
        <dsp:cNvSpPr/>
      </dsp:nvSpPr>
      <dsp:spPr>
        <a:xfrm>
          <a:off x="7202694" y="922838"/>
          <a:ext cx="791004" cy="79100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380670" y="922838"/>
        <a:ext cx="435052" cy="595231"/>
      </dsp:txXfrm>
    </dsp:sp>
    <dsp:sp modelId="{BC75187E-5ECA-465D-A049-31AFCBE80303}">
      <dsp:nvSpPr>
        <dsp:cNvPr id="0" name=""/>
        <dsp:cNvSpPr/>
      </dsp:nvSpPr>
      <dsp:spPr>
        <a:xfrm>
          <a:off x="7908020" y="2334477"/>
          <a:ext cx="791004" cy="79100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085996" y="2334477"/>
        <a:ext cx="435052" cy="595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299F6-82E3-48A9-8BE3-1BD37052386A}">
      <dsp:nvSpPr>
        <dsp:cNvPr id="0" name=""/>
        <dsp:cNvSpPr/>
      </dsp:nvSpPr>
      <dsp:spPr>
        <a:xfrm>
          <a:off x="3437" y="226983"/>
          <a:ext cx="1456436" cy="1456436"/>
        </a:xfrm>
        <a:prstGeom prst="ellips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dsp:style>
    </dsp:sp>
    <dsp:sp modelId="{34B0D09F-5E8D-47A2-82CB-081A7EDEB69A}">
      <dsp:nvSpPr>
        <dsp:cNvPr id="0" name=""/>
        <dsp:cNvSpPr/>
      </dsp:nvSpPr>
      <dsp:spPr>
        <a:xfrm>
          <a:off x="309289" y="532834"/>
          <a:ext cx="844733" cy="844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B4EBCF-05EE-41DA-84FE-DEC75F03FFDF}">
      <dsp:nvSpPr>
        <dsp:cNvPr id="0" name=""/>
        <dsp:cNvSpPr/>
      </dsp:nvSpPr>
      <dsp:spPr>
        <a:xfrm>
          <a:off x="1771968" y="226983"/>
          <a:ext cx="3433029" cy="145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We would like to have more attributes about the songs so that we can provide better results for the task of predicting popularity. </a:t>
          </a:r>
        </a:p>
      </dsp:txBody>
      <dsp:txXfrm>
        <a:off x="1771968" y="226983"/>
        <a:ext cx="3433029" cy="1456436"/>
      </dsp:txXfrm>
    </dsp:sp>
    <dsp:sp modelId="{7588772C-5D86-4F29-A466-80E72E9189F0}">
      <dsp:nvSpPr>
        <dsp:cNvPr id="0" name=""/>
        <dsp:cNvSpPr/>
      </dsp:nvSpPr>
      <dsp:spPr>
        <a:xfrm>
          <a:off x="5803177" y="226983"/>
          <a:ext cx="1456436" cy="1456436"/>
        </a:xfrm>
        <a:prstGeom prst="ellips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dsp:style>
    </dsp:sp>
    <dsp:sp modelId="{999A94BB-9B61-429C-B084-477DCCCA5E4B}">
      <dsp:nvSpPr>
        <dsp:cNvPr id="0" name=""/>
        <dsp:cNvSpPr/>
      </dsp:nvSpPr>
      <dsp:spPr>
        <a:xfrm>
          <a:off x="6109029" y="532834"/>
          <a:ext cx="844733" cy="844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E7592B-19C6-491E-8C12-FFD85CEFCB2C}">
      <dsp:nvSpPr>
        <dsp:cNvPr id="0" name=""/>
        <dsp:cNvSpPr/>
      </dsp:nvSpPr>
      <dsp:spPr>
        <a:xfrm>
          <a:off x="7571708" y="226983"/>
          <a:ext cx="3433029" cy="145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A few attributes about external factors influencing popularity would be helpful. For example: knowing the advertising rate of amount spent at advertising etc. </a:t>
          </a:r>
        </a:p>
      </dsp:txBody>
      <dsp:txXfrm>
        <a:off x="7571708" y="226983"/>
        <a:ext cx="3433029" cy="1456436"/>
      </dsp:txXfrm>
    </dsp:sp>
    <dsp:sp modelId="{BE1413CF-498D-4E2C-9C2E-FBDAE5DAC560}">
      <dsp:nvSpPr>
        <dsp:cNvPr id="0" name=""/>
        <dsp:cNvSpPr/>
      </dsp:nvSpPr>
      <dsp:spPr>
        <a:xfrm>
          <a:off x="3437" y="2373013"/>
          <a:ext cx="1456436" cy="1456436"/>
        </a:xfrm>
        <a:prstGeom prst="ellips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dsp:style>
    </dsp:sp>
    <dsp:sp modelId="{6991A385-2A60-4168-8223-FC8DBBAB32CB}">
      <dsp:nvSpPr>
        <dsp:cNvPr id="0" name=""/>
        <dsp:cNvSpPr/>
      </dsp:nvSpPr>
      <dsp:spPr>
        <a:xfrm>
          <a:off x="309289" y="2678865"/>
          <a:ext cx="844733" cy="844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3B0914-4F58-4240-8A79-04DD479D7203}">
      <dsp:nvSpPr>
        <dsp:cNvPr id="0" name=""/>
        <dsp:cNvSpPr/>
      </dsp:nvSpPr>
      <dsp:spPr>
        <a:xfrm>
          <a:off x="1771968" y="2373013"/>
          <a:ext cx="3433029" cy="145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User data such as the number of streams, age group etc. would help us make more accurate and specific predictions</a:t>
          </a:r>
        </a:p>
      </dsp:txBody>
      <dsp:txXfrm>
        <a:off x="1771968" y="2373013"/>
        <a:ext cx="3433029" cy="1456436"/>
      </dsp:txXfrm>
    </dsp:sp>
    <dsp:sp modelId="{D43D79E0-C02C-49B2-96B9-194A25D09DC8}">
      <dsp:nvSpPr>
        <dsp:cNvPr id="0" name=""/>
        <dsp:cNvSpPr/>
      </dsp:nvSpPr>
      <dsp:spPr>
        <a:xfrm>
          <a:off x="5803177" y="2373013"/>
          <a:ext cx="1456436" cy="1456436"/>
        </a:xfrm>
        <a:prstGeom prst="ellipse">
          <a:avLst/>
        </a:prstGeom>
        <a:solidFill>
          <a:schemeClr val="bg2">
            <a:lumMod val="40000"/>
            <a:lumOff val="60000"/>
          </a:schemeClr>
        </a:solidFill>
        <a:ln>
          <a:noFill/>
        </a:ln>
        <a:effectLst/>
      </dsp:spPr>
      <dsp:style>
        <a:lnRef idx="0">
          <a:scrgbClr r="0" g="0" b="0"/>
        </a:lnRef>
        <a:fillRef idx="1">
          <a:scrgbClr r="0" g="0" b="0"/>
        </a:fillRef>
        <a:effectRef idx="0">
          <a:scrgbClr r="0" g="0" b="0"/>
        </a:effectRef>
        <a:fontRef idx="minor"/>
      </dsp:style>
    </dsp:sp>
    <dsp:sp modelId="{D6607BFC-65A6-40A3-BF20-ADCBFF6B39EE}">
      <dsp:nvSpPr>
        <dsp:cNvPr id="0" name=""/>
        <dsp:cNvSpPr/>
      </dsp:nvSpPr>
      <dsp:spPr>
        <a:xfrm>
          <a:off x="6109029" y="2678865"/>
          <a:ext cx="844733" cy="844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2C1456-3CC2-41FB-986D-3A7264E4257F}">
      <dsp:nvSpPr>
        <dsp:cNvPr id="0" name=""/>
        <dsp:cNvSpPr/>
      </dsp:nvSpPr>
      <dsp:spPr>
        <a:xfrm>
          <a:off x="7571708" y="2373013"/>
          <a:ext cx="3433029" cy="145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We would also like to implement Neural Networks and deep learning techniques to understand if we can classify the songs better. </a:t>
          </a:r>
        </a:p>
      </dsp:txBody>
      <dsp:txXfrm>
        <a:off x="7571708" y="2373013"/>
        <a:ext cx="3433029" cy="14564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91EFC-F5CC-460D-9545-C4CF2083D290}"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74504-E1EC-4E23-B3E2-E874A93F9175}" type="slidenum">
              <a:rPr lang="en-US" smtClean="0"/>
              <a:t>‹#›</a:t>
            </a:fld>
            <a:endParaRPr lang="en-US"/>
          </a:p>
        </p:txBody>
      </p:sp>
    </p:spTree>
    <p:extLst>
      <p:ext uri="{BB962C8B-B14F-4D97-AF65-F5344CB8AC3E}">
        <p14:creationId xmlns:p14="http://schemas.microsoft.com/office/powerpoint/2010/main" val="185132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474504-E1EC-4E23-B3E2-E874A93F9175}" type="slidenum">
              <a:rPr lang="en-US" smtClean="0"/>
              <a:t>9</a:t>
            </a:fld>
            <a:endParaRPr lang="en-US"/>
          </a:p>
        </p:txBody>
      </p:sp>
    </p:spTree>
    <p:extLst>
      <p:ext uri="{BB962C8B-B14F-4D97-AF65-F5344CB8AC3E}">
        <p14:creationId xmlns:p14="http://schemas.microsoft.com/office/powerpoint/2010/main" val="225961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90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5869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14824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31078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73023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72254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5/6/2020</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77983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488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9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53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38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5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172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5/6/2020</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83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5/6/2020</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08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5/6/2020</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348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033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5/6/2020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37597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0DDC7-E570-44AF-AEC7-ACD2A22AD815}"/>
              </a:ext>
            </a:extLst>
          </p:cNvPr>
          <p:cNvSpPr>
            <a:spLocks noGrp="1"/>
          </p:cNvSpPr>
          <p:nvPr>
            <p:ph type="ctrTitle"/>
          </p:nvPr>
        </p:nvSpPr>
        <p:spPr>
          <a:xfrm>
            <a:off x="4872012" y="1447800"/>
            <a:ext cx="5222325" cy="3329581"/>
          </a:xfrm>
        </p:spPr>
        <p:txBody>
          <a:bodyPr>
            <a:normAutofit/>
          </a:bodyPr>
          <a:lstStyle/>
          <a:p>
            <a:pPr>
              <a:lnSpc>
                <a:spcPct val="90000"/>
              </a:lnSpc>
            </a:pPr>
            <a:r>
              <a:rPr lang="en-US" sz="2900" dirty="0">
                <a:solidFill>
                  <a:srgbClr val="EBEBEB"/>
                </a:solidFill>
              </a:rPr>
              <a:t>GROUP 9</a:t>
            </a:r>
            <a:br>
              <a:rPr lang="en-US" sz="2900" dirty="0">
                <a:solidFill>
                  <a:srgbClr val="EBEBEB"/>
                </a:solidFill>
              </a:rPr>
            </a:br>
            <a:br>
              <a:rPr lang="en-US" sz="2900" dirty="0">
                <a:solidFill>
                  <a:srgbClr val="EBEBEB"/>
                </a:solidFill>
              </a:rPr>
            </a:br>
            <a:r>
              <a:rPr lang="en-US" sz="2900" dirty="0">
                <a:solidFill>
                  <a:srgbClr val="EBEBEB"/>
                </a:solidFill>
              </a:rPr>
              <a:t>Arush Rao</a:t>
            </a:r>
            <a:br>
              <a:rPr lang="en-US" sz="2900" dirty="0">
                <a:solidFill>
                  <a:srgbClr val="EBEBEB"/>
                </a:solidFill>
              </a:rPr>
            </a:br>
            <a:r>
              <a:rPr lang="en-US" sz="2900" dirty="0">
                <a:solidFill>
                  <a:srgbClr val="EBEBEB"/>
                </a:solidFill>
              </a:rPr>
              <a:t>Rohit Yadav</a:t>
            </a:r>
            <a:br>
              <a:rPr lang="en-US" sz="2900" dirty="0">
                <a:solidFill>
                  <a:srgbClr val="EBEBEB"/>
                </a:solidFill>
              </a:rPr>
            </a:br>
            <a:r>
              <a:rPr lang="en-US" sz="2900" dirty="0" err="1">
                <a:solidFill>
                  <a:srgbClr val="EBEBEB"/>
                </a:solidFill>
              </a:rPr>
              <a:t>Moneel</a:t>
            </a:r>
            <a:r>
              <a:rPr lang="en-US" sz="2900" dirty="0">
                <a:solidFill>
                  <a:srgbClr val="EBEBEB"/>
                </a:solidFill>
              </a:rPr>
              <a:t> </a:t>
            </a:r>
            <a:r>
              <a:rPr lang="en-US" sz="2900" dirty="0" err="1">
                <a:solidFill>
                  <a:srgbClr val="EBEBEB"/>
                </a:solidFill>
              </a:rPr>
              <a:t>Kothare</a:t>
            </a:r>
            <a:r>
              <a:rPr lang="en-US" sz="2900" dirty="0">
                <a:solidFill>
                  <a:srgbClr val="EBEBEB"/>
                </a:solidFill>
              </a:rPr>
              <a:t> </a:t>
            </a:r>
            <a:br>
              <a:rPr lang="en-US" sz="2900" dirty="0">
                <a:solidFill>
                  <a:srgbClr val="EBEBEB"/>
                </a:solidFill>
              </a:rPr>
            </a:br>
            <a:r>
              <a:rPr lang="en-US" sz="2900" dirty="0">
                <a:solidFill>
                  <a:srgbClr val="EBEBEB"/>
                </a:solidFill>
              </a:rPr>
              <a:t>Jenny Jiang</a:t>
            </a:r>
            <a:br>
              <a:rPr lang="en-US" sz="2900" dirty="0">
                <a:solidFill>
                  <a:srgbClr val="EBEBEB"/>
                </a:solidFill>
              </a:rPr>
            </a:br>
            <a:endParaRPr lang="en-US" sz="2900" dirty="0">
              <a:solidFill>
                <a:srgbClr val="EBEBEB"/>
              </a:solidFill>
            </a:endParaRP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1.png">
            <a:extLst>
              <a:ext uri="{FF2B5EF4-FFF2-40B4-BE49-F238E27FC236}">
                <a16:creationId xmlns:a16="http://schemas.microsoft.com/office/drawing/2014/main" id="{EB1985C3-142D-458B-AF11-3DE66C697C2A}"/>
              </a:ext>
            </a:extLst>
          </p:cNvPr>
          <p:cNvPicPr/>
          <p:nvPr/>
        </p:nvPicPr>
        <p:blipFill>
          <a:blip r:embed="rId2"/>
          <a:stretch>
            <a:fillRect/>
          </a:stretch>
        </p:blipFill>
        <p:spPr>
          <a:xfrm>
            <a:off x="647240" y="3003657"/>
            <a:ext cx="2936836" cy="1079286"/>
          </a:xfrm>
          <a:prstGeom prst="rect">
            <a:avLst/>
          </a:prstGeom>
          <a:effectLst/>
        </p:spPr>
      </p:pic>
      <p:sp>
        <p:nvSpPr>
          <p:cNvPr id="4" name="Subtitle 2">
            <a:extLst>
              <a:ext uri="{FF2B5EF4-FFF2-40B4-BE49-F238E27FC236}">
                <a16:creationId xmlns:a16="http://schemas.microsoft.com/office/drawing/2014/main" id="{866EF257-7434-4B30-A229-5EA4C4D879F4}"/>
              </a:ext>
            </a:extLst>
          </p:cNvPr>
          <p:cNvSpPr txBox="1">
            <a:spLocks/>
          </p:cNvSpPr>
          <p:nvPr/>
        </p:nvSpPr>
        <p:spPr>
          <a:xfrm>
            <a:off x="4415428" y="464316"/>
            <a:ext cx="5357600" cy="1160213"/>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r>
              <a:rPr lang="en-US" sz="2400" b="1" dirty="0"/>
              <a:t>MUSIC POPULARITY PREDICTION</a:t>
            </a:r>
            <a:endParaRPr lang="en-US" sz="2400" dirty="0"/>
          </a:p>
          <a:p>
            <a:pPr algn="ctr"/>
            <a:endParaRPr lang="en-US" dirty="0"/>
          </a:p>
        </p:txBody>
      </p:sp>
    </p:spTree>
    <p:extLst>
      <p:ext uri="{BB962C8B-B14F-4D97-AF65-F5344CB8AC3E}">
        <p14:creationId xmlns:p14="http://schemas.microsoft.com/office/powerpoint/2010/main" val="34642032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5751A1F3-DE27-422A-A24F-3FDE42445590}"/>
              </a:ext>
            </a:extLst>
          </p:cNvPr>
          <p:cNvPicPr>
            <a:picLocks noChangeAspect="1"/>
          </p:cNvPicPr>
          <p:nvPr/>
        </p:nvPicPr>
        <p:blipFill>
          <a:blip r:embed="rId3"/>
          <a:stretch>
            <a:fillRect/>
          </a:stretch>
        </p:blipFill>
        <p:spPr>
          <a:xfrm>
            <a:off x="2227204" y="643467"/>
            <a:ext cx="7737591" cy="5571066"/>
          </a:xfrm>
          <a:prstGeom prst="rect">
            <a:avLst/>
          </a:prstGeom>
        </p:spPr>
      </p:pic>
      <p:sp>
        <p:nvSpPr>
          <p:cNvPr id="33" name="Rectangle 29">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193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AA0949A5-9789-4B89-9A27-74F0C2F4DF78}"/>
              </a:ext>
            </a:extLst>
          </p:cNvPr>
          <p:cNvPicPr>
            <a:picLocks noChangeAspect="1"/>
          </p:cNvPicPr>
          <p:nvPr/>
        </p:nvPicPr>
        <p:blipFill>
          <a:blip r:embed="rId3"/>
          <a:stretch>
            <a:fillRect/>
          </a:stretch>
        </p:blipFill>
        <p:spPr>
          <a:xfrm>
            <a:off x="2147727" y="643467"/>
            <a:ext cx="7737591" cy="5571066"/>
          </a:xfrm>
          <a:prstGeom prst="rect">
            <a:avLst/>
          </a:prstGeom>
        </p:spPr>
      </p:pic>
      <p:sp>
        <p:nvSpPr>
          <p:cNvPr id="40" name="Rectangle 39">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2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D85E-8EAB-4962-9D59-341044A07433}"/>
              </a:ext>
            </a:extLst>
          </p:cNvPr>
          <p:cNvSpPr>
            <a:spLocks noGrp="1"/>
          </p:cNvSpPr>
          <p:nvPr>
            <p:ph type="title"/>
          </p:nvPr>
        </p:nvSpPr>
        <p:spPr>
          <a:xfrm>
            <a:off x="648930" y="629266"/>
            <a:ext cx="9252154" cy="1223983"/>
          </a:xfrm>
        </p:spPr>
        <p:txBody>
          <a:bodyPr>
            <a:normAutofit/>
          </a:bodyPr>
          <a:lstStyle/>
          <a:p>
            <a:pPr>
              <a:lnSpc>
                <a:spcPct val="90000"/>
              </a:lnSpc>
            </a:pPr>
            <a:r>
              <a:rPr lang="en-US" sz="3900"/>
              <a:t>SUMMARY OF FACTS AND VISUALIZATIONS</a:t>
            </a:r>
          </a:p>
        </p:txBody>
      </p:sp>
      <p:sp>
        <p:nvSpPr>
          <p:cNvPr id="3" name="Content Placeholder 2">
            <a:extLst>
              <a:ext uri="{FF2B5EF4-FFF2-40B4-BE49-F238E27FC236}">
                <a16:creationId xmlns:a16="http://schemas.microsoft.com/office/drawing/2014/main" id="{54C0F097-83C9-4609-BBE8-35EE8396E377}"/>
              </a:ext>
            </a:extLst>
          </p:cNvPr>
          <p:cNvSpPr>
            <a:spLocks noGrp="1"/>
          </p:cNvSpPr>
          <p:nvPr>
            <p:ph idx="1"/>
          </p:nvPr>
        </p:nvSpPr>
        <p:spPr>
          <a:xfrm>
            <a:off x="1103311" y="2052214"/>
            <a:ext cx="5965394" cy="4196185"/>
          </a:xfrm>
        </p:spPr>
        <p:txBody>
          <a:bodyPr>
            <a:normAutofit/>
          </a:bodyPr>
          <a:lstStyle/>
          <a:p>
            <a:r>
              <a:rPr lang="en-US"/>
              <a:t>Majority of the songs are not acoustic and are not recorded live.</a:t>
            </a:r>
          </a:p>
          <a:p>
            <a:r>
              <a:rPr lang="en-US"/>
              <a:t>Drake is the top artist of the decade.</a:t>
            </a:r>
          </a:p>
          <a:p>
            <a:r>
              <a:rPr lang="en-US"/>
              <a:t>Although ROCK is the genre with the most records in our dataset, POP is the top genre when it comes to Billboard Success.</a:t>
            </a:r>
          </a:p>
          <a:p>
            <a:r>
              <a:rPr lang="en-US"/>
              <a:t>Hit Songs have high danceability and low </a:t>
            </a:r>
            <a:r>
              <a:rPr lang="en-US" err="1"/>
              <a:t>acousticness</a:t>
            </a:r>
            <a:r>
              <a:rPr lang="en-US"/>
              <a:t>.</a:t>
            </a:r>
          </a:p>
          <a:p>
            <a:r>
              <a:rPr lang="en-US"/>
              <a:t>Hit Songs also have high loudness.</a:t>
            </a:r>
          </a:p>
          <a:p>
            <a:endParaRPr lang="en-US"/>
          </a:p>
        </p:txBody>
      </p:sp>
      <p:pic>
        <p:nvPicPr>
          <p:cNvPr id="7" name="Graphic 6" descr="Drum Set">
            <a:extLst>
              <a:ext uri="{FF2B5EF4-FFF2-40B4-BE49-F238E27FC236}">
                <a16:creationId xmlns:a16="http://schemas.microsoft.com/office/drawing/2014/main" id="{E31B45E6-62E0-4EE7-8781-586C4A456B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3205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1CA8-EDE6-45D2-A594-61E3B40CAB41}"/>
              </a:ext>
            </a:extLst>
          </p:cNvPr>
          <p:cNvSpPr>
            <a:spLocks noGrp="1"/>
          </p:cNvSpPr>
          <p:nvPr>
            <p:ph type="title"/>
          </p:nvPr>
        </p:nvSpPr>
        <p:spPr/>
        <p:txBody>
          <a:bodyPr/>
          <a:lstStyle/>
          <a:p>
            <a:pPr algn="ctr"/>
            <a:r>
              <a:rPr lang="en-US" dirty="0"/>
              <a:t>Models Implemented</a:t>
            </a:r>
          </a:p>
        </p:txBody>
      </p:sp>
      <p:sp>
        <p:nvSpPr>
          <p:cNvPr id="3" name="Content Placeholder 2">
            <a:extLst>
              <a:ext uri="{FF2B5EF4-FFF2-40B4-BE49-F238E27FC236}">
                <a16:creationId xmlns:a16="http://schemas.microsoft.com/office/drawing/2014/main" id="{97378F51-13CD-482A-9EED-C96A1EE1055E}"/>
              </a:ext>
            </a:extLst>
          </p:cNvPr>
          <p:cNvSpPr>
            <a:spLocks noGrp="1"/>
          </p:cNvSpPr>
          <p:nvPr>
            <p:ph idx="1"/>
          </p:nvPr>
        </p:nvSpPr>
        <p:spPr/>
        <p:txBody>
          <a:bodyPr/>
          <a:lstStyle/>
          <a:p>
            <a:r>
              <a:rPr lang="en-US" dirty="0"/>
              <a:t>Logistic Regression</a:t>
            </a:r>
          </a:p>
          <a:p>
            <a:endParaRPr lang="en-US" dirty="0"/>
          </a:p>
          <a:p>
            <a:r>
              <a:rPr lang="en-US" dirty="0"/>
              <a:t>K- Nearest Neighbors (KNN)</a:t>
            </a:r>
          </a:p>
          <a:p>
            <a:endParaRPr lang="en-US" dirty="0"/>
          </a:p>
          <a:p>
            <a:r>
              <a:rPr lang="en-US" dirty="0"/>
              <a:t>Support Vector Machine (SVM)</a:t>
            </a:r>
          </a:p>
          <a:p>
            <a:endParaRPr lang="en-US" dirty="0"/>
          </a:p>
          <a:p>
            <a:r>
              <a:rPr lang="en-US" dirty="0"/>
              <a:t>Decision Tree</a:t>
            </a:r>
          </a:p>
        </p:txBody>
      </p:sp>
    </p:spTree>
    <p:extLst>
      <p:ext uri="{BB962C8B-B14F-4D97-AF65-F5344CB8AC3E}">
        <p14:creationId xmlns:p14="http://schemas.microsoft.com/office/powerpoint/2010/main" val="208034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DFD-CE92-46F2-938E-188BB9E59829}"/>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09199149-3ED1-4530-8FA0-F87B9B4C6929}"/>
              </a:ext>
            </a:extLst>
          </p:cNvPr>
          <p:cNvSpPr>
            <a:spLocks noGrp="1"/>
          </p:cNvSpPr>
          <p:nvPr>
            <p:ph idx="1"/>
          </p:nvPr>
        </p:nvSpPr>
        <p:spPr/>
        <p:txBody>
          <a:bodyPr>
            <a:normAutofit fontScale="77500" lnSpcReduction="20000"/>
          </a:bodyPr>
          <a:lstStyle/>
          <a:p>
            <a:r>
              <a:rPr lang="en-US" dirty="0"/>
              <a:t>Why this?</a:t>
            </a:r>
          </a:p>
          <a:p>
            <a:pPr marL="0" indent="0">
              <a:buNone/>
            </a:pPr>
            <a:r>
              <a:rPr lang="en-US" dirty="0"/>
              <a:t>One of the basic and popular algorithms.</a:t>
            </a:r>
          </a:p>
          <a:p>
            <a:pPr marL="0" indent="0">
              <a:buNone/>
            </a:pPr>
            <a:r>
              <a:rPr lang="en-US" dirty="0"/>
              <a:t>Is used when we aim for classification or when the output is categorical.</a:t>
            </a:r>
          </a:p>
          <a:p>
            <a:pPr marL="0" indent="0">
              <a:buNone/>
            </a:pPr>
            <a:endParaRPr lang="en-US" dirty="0"/>
          </a:p>
          <a:p>
            <a:r>
              <a:rPr lang="en-US" dirty="0"/>
              <a:t>How ?</a:t>
            </a:r>
          </a:p>
          <a:p>
            <a:pPr marL="0" indent="0">
              <a:buNone/>
            </a:pPr>
            <a:r>
              <a:rPr lang="en-US" dirty="0"/>
              <a:t>Underlying technique is quite same as Linear Regression.</a:t>
            </a:r>
          </a:p>
          <a:p>
            <a:pPr marL="0" indent="0">
              <a:buNone/>
            </a:pPr>
            <a:r>
              <a:rPr lang="en-US" dirty="0"/>
              <a:t>Logistic because of “Logit function” used for classification.</a:t>
            </a:r>
          </a:p>
          <a:p>
            <a:pPr marL="0" indent="0">
              <a:buNone/>
            </a:pPr>
            <a:endParaRPr lang="en-US" dirty="0"/>
          </a:p>
          <a:p>
            <a:r>
              <a:rPr lang="en-US" dirty="0"/>
              <a:t>R-code:</a:t>
            </a:r>
          </a:p>
          <a:p>
            <a:pPr marL="0" indent="0">
              <a:buNone/>
            </a:pPr>
            <a:r>
              <a:rPr lang="en-US" dirty="0"/>
              <a:t>Used </a:t>
            </a:r>
            <a:r>
              <a:rPr lang="en-US" dirty="0" err="1"/>
              <a:t>glm</a:t>
            </a:r>
            <a:r>
              <a:rPr lang="en-US" dirty="0"/>
              <a:t> function to implement this algorithm.</a:t>
            </a:r>
          </a:p>
          <a:p>
            <a:pPr marL="0" indent="0">
              <a:buNone/>
            </a:pPr>
            <a:r>
              <a:rPr lang="en-US" dirty="0"/>
              <a:t>classifier &lt;- </a:t>
            </a:r>
            <a:r>
              <a:rPr lang="en-US" dirty="0" err="1"/>
              <a:t>glm</a:t>
            </a:r>
            <a:r>
              <a:rPr lang="en-US" dirty="0"/>
              <a:t>(formula = top100 ~ .,</a:t>
            </a:r>
          </a:p>
          <a:p>
            <a:pPr marL="0" indent="0">
              <a:buNone/>
            </a:pPr>
            <a:r>
              <a:rPr lang="en-US" dirty="0"/>
              <a:t>                 family = binomial,</a:t>
            </a:r>
          </a:p>
          <a:p>
            <a:pPr marL="0" indent="0">
              <a:buNone/>
            </a:pPr>
            <a:r>
              <a:rPr lang="en-US" dirty="0"/>
              <a:t>                 data = </a:t>
            </a:r>
            <a:r>
              <a:rPr lang="en-US" dirty="0" err="1"/>
              <a:t>training_set</a:t>
            </a:r>
            <a:r>
              <a:rPr lang="en-US" dirty="0"/>
              <a:t>)</a:t>
            </a:r>
          </a:p>
        </p:txBody>
      </p:sp>
    </p:spTree>
    <p:extLst>
      <p:ext uri="{BB962C8B-B14F-4D97-AF65-F5344CB8AC3E}">
        <p14:creationId xmlns:p14="http://schemas.microsoft.com/office/powerpoint/2010/main" val="2269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823F-C6E5-4703-8F9B-0CAE913AAF7E}"/>
              </a:ext>
            </a:extLst>
          </p:cNvPr>
          <p:cNvSpPr>
            <a:spLocks noGrp="1"/>
          </p:cNvSpPr>
          <p:nvPr>
            <p:ph type="title"/>
          </p:nvPr>
        </p:nvSpPr>
        <p:spPr/>
        <p:txBody>
          <a:bodyPr/>
          <a:lstStyle/>
          <a:p>
            <a:pPr algn="ctr"/>
            <a:r>
              <a:rPr lang="en-US" dirty="0"/>
              <a:t>K-Nearest Neighbors (KNN)</a:t>
            </a:r>
            <a:endParaRPr lang="en-IN" dirty="0"/>
          </a:p>
        </p:txBody>
      </p:sp>
      <p:sp>
        <p:nvSpPr>
          <p:cNvPr id="3" name="Content Placeholder 2">
            <a:extLst>
              <a:ext uri="{FF2B5EF4-FFF2-40B4-BE49-F238E27FC236}">
                <a16:creationId xmlns:a16="http://schemas.microsoft.com/office/drawing/2014/main" id="{1A19267B-2E52-4ECE-9183-FDC4B2625D5F}"/>
              </a:ext>
            </a:extLst>
          </p:cNvPr>
          <p:cNvSpPr>
            <a:spLocks noGrp="1"/>
          </p:cNvSpPr>
          <p:nvPr>
            <p:ph idx="1"/>
          </p:nvPr>
        </p:nvSpPr>
        <p:spPr/>
        <p:txBody>
          <a:bodyPr>
            <a:normAutofit fontScale="70000" lnSpcReduction="20000"/>
          </a:bodyPr>
          <a:lstStyle/>
          <a:p>
            <a:r>
              <a:rPr lang="en-US" dirty="0"/>
              <a:t>Why this?</a:t>
            </a:r>
          </a:p>
          <a:p>
            <a:pPr marL="0" indent="0">
              <a:buNone/>
            </a:pPr>
            <a:r>
              <a:rPr lang="en-US" dirty="0"/>
              <a:t>Supervised Machine Learning Algorithm.</a:t>
            </a:r>
          </a:p>
          <a:p>
            <a:pPr marL="0" indent="0">
              <a:buNone/>
            </a:pPr>
            <a:r>
              <a:rPr lang="en-US" dirty="0"/>
              <a:t>Used for both classification and regression problems.</a:t>
            </a:r>
          </a:p>
          <a:p>
            <a:pPr marL="0" indent="0">
              <a:buNone/>
            </a:pPr>
            <a:r>
              <a:rPr lang="en-US" dirty="0"/>
              <a:t>Simplicity and lack of parametric </a:t>
            </a:r>
            <a:r>
              <a:rPr lang="en-IN" dirty="0"/>
              <a:t>assumptions</a:t>
            </a:r>
            <a:endParaRPr lang="en-US" dirty="0"/>
          </a:p>
          <a:p>
            <a:pPr marL="0" indent="0">
              <a:buNone/>
            </a:pPr>
            <a:endParaRPr lang="en-US" dirty="0"/>
          </a:p>
          <a:p>
            <a:r>
              <a:rPr lang="en-US" dirty="0"/>
              <a:t>How?</a:t>
            </a:r>
          </a:p>
          <a:p>
            <a:pPr marL="0" indent="0">
              <a:buNone/>
            </a:pPr>
            <a:r>
              <a:rPr lang="en-US" dirty="0"/>
              <a:t>The idea in </a:t>
            </a:r>
            <a:r>
              <a:rPr lang="en-US" i="1" dirty="0"/>
              <a:t>k</a:t>
            </a:r>
            <a:r>
              <a:rPr lang="en-US" dirty="0"/>
              <a:t>-nearest-neighbors methods is to identify </a:t>
            </a:r>
            <a:r>
              <a:rPr lang="en-US" i="1" dirty="0"/>
              <a:t>k </a:t>
            </a:r>
            <a:r>
              <a:rPr lang="en-US" dirty="0"/>
              <a:t>records in the training dataset that are similar to a new record that we wish to classify. We then use these similar (neighboring) records to classify the new record into a class, assigning the new record to the predominant class among these neighbors.</a:t>
            </a:r>
          </a:p>
          <a:p>
            <a:pPr marL="0" indent="0">
              <a:buNone/>
            </a:pPr>
            <a:endParaRPr lang="en-US" dirty="0"/>
          </a:p>
          <a:p>
            <a:r>
              <a:rPr lang="en-US" dirty="0"/>
              <a:t>R-code:</a:t>
            </a:r>
          </a:p>
          <a:p>
            <a:pPr marL="0" indent="0">
              <a:buNone/>
            </a:pPr>
            <a:r>
              <a:rPr lang="en-US" dirty="0" err="1"/>
              <a:t>y_pred_training_knn</a:t>
            </a:r>
            <a:r>
              <a:rPr lang="en-US" dirty="0"/>
              <a:t> &lt;- </a:t>
            </a:r>
            <a:r>
              <a:rPr lang="en-US" dirty="0" err="1"/>
              <a:t>knn</a:t>
            </a:r>
            <a:r>
              <a:rPr lang="en-US" dirty="0"/>
              <a:t>(train = </a:t>
            </a:r>
            <a:r>
              <a:rPr lang="en-US" dirty="0" err="1"/>
              <a:t>training_set</a:t>
            </a:r>
            <a:r>
              <a:rPr lang="en-US" dirty="0"/>
              <a:t>[, -11],</a:t>
            </a:r>
          </a:p>
          <a:p>
            <a:pPr marL="0" indent="0">
              <a:buNone/>
            </a:pPr>
            <a:r>
              <a:rPr lang="en-US" dirty="0"/>
              <a:t>                          test  = </a:t>
            </a:r>
            <a:r>
              <a:rPr lang="en-US" dirty="0" err="1"/>
              <a:t>training_set</a:t>
            </a:r>
            <a:r>
              <a:rPr lang="en-US" dirty="0"/>
              <a:t>[, -11],</a:t>
            </a:r>
          </a:p>
          <a:p>
            <a:pPr marL="0" indent="0">
              <a:buNone/>
            </a:pPr>
            <a:r>
              <a:rPr lang="en-US" dirty="0"/>
              <a:t>                          cl    = </a:t>
            </a:r>
            <a:r>
              <a:rPr lang="en-US" dirty="0" err="1"/>
              <a:t>training_set</a:t>
            </a:r>
            <a:r>
              <a:rPr lang="en-US" dirty="0"/>
              <a:t>[, 11],</a:t>
            </a:r>
          </a:p>
          <a:p>
            <a:pPr marL="0" indent="0">
              <a:buNone/>
            </a:pPr>
            <a:r>
              <a:rPr lang="en-US" dirty="0"/>
              <a:t>                          k     = 66)</a:t>
            </a:r>
            <a:endParaRPr lang="en-IN" dirty="0"/>
          </a:p>
        </p:txBody>
      </p:sp>
    </p:spTree>
    <p:extLst>
      <p:ext uri="{BB962C8B-B14F-4D97-AF65-F5344CB8AC3E}">
        <p14:creationId xmlns:p14="http://schemas.microsoft.com/office/powerpoint/2010/main" val="47287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0CB8-2113-4EA5-B577-13A96EA571C0}"/>
              </a:ext>
            </a:extLst>
          </p:cNvPr>
          <p:cNvSpPr>
            <a:spLocks noGrp="1"/>
          </p:cNvSpPr>
          <p:nvPr>
            <p:ph type="title"/>
          </p:nvPr>
        </p:nvSpPr>
        <p:spPr/>
        <p:txBody>
          <a:bodyPr/>
          <a:lstStyle/>
          <a:p>
            <a:pPr algn="ctr"/>
            <a:r>
              <a:rPr lang="en-US" dirty="0"/>
              <a:t>Support Vector Machine (SVM)</a:t>
            </a:r>
            <a:endParaRPr lang="en-IN" dirty="0"/>
          </a:p>
        </p:txBody>
      </p:sp>
      <p:sp>
        <p:nvSpPr>
          <p:cNvPr id="3" name="Content Placeholder 2">
            <a:extLst>
              <a:ext uri="{FF2B5EF4-FFF2-40B4-BE49-F238E27FC236}">
                <a16:creationId xmlns:a16="http://schemas.microsoft.com/office/drawing/2014/main" id="{7241B7BD-3F53-40E7-B014-E3AF9104C3FB}"/>
              </a:ext>
            </a:extLst>
          </p:cNvPr>
          <p:cNvSpPr>
            <a:spLocks noGrp="1"/>
          </p:cNvSpPr>
          <p:nvPr>
            <p:ph idx="1"/>
          </p:nvPr>
        </p:nvSpPr>
        <p:spPr/>
        <p:txBody>
          <a:bodyPr>
            <a:normAutofit fontScale="85000" lnSpcReduction="20000"/>
          </a:bodyPr>
          <a:lstStyle/>
          <a:p>
            <a:r>
              <a:rPr lang="en-US" dirty="0"/>
              <a:t>Why this?</a:t>
            </a:r>
          </a:p>
          <a:p>
            <a:pPr marL="0" indent="0">
              <a:buNone/>
            </a:pPr>
            <a:r>
              <a:rPr lang="en-US" dirty="0"/>
              <a:t>Powerful for both regression and classification Tasks.</a:t>
            </a:r>
          </a:p>
          <a:p>
            <a:pPr marL="0" indent="0">
              <a:buNone/>
            </a:pPr>
            <a:r>
              <a:rPr lang="en-US" dirty="0"/>
              <a:t>More Commonly used for classification purposes, thus use here as well.</a:t>
            </a:r>
          </a:p>
          <a:p>
            <a:pPr marL="0" indent="0">
              <a:buNone/>
            </a:pPr>
            <a:endParaRPr lang="en-US" dirty="0"/>
          </a:p>
          <a:p>
            <a:r>
              <a:rPr lang="en-US" dirty="0"/>
              <a:t>How?</a:t>
            </a:r>
          </a:p>
          <a:p>
            <a:pPr marL="0" indent="0">
              <a:buNone/>
            </a:pPr>
            <a:r>
              <a:rPr lang="en-US" dirty="0"/>
              <a:t>Based on the idea of finding a hyperplane that best divides a dataset into two classes. (In depth working explained in further slides)</a:t>
            </a:r>
          </a:p>
          <a:p>
            <a:pPr marL="0" indent="0">
              <a:buNone/>
            </a:pPr>
            <a:endParaRPr lang="en-US" dirty="0"/>
          </a:p>
          <a:p>
            <a:r>
              <a:rPr lang="en-US" dirty="0"/>
              <a:t>R-code:</a:t>
            </a:r>
          </a:p>
          <a:p>
            <a:pPr marL="0" indent="0">
              <a:buNone/>
            </a:pPr>
            <a:r>
              <a:rPr lang="en-US" dirty="0"/>
              <a:t>classifier &lt;- </a:t>
            </a:r>
            <a:r>
              <a:rPr lang="en-US" dirty="0" err="1"/>
              <a:t>svm</a:t>
            </a:r>
            <a:r>
              <a:rPr lang="en-US" dirty="0"/>
              <a:t>(formula = top100 ~ .,</a:t>
            </a:r>
          </a:p>
          <a:p>
            <a:pPr marL="0" indent="0">
              <a:buNone/>
            </a:pPr>
            <a:r>
              <a:rPr lang="en-US" dirty="0"/>
              <a:t>                 data = </a:t>
            </a:r>
            <a:r>
              <a:rPr lang="en-US" dirty="0" err="1"/>
              <a:t>training_set</a:t>
            </a:r>
            <a:r>
              <a:rPr lang="en-US" dirty="0"/>
              <a:t>,</a:t>
            </a:r>
          </a:p>
          <a:p>
            <a:pPr marL="0" indent="0">
              <a:buNone/>
            </a:pPr>
            <a:r>
              <a:rPr lang="en-US" dirty="0"/>
              <a:t>                 type = 'C-classification',</a:t>
            </a:r>
          </a:p>
          <a:p>
            <a:pPr marL="0" indent="0">
              <a:buNone/>
            </a:pPr>
            <a:r>
              <a:rPr lang="en-US" dirty="0"/>
              <a:t>                 kernel = 'linear')</a:t>
            </a:r>
          </a:p>
          <a:p>
            <a:pPr marL="0" indent="0">
              <a:buNone/>
            </a:pPr>
            <a:endParaRPr lang="en-IN" dirty="0"/>
          </a:p>
        </p:txBody>
      </p:sp>
    </p:spTree>
    <p:extLst>
      <p:ext uri="{BB962C8B-B14F-4D97-AF65-F5344CB8AC3E}">
        <p14:creationId xmlns:p14="http://schemas.microsoft.com/office/powerpoint/2010/main" val="58962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06A0-35D9-4710-A1F6-3475C3FE99BE}"/>
              </a:ext>
            </a:extLst>
          </p:cNvPr>
          <p:cNvSpPr>
            <a:spLocks noGrp="1"/>
          </p:cNvSpPr>
          <p:nvPr>
            <p:ph type="title"/>
          </p:nvPr>
        </p:nvSpPr>
        <p:spPr>
          <a:xfrm>
            <a:off x="648930" y="629266"/>
            <a:ext cx="9252154" cy="1223983"/>
          </a:xfrm>
        </p:spPr>
        <p:txBody>
          <a:bodyPr>
            <a:normAutofit/>
          </a:bodyPr>
          <a:lstStyle/>
          <a:p>
            <a:r>
              <a:rPr lang="en-US"/>
              <a:t>How SVM works?</a:t>
            </a:r>
            <a:endParaRPr lang="en-IN"/>
          </a:p>
        </p:txBody>
      </p:sp>
      <p:sp>
        <p:nvSpPr>
          <p:cNvPr id="19" name="Content Placeholder 7">
            <a:extLst>
              <a:ext uri="{FF2B5EF4-FFF2-40B4-BE49-F238E27FC236}">
                <a16:creationId xmlns:a16="http://schemas.microsoft.com/office/drawing/2014/main" id="{53D1A573-AFEF-4D36-9A86-3C238B38B2C2}"/>
              </a:ext>
            </a:extLst>
          </p:cNvPr>
          <p:cNvSpPr>
            <a:spLocks noGrp="1"/>
          </p:cNvSpPr>
          <p:nvPr>
            <p:ph idx="1"/>
          </p:nvPr>
        </p:nvSpPr>
        <p:spPr>
          <a:xfrm>
            <a:off x="1103311" y="2052214"/>
            <a:ext cx="6307139" cy="4196185"/>
          </a:xfrm>
        </p:spPr>
        <p:txBody>
          <a:bodyPr>
            <a:normAutofit/>
          </a:bodyPr>
          <a:lstStyle/>
          <a:p>
            <a:r>
              <a:rPr lang="en-US" dirty="0"/>
              <a:t>SVMs are based on the idea of finding a hyperplane that best divides a dataset into two classes.</a:t>
            </a:r>
          </a:p>
          <a:p>
            <a:r>
              <a:rPr lang="en-US" dirty="0"/>
              <a:t>Support vectors are the data points nearest to the hyperplane. They can be considered the critical elements of a data set.</a:t>
            </a:r>
          </a:p>
          <a:p>
            <a:endParaRPr lang="en-IN" dirty="0"/>
          </a:p>
          <a:p>
            <a:endParaRPr lang="en-US" dirty="0"/>
          </a:p>
        </p:txBody>
      </p:sp>
      <p:pic>
        <p:nvPicPr>
          <p:cNvPr id="4" name="Content Placeholder 3" descr="SVM">
            <a:extLst>
              <a:ext uri="{FF2B5EF4-FFF2-40B4-BE49-F238E27FC236}">
                <a16:creationId xmlns:a16="http://schemas.microsoft.com/office/drawing/2014/main" id="{1B895DBD-6B57-4B4C-ABA2-6A3A679CF2AA}"/>
              </a:ext>
            </a:extLst>
          </p:cNvPr>
          <p:cNvPicPr>
            <a:picLocks/>
          </p:cNvPicPr>
          <p:nvPr/>
        </p:nvPicPr>
        <p:blipFill rotWithShape="1">
          <a:blip r:embed="rId3">
            <a:extLst>
              <a:ext uri="{28A0092B-C50C-407E-A947-70E740481C1C}">
                <a14:useLocalDpi xmlns:a14="http://schemas.microsoft.com/office/drawing/2010/main" val="0"/>
              </a:ext>
            </a:extLst>
          </a:blip>
          <a:srcRect l="28774" r="21114" b="8031"/>
          <a:stretch/>
        </p:blipFill>
        <p:spPr bwMode="auto">
          <a:xfrm>
            <a:off x="7886701" y="2448626"/>
            <a:ext cx="3295650" cy="2841876"/>
          </a:xfrm>
          <a:prstGeom prst="rect">
            <a:avLst/>
          </a:prstGeom>
          <a:noFill/>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9263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A55C1-4C1C-4169-8249-DE82016EA580}"/>
              </a:ext>
            </a:extLst>
          </p:cNvPr>
          <p:cNvSpPr>
            <a:spLocks noGrp="1"/>
          </p:cNvSpPr>
          <p:nvPr>
            <p:ph type="title"/>
          </p:nvPr>
        </p:nvSpPr>
        <p:spPr>
          <a:xfrm>
            <a:off x="635223" y="629266"/>
            <a:ext cx="3116690" cy="5594554"/>
          </a:xfrm>
        </p:spPr>
        <p:txBody>
          <a:bodyPr anchor="ctr">
            <a:normAutofit/>
          </a:bodyPr>
          <a:lstStyle/>
          <a:p>
            <a:r>
              <a:rPr lang="en-US" sz="4100">
                <a:solidFill>
                  <a:srgbClr val="EBEBEB"/>
                </a:solidFill>
              </a:rPr>
              <a:t>HyperPlane</a:t>
            </a:r>
            <a:br>
              <a:rPr lang="en-US" sz="4100">
                <a:solidFill>
                  <a:srgbClr val="EBEBEB"/>
                </a:solidFill>
              </a:rPr>
            </a:br>
            <a:endParaRPr lang="en-IN" sz="4100">
              <a:solidFill>
                <a:srgbClr val="EBEBEB"/>
              </a:solidFill>
            </a:endParaRPr>
          </a:p>
        </p:txBody>
      </p:sp>
      <p:sp>
        <p:nvSpPr>
          <p:cNvPr id="11"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64944B3-6779-43E5-A3C3-8BC22724E5BC}"/>
              </a:ext>
            </a:extLst>
          </p:cNvPr>
          <p:cNvSpPr>
            <a:spLocks noGrp="1"/>
          </p:cNvSpPr>
          <p:nvPr>
            <p:ph idx="1"/>
          </p:nvPr>
        </p:nvSpPr>
        <p:spPr>
          <a:xfrm>
            <a:off x="5097591" y="854276"/>
            <a:ext cx="6780181" cy="3709642"/>
          </a:xfrm>
        </p:spPr>
        <p:txBody>
          <a:bodyPr>
            <a:normAutofit/>
          </a:bodyPr>
          <a:lstStyle/>
          <a:p>
            <a:pPr>
              <a:lnSpc>
                <a:spcPct val="90000"/>
              </a:lnSpc>
              <a:buClr>
                <a:schemeClr val="tx1"/>
              </a:buClr>
            </a:pPr>
            <a:r>
              <a:rPr lang="en-US" sz="1300" dirty="0"/>
              <a:t>What is it?</a:t>
            </a:r>
          </a:p>
          <a:p>
            <a:pPr marL="0" indent="0">
              <a:lnSpc>
                <a:spcPct val="90000"/>
              </a:lnSpc>
              <a:buNone/>
            </a:pPr>
            <a:r>
              <a:rPr lang="en-US" sz="1300" dirty="0"/>
              <a:t>A line that linearly separates and classifies a set of data.</a:t>
            </a:r>
          </a:p>
          <a:p>
            <a:pPr marL="0" indent="0">
              <a:lnSpc>
                <a:spcPct val="90000"/>
              </a:lnSpc>
              <a:buNone/>
            </a:pPr>
            <a:r>
              <a:rPr lang="en-US" sz="1300" dirty="0"/>
              <a:t>We want our data points to be as far away from the hyperplane as possible, while still being on the correct side of it.</a:t>
            </a:r>
          </a:p>
          <a:p>
            <a:pPr marL="0" indent="0">
              <a:lnSpc>
                <a:spcPct val="90000"/>
              </a:lnSpc>
              <a:buNone/>
            </a:pPr>
            <a:r>
              <a:rPr lang="en-US" sz="1300" dirty="0"/>
              <a:t>when new testing data is added, whatever side of the hyperplane it lands will decide the class that we assign to it.</a:t>
            </a:r>
          </a:p>
          <a:p>
            <a:pPr marL="0" indent="0">
              <a:lnSpc>
                <a:spcPct val="90000"/>
              </a:lnSpc>
              <a:buNone/>
            </a:pPr>
            <a:endParaRPr lang="en-US" sz="1300" dirty="0"/>
          </a:p>
          <a:p>
            <a:pPr>
              <a:lnSpc>
                <a:spcPct val="90000"/>
              </a:lnSpc>
              <a:buClrTx/>
            </a:pPr>
            <a:r>
              <a:rPr lang="en-US" sz="1300" dirty="0"/>
              <a:t>How to find it?</a:t>
            </a:r>
          </a:p>
          <a:p>
            <a:pPr marL="0" indent="0">
              <a:lnSpc>
                <a:spcPct val="90000"/>
              </a:lnSpc>
              <a:buNone/>
            </a:pPr>
            <a:r>
              <a:rPr lang="en-US" sz="1300" dirty="0"/>
              <a:t>Distance between the hyperplane and the nearest data point from either set is known as the margin.</a:t>
            </a:r>
          </a:p>
          <a:p>
            <a:pPr marL="0" indent="0">
              <a:lnSpc>
                <a:spcPct val="90000"/>
              </a:lnSpc>
              <a:buNone/>
            </a:pPr>
            <a:r>
              <a:rPr lang="en-US" sz="1300" dirty="0"/>
              <a:t>Goal is to chose a hyperplane with the greatest possible margin between the hyperplane and any point </a:t>
            </a:r>
            <a:endParaRPr lang="en-IN" sz="1300" dirty="0"/>
          </a:p>
        </p:txBody>
      </p:sp>
      <p:pic>
        <p:nvPicPr>
          <p:cNvPr id="4" name="Picture 3" descr="SVM">
            <a:extLst>
              <a:ext uri="{FF2B5EF4-FFF2-40B4-BE49-F238E27FC236}">
                <a16:creationId xmlns:a16="http://schemas.microsoft.com/office/drawing/2014/main" id="{1D2C58B7-B3A9-4737-87DC-9425D814FAB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734377" y="4962524"/>
            <a:ext cx="3152573" cy="1613721"/>
          </a:xfrm>
          <a:prstGeom prst="rect">
            <a:avLst/>
          </a:prstGeom>
          <a:noFill/>
          <a:effectLst/>
        </p:spPr>
      </p:pic>
    </p:spTree>
    <p:extLst>
      <p:ext uri="{BB962C8B-B14F-4D97-AF65-F5344CB8AC3E}">
        <p14:creationId xmlns:p14="http://schemas.microsoft.com/office/powerpoint/2010/main" val="111588017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AA520-60E3-4F0D-AF08-3069948D1E21}"/>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dirty="0">
                <a:solidFill>
                  <a:srgbClr val="EBEBEB"/>
                </a:solidFill>
              </a:rPr>
              <a:t>W</a:t>
            </a:r>
            <a:r>
              <a:rPr lang="en-US" sz="3400" b="0" i="0" kern="1200" dirty="0">
                <a:solidFill>
                  <a:srgbClr val="EBEBEB"/>
                </a:solidFill>
                <a:latin typeface="+mj-lt"/>
                <a:ea typeface="+mj-ea"/>
                <a:cs typeface="+mj-cs"/>
              </a:rPr>
              <a:t>hat happens when there is no clear hyperplane?</a:t>
            </a:r>
            <a:br>
              <a:rPr lang="en-US" sz="3400" b="0" i="0" kern="1200" dirty="0">
                <a:solidFill>
                  <a:srgbClr val="EBEBEB"/>
                </a:solidFill>
                <a:latin typeface="+mj-lt"/>
                <a:ea typeface="+mj-ea"/>
                <a:cs typeface="+mj-cs"/>
              </a:rPr>
            </a:br>
            <a:endParaRPr lang="en-US" sz="34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descr="SVM">
            <a:extLst>
              <a:ext uri="{FF2B5EF4-FFF2-40B4-BE49-F238E27FC236}">
                <a16:creationId xmlns:a16="http://schemas.microsoft.com/office/drawing/2014/main" id="{067F17B3-86CC-4F74-A981-B27F9709362C}"/>
              </a:ext>
            </a:extLst>
          </p:cNvPr>
          <p:cNvPicPr>
            <a:picLocks noGrp="1"/>
          </p:cNvPicPr>
          <p:nvPr>
            <p:ph idx="1"/>
          </p:nvPr>
        </p:nvPicPr>
        <p:blipFill rotWithShape="1">
          <a:blip r:embed="rId6">
            <a:extLst>
              <a:ext uri="{28A0092B-C50C-407E-A947-70E740481C1C}">
                <a14:useLocalDpi xmlns:a14="http://schemas.microsoft.com/office/drawing/2010/main" val="0"/>
              </a:ext>
            </a:extLst>
          </a:blip>
          <a:srcRect l="5570" t="14071" r="8520" b="15005"/>
          <a:stretch/>
        </p:blipFill>
        <p:spPr bwMode="auto">
          <a:xfrm>
            <a:off x="1323975" y="5003275"/>
            <a:ext cx="3508961" cy="1530875"/>
          </a:xfrm>
          <a:prstGeom prst="rect">
            <a:avLst/>
          </a:prstGeom>
          <a:noFill/>
          <a:effectLst/>
        </p:spPr>
      </p:pic>
      <p:sp>
        <p:nvSpPr>
          <p:cNvPr id="5" name="TextBox 4">
            <a:extLst>
              <a:ext uri="{FF2B5EF4-FFF2-40B4-BE49-F238E27FC236}">
                <a16:creationId xmlns:a16="http://schemas.microsoft.com/office/drawing/2014/main" id="{9F985C6C-2539-495E-A367-520A624E2C32}"/>
              </a:ext>
            </a:extLst>
          </p:cNvPr>
          <p:cNvSpPr txBox="1"/>
          <p:nvPr/>
        </p:nvSpPr>
        <p:spPr>
          <a:xfrm>
            <a:off x="577301" y="2136338"/>
            <a:ext cx="6059070" cy="2585323"/>
          </a:xfrm>
          <a:prstGeom prst="rect">
            <a:avLst/>
          </a:prstGeom>
          <a:noFill/>
        </p:spPr>
        <p:txBody>
          <a:bodyPr wrap="square" rtlCol="0">
            <a:spAutoFit/>
          </a:bodyPr>
          <a:lstStyle/>
          <a:p>
            <a:pPr marL="171450" indent="-171450">
              <a:buFont typeface="Arial" panose="020B0604020202020204" pitchFamily="34" charset="0"/>
              <a:buChar char="•"/>
            </a:pPr>
            <a:r>
              <a:rPr lang="en-US" sz="1200" dirty="0"/>
              <a:t>In order to classify a dataset like the one above, it is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Because we are now in three dimensions, our hyperplane can no longer be a line. It must now be a plane as shown in the example above. The idea is that the data will continue to be mapped into higher and higher dimensions until a hyperplane can be formed to segregate it.</a:t>
            </a:r>
          </a:p>
          <a:p>
            <a:endParaRPr lang="en-IN" dirty="0"/>
          </a:p>
        </p:txBody>
      </p:sp>
      <p:pic>
        <p:nvPicPr>
          <p:cNvPr id="16" name="Picture 15" descr="SVM">
            <a:extLst>
              <a:ext uri="{FF2B5EF4-FFF2-40B4-BE49-F238E27FC236}">
                <a16:creationId xmlns:a16="http://schemas.microsoft.com/office/drawing/2014/main" id="{D4FD057E-9163-47CD-9E44-50F3750E201E}"/>
              </a:ext>
            </a:extLst>
          </p:cNvPr>
          <p:cNvPicPr/>
          <p:nvPr/>
        </p:nvPicPr>
        <p:blipFill rotWithShape="1">
          <a:blip r:embed="rId7">
            <a:extLst>
              <a:ext uri="{28A0092B-C50C-407E-A947-70E740481C1C}">
                <a14:useLocalDpi xmlns:a14="http://schemas.microsoft.com/office/drawing/2010/main" val="0"/>
              </a:ext>
            </a:extLst>
          </a:blip>
          <a:srcRect l="6246" t="3825" r="5682" b="6895"/>
          <a:stretch/>
        </p:blipFill>
        <p:spPr bwMode="auto">
          <a:xfrm>
            <a:off x="1847849" y="-1"/>
            <a:ext cx="3352801" cy="1778523"/>
          </a:xfrm>
          <a:prstGeom prst="rect">
            <a:avLst/>
          </a:prstGeom>
          <a:noFill/>
          <a:ln>
            <a:noFill/>
          </a:ln>
        </p:spPr>
      </p:pic>
    </p:spTree>
    <p:extLst>
      <p:ext uri="{BB962C8B-B14F-4D97-AF65-F5344CB8AC3E}">
        <p14:creationId xmlns:p14="http://schemas.microsoft.com/office/powerpoint/2010/main" val="16907007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C71BADF-9EBB-4C1B-B9E1-1ACD39B2E5C2}"/>
              </a:ext>
            </a:extLst>
          </p:cNvPr>
          <p:cNvSpPr>
            <a:spLocks noGrp="1"/>
          </p:cNvSpPr>
          <p:nvPr>
            <p:ph type="subTitle" idx="1"/>
          </p:nvPr>
        </p:nvSpPr>
        <p:spPr>
          <a:xfrm>
            <a:off x="102554" y="1266959"/>
            <a:ext cx="3956525" cy="2264228"/>
          </a:xfrm>
        </p:spPr>
        <p:txBody>
          <a:bodyPr anchor="ctr">
            <a:normAutofit/>
          </a:bodyPr>
          <a:lstStyle/>
          <a:p>
            <a:pPr algn="r"/>
            <a:r>
              <a:rPr lang="en-US" sz="4000" b="1" dirty="0">
                <a:solidFill>
                  <a:schemeClr val="tx2"/>
                </a:solidFill>
              </a:rPr>
              <a:t>Summary</a:t>
            </a:r>
            <a:endParaRPr lang="en-US" sz="4000" dirty="0">
              <a:solidFill>
                <a:schemeClr val="tx2"/>
              </a:solidFill>
            </a:endParaRPr>
          </a:p>
          <a:p>
            <a:pPr algn="r"/>
            <a:endParaRPr lang="en-US" dirty="0">
              <a:solidFill>
                <a:schemeClr val="tx2"/>
              </a:solidFill>
            </a:endParaRPr>
          </a:p>
        </p:txBody>
      </p:sp>
      <p:sp>
        <p:nvSpPr>
          <p:cNvPr id="2" name="Title 1">
            <a:extLst>
              <a:ext uri="{FF2B5EF4-FFF2-40B4-BE49-F238E27FC236}">
                <a16:creationId xmlns:a16="http://schemas.microsoft.com/office/drawing/2014/main" id="{0C6B7F1C-C9E3-4CF9-97D0-BDEA1A5F4EF7}"/>
              </a:ext>
            </a:extLst>
          </p:cNvPr>
          <p:cNvSpPr>
            <a:spLocks noGrp="1"/>
          </p:cNvSpPr>
          <p:nvPr>
            <p:ph type="ctrTitle"/>
          </p:nvPr>
        </p:nvSpPr>
        <p:spPr>
          <a:xfrm>
            <a:off x="4654295" y="1266958"/>
            <a:ext cx="6808362" cy="4528457"/>
          </a:xfrm>
        </p:spPr>
        <p:txBody>
          <a:bodyPr anchor="ctr">
            <a:normAutofit fontScale="90000"/>
          </a:bodyPr>
          <a:lstStyle/>
          <a:p>
            <a:pPr>
              <a:lnSpc>
                <a:spcPct val="90000"/>
              </a:lnSpc>
            </a:pPr>
            <a:r>
              <a:rPr lang="en-US" sz="1800"/>
              <a:t>Spotify has become one of the top streaming providers in the Music industry. It has become considerably difficult for the management to decide what record labels and artists should be offered a contract and the kind of music or artists that should be promoted via paid advertisements and whether their music should be part of their free or premium service. </a:t>
            </a:r>
            <a:br>
              <a:rPr lang="en-US" sz="1800"/>
            </a:br>
            <a:br>
              <a:rPr lang="en-US" sz="1800"/>
            </a:br>
            <a:r>
              <a:rPr lang="en-US" sz="1800"/>
              <a:t>The goal of this project was to predict whether a song is popular or not based on the song attributes(Metadata) and genre that Spotify provides. We ran an analysis on about approximately 6000 hit and non-hit songs to help understand what makes a song popular and if we could predict whether it will be on the Top 100 Billboard or not. </a:t>
            </a:r>
            <a:br>
              <a:rPr lang="en-US" sz="1800"/>
            </a:br>
            <a:br>
              <a:rPr lang="en-US" sz="1800"/>
            </a:br>
            <a:r>
              <a:rPr lang="en-US" sz="1800"/>
              <a:t>After exploring Machine Learning and Data mining algorithms throughout this course, we chose to run Logistic Regression, K-Nearest Neighbors, Support Vector Machine, Decision Tree algorithms on our data set. We found that Logistic Regression yielded the highest accuracy of 80.54% on the validation set in predicting whether a song will be on the Top 100 billboard or not.</a:t>
            </a:r>
            <a:br>
              <a:rPr lang="en-US" sz="1800"/>
            </a:br>
            <a:endParaRPr lang="en-US" sz="1800"/>
          </a:p>
        </p:txBody>
      </p:sp>
      <p:pic>
        <p:nvPicPr>
          <p:cNvPr id="5" name="Picture 4" descr="A picture containing drawing&#10;&#10;Description automatically generated">
            <a:extLst>
              <a:ext uri="{FF2B5EF4-FFF2-40B4-BE49-F238E27FC236}">
                <a16:creationId xmlns:a16="http://schemas.microsoft.com/office/drawing/2014/main" id="{3A814650-837D-41EE-8FCD-3FFC16090883}"/>
              </a:ext>
            </a:extLst>
          </p:cNvPr>
          <p:cNvPicPr>
            <a:picLocks noChangeAspect="1"/>
          </p:cNvPicPr>
          <p:nvPr/>
        </p:nvPicPr>
        <p:blipFill>
          <a:blip r:embed="rId3"/>
          <a:stretch>
            <a:fillRect/>
          </a:stretch>
        </p:blipFill>
        <p:spPr>
          <a:xfrm>
            <a:off x="1939896" y="2780072"/>
            <a:ext cx="1264777" cy="648928"/>
          </a:xfrm>
          <a:prstGeom prst="rect">
            <a:avLst/>
          </a:prstGeom>
        </p:spPr>
      </p:pic>
    </p:spTree>
    <p:extLst>
      <p:ext uri="{BB962C8B-B14F-4D97-AF65-F5344CB8AC3E}">
        <p14:creationId xmlns:p14="http://schemas.microsoft.com/office/powerpoint/2010/main" val="185574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509B-0668-4DA8-9657-C13530FA895E}"/>
              </a:ext>
            </a:extLst>
          </p:cNvPr>
          <p:cNvSpPr>
            <a:spLocks noGrp="1"/>
          </p:cNvSpPr>
          <p:nvPr>
            <p:ph type="title"/>
          </p:nvPr>
        </p:nvSpPr>
        <p:spPr/>
        <p:txBody>
          <a:bodyPr/>
          <a:lstStyle/>
          <a:p>
            <a:pPr algn="ctr"/>
            <a:r>
              <a:rPr lang="en-US" dirty="0"/>
              <a:t>Decision Tree</a:t>
            </a:r>
            <a:endParaRPr lang="en-IN" dirty="0"/>
          </a:p>
        </p:txBody>
      </p:sp>
      <p:sp>
        <p:nvSpPr>
          <p:cNvPr id="3" name="Content Placeholder 2">
            <a:extLst>
              <a:ext uri="{FF2B5EF4-FFF2-40B4-BE49-F238E27FC236}">
                <a16:creationId xmlns:a16="http://schemas.microsoft.com/office/drawing/2014/main" id="{CC0727E2-C7CE-4022-8C61-901D8581C89A}"/>
              </a:ext>
            </a:extLst>
          </p:cNvPr>
          <p:cNvSpPr>
            <a:spLocks noGrp="1"/>
          </p:cNvSpPr>
          <p:nvPr>
            <p:ph idx="1"/>
          </p:nvPr>
        </p:nvSpPr>
        <p:spPr>
          <a:xfrm>
            <a:off x="1103312" y="1659118"/>
            <a:ext cx="9404723" cy="4589281"/>
          </a:xfrm>
        </p:spPr>
        <p:txBody>
          <a:bodyPr>
            <a:normAutofit fontScale="70000" lnSpcReduction="20000"/>
          </a:bodyPr>
          <a:lstStyle/>
          <a:p>
            <a:r>
              <a:rPr lang="en-US" dirty="0"/>
              <a:t>Why this?</a:t>
            </a:r>
          </a:p>
          <a:p>
            <a:pPr marL="0" indent="0">
              <a:buNone/>
            </a:pPr>
            <a:r>
              <a:rPr lang="en-US" dirty="0"/>
              <a:t>Decision trees are also a popular classification method.</a:t>
            </a:r>
          </a:p>
          <a:p>
            <a:pPr marL="0" indent="0">
              <a:buNone/>
            </a:pPr>
            <a:r>
              <a:rPr lang="en-US" dirty="0"/>
              <a:t>They train decision trees on different attributes of a dataset and help us in understanding and reducing the variance.</a:t>
            </a:r>
          </a:p>
          <a:p>
            <a:pPr marL="0" indent="0">
              <a:buNone/>
            </a:pPr>
            <a:r>
              <a:rPr lang="en-US" dirty="0"/>
              <a:t>provide easily understandable classification rules (at least if the trees are not </a:t>
            </a:r>
            <a:r>
              <a:rPr lang="en-IN" dirty="0"/>
              <a:t>too large).</a:t>
            </a:r>
          </a:p>
          <a:p>
            <a:pPr marL="0" indent="0">
              <a:buNone/>
            </a:pPr>
            <a:endParaRPr lang="en-US" dirty="0"/>
          </a:p>
          <a:p>
            <a:r>
              <a:rPr lang="en-US" dirty="0"/>
              <a:t>How?</a:t>
            </a:r>
          </a:p>
          <a:p>
            <a:pPr marL="0" indent="0">
              <a:buNone/>
            </a:pPr>
            <a:r>
              <a:rPr lang="en-US" b="1" dirty="0"/>
              <a:t>Uses bagging and feature randomness when building each individual tree to try to create an uncorrelated forest of trees</a:t>
            </a:r>
            <a:r>
              <a:rPr lang="en-US" dirty="0"/>
              <a:t> whose prediction by committee is more accurate than that of any individual tree.</a:t>
            </a:r>
          </a:p>
          <a:p>
            <a:pPr marL="0" indent="0">
              <a:buNone/>
            </a:pPr>
            <a:endParaRPr lang="en-US" dirty="0"/>
          </a:p>
          <a:p>
            <a:pPr marL="0" indent="0">
              <a:buNone/>
            </a:pPr>
            <a:r>
              <a:rPr lang="en-US" dirty="0"/>
              <a:t>R-code:</a:t>
            </a:r>
          </a:p>
          <a:p>
            <a:r>
              <a:rPr lang="en-IN" dirty="0"/>
              <a:t>Used </a:t>
            </a:r>
            <a:r>
              <a:rPr lang="en-IN" dirty="0" err="1"/>
              <a:t>rpart</a:t>
            </a:r>
            <a:r>
              <a:rPr lang="en-IN" dirty="0"/>
              <a:t> library</a:t>
            </a:r>
          </a:p>
          <a:p>
            <a:pPr marL="0" indent="0">
              <a:buNone/>
            </a:pPr>
            <a:r>
              <a:rPr lang="en-IN" dirty="0"/>
              <a:t>classifier &lt;- </a:t>
            </a:r>
            <a:r>
              <a:rPr lang="en-IN" dirty="0" err="1"/>
              <a:t>rpart</a:t>
            </a:r>
            <a:r>
              <a:rPr lang="en-IN" dirty="0"/>
              <a:t>(formula = top100 ~ .,</a:t>
            </a:r>
          </a:p>
          <a:p>
            <a:pPr marL="0" indent="0">
              <a:buNone/>
            </a:pPr>
            <a:r>
              <a:rPr lang="en-IN" dirty="0"/>
              <a:t>                   data = </a:t>
            </a:r>
            <a:r>
              <a:rPr lang="en-IN" dirty="0" err="1"/>
              <a:t>training_set</a:t>
            </a:r>
            <a:r>
              <a:rPr lang="en-IN" dirty="0"/>
              <a:t>,</a:t>
            </a:r>
          </a:p>
          <a:p>
            <a:pPr marL="0" indent="0">
              <a:buNone/>
            </a:pPr>
            <a:r>
              <a:rPr lang="en-IN" dirty="0"/>
              <a:t>                   control = </a:t>
            </a:r>
            <a:r>
              <a:rPr lang="en-IN" dirty="0" err="1"/>
              <a:t>rpart.control</a:t>
            </a:r>
            <a:r>
              <a:rPr lang="en-IN" dirty="0"/>
              <a:t>(</a:t>
            </a:r>
            <a:r>
              <a:rPr lang="en-IN" dirty="0" err="1"/>
              <a:t>minbucket</a:t>
            </a:r>
            <a:r>
              <a:rPr lang="en-IN" dirty="0"/>
              <a:t> = 50, </a:t>
            </a:r>
            <a:r>
              <a:rPr lang="en-IN" dirty="0" err="1"/>
              <a:t>maxdepth</a:t>
            </a:r>
            <a:r>
              <a:rPr lang="en-IN" dirty="0"/>
              <a:t> = 5, cp = 0.0001))</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0494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F58D-2977-4C16-89E4-6FB32ADDD084}"/>
              </a:ext>
            </a:extLst>
          </p:cNvPr>
          <p:cNvSpPr>
            <a:spLocks noGrp="1"/>
          </p:cNvSpPr>
          <p:nvPr>
            <p:ph type="title"/>
          </p:nvPr>
        </p:nvSpPr>
        <p:spPr>
          <a:xfrm>
            <a:off x="1393823" y="443292"/>
            <a:ext cx="9404723" cy="1400530"/>
          </a:xfrm>
        </p:spPr>
        <p:txBody>
          <a:bodyPr>
            <a:normAutofit/>
          </a:bodyPr>
          <a:lstStyle/>
          <a:p>
            <a:pPr algn="ctr"/>
            <a:r>
              <a:rPr lang="en-US" dirty="0"/>
              <a:t>PREDICTIVE MODELS - ACCURACY</a:t>
            </a:r>
          </a:p>
        </p:txBody>
      </p:sp>
      <p:graphicFrame>
        <p:nvGraphicFramePr>
          <p:cNvPr id="4" name="Content Placeholder 3">
            <a:extLst>
              <a:ext uri="{FF2B5EF4-FFF2-40B4-BE49-F238E27FC236}">
                <a16:creationId xmlns:a16="http://schemas.microsoft.com/office/drawing/2014/main" id="{238FE8C1-B95D-4A6B-9C36-6BE11B023F70}"/>
              </a:ext>
            </a:extLst>
          </p:cNvPr>
          <p:cNvGraphicFramePr>
            <a:graphicFrameLocks noGrp="1"/>
          </p:cNvGraphicFramePr>
          <p:nvPr>
            <p:ph idx="1"/>
            <p:extLst>
              <p:ext uri="{D42A27DB-BD31-4B8C-83A1-F6EECF244321}">
                <p14:modId xmlns:p14="http://schemas.microsoft.com/office/powerpoint/2010/main" val="3540255569"/>
              </p:ext>
            </p:extLst>
          </p:nvPr>
        </p:nvGraphicFramePr>
        <p:xfrm>
          <a:off x="1393823" y="2078195"/>
          <a:ext cx="9404353" cy="3989718"/>
        </p:xfrm>
        <a:graphic>
          <a:graphicData uri="http://schemas.openxmlformats.org/drawingml/2006/table">
            <a:tbl>
              <a:tblPr firstRow="1" firstCol="1" bandRow="1">
                <a:tableStyleId>{3B4B98B0-60AC-42C2-AFA5-B58CD77FA1E5}</a:tableStyleId>
              </a:tblPr>
              <a:tblGrid>
                <a:gridCol w="3344388">
                  <a:extLst>
                    <a:ext uri="{9D8B030D-6E8A-4147-A177-3AD203B41FA5}">
                      <a16:colId xmlns:a16="http://schemas.microsoft.com/office/drawing/2014/main" val="3443550839"/>
                    </a:ext>
                  </a:extLst>
                </a:gridCol>
                <a:gridCol w="2790437">
                  <a:extLst>
                    <a:ext uri="{9D8B030D-6E8A-4147-A177-3AD203B41FA5}">
                      <a16:colId xmlns:a16="http://schemas.microsoft.com/office/drawing/2014/main" val="3426378957"/>
                    </a:ext>
                  </a:extLst>
                </a:gridCol>
                <a:gridCol w="3269528">
                  <a:extLst>
                    <a:ext uri="{9D8B030D-6E8A-4147-A177-3AD203B41FA5}">
                      <a16:colId xmlns:a16="http://schemas.microsoft.com/office/drawing/2014/main" val="3690496714"/>
                    </a:ext>
                  </a:extLst>
                </a:gridCol>
              </a:tblGrid>
              <a:tr h="664953">
                <a:tc>
                  <a:txBody>
                    <a:bodyPr/>
                    <a:lstStyle/>
                    <a:p>
                      <a:pPr marL="0" marR="0" algn="ctr">
                        <a:lnSpc>
                          <a:spcPct val="107000"/>
                        </a:lnSpc>
                        <a:spcBef>
                          <a:spcPts val="0"/>
                        </a:spcBef>
                        <a:spcAft>
                          <a:spcPts val="0"/>
                        </a:spcAft>
                      </a:pPr>
                      <a:r>
                        <a:rPr lang="en-US" sz="1900" b="1" dirty="0">
                          <a:solidFill>
                            <a:srgbClr val="FFFFFF"/>
                          </a:solidFill>
                          <a:effectLst/>
                        </a:rPr>
                        <a:t>MODEL</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900" b="1" dirty="0">
                          <a:solidFill>
                            <a:srgbClr val="FFFFFF"/>
                          </a:solidFill>
                          <a:effectLst/>
                        </a:rPr>
                        <a:t>ACCURACY</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2969246"/>
                  </a:ext>
                </a:extLst>
              </a:tr>
              <a:tr h="664953">
                <a:tc>
                  <a:txBody>
                    <a:bodyPr/>
                    <a:lstStyle/>
                    <a:p>
                      <a:pPr marL="0" marR="0">
                        <a:lnSpc>
                          <a:spcPct val="107000"/>
                        </a:lnSpc>
                        <a:spcBef>
                          <a:spcPts val="0"/>
                        </a:spcBef>
                        <a:spcAft>
                          <a:spcPts val="0"/>
                        </a:spcAft>
                      </a:pPr>
                      <a:r>
                        <a:rPr lang="en-US" sz="1900" b="1" dirty="0">
                          <a:solidFill>
                            <a:srgbClr val="FFFFFF"/>
                          </a:solidFill>
                          <a:effectLst/>
                        </a:rPr>
                        <a:t> </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Training Data</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Validation Data</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226036"/>
                  </a:ext>
                </a:extLst>
              </a:tr>
              <a:tr h="664953">
                <a:tc>
                  <a:txBody>
                    <a:bodyPr/>
                    <a:lstStyle/>
                    <a:p>
                      <a:pPr marL="0" marR="0" algn="ctr">
                        <a:lnSpc>
                          <a:spcPct val="107000"/>
                        </a:lnSpc>
                        <a:spcBef>
                          <a:spcPts val="0"/>
                        </a:spcBef>
                        <a:spcAft>
                          <a:spcPts val="0"/>
                        </a:spcAft>
                      </a:pPr>
                      <a:r>
                        <a:rPr lang="en-US" sz="1900" b="1" dirty="0">
                          <a:solidFill>
                            <a:srgbClr val="FFFFFF"/>
                          </a:solidFill>
                          <a:effectLst/>
                        </a:rPr>
                        <a:t>Logistic Regression</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79.3%</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80.54%</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9121496"/>
                  </a:ext>
                </a:extLst>
              </a:tr>
              <a:tr h="664953">
                <a:tc>
                  <a:txBody>
                    <a:bodyPr/>
                    <a:lstStyle/>
                    <a:p>
                      <a:pPr marL="0" marR="0" algn="ctr">
                        <a:lnSpc>
                          <a:spcPct val="107000"/>
                        </a:lnSpc>
                        <a:spcBef>
                          <a:spcPts val="0"/>
                        </a:spcBef>
                        <a:spcAft>
                          <a:spcPts val="0"/>
                        </a:spcAft>
                      </a:pPr>
                      <a:r>
                        <a:rPr lang="en-US" sz="1900" b="1" dirty="0">
                          <a:solidFill>
                            <a:srgbClr val="FFFFFF"/>
                          </a:solidFill>
                          <a:effectLst/>
                        </a:rPr>
                        <a:t>KNN</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76.95%</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77.52%</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4507378"/>
                  </a:ext>
                </a:extLst>
              </a:tr>
              <a:tr h="664953">
                <a:tc>
                  <a:txBody>
                    <a:bodyPr/>
                    <a:lstStyle/>
                    <a:p>
                      <a:pPr marL="0" marR="0" algn="ctr">
                        <a:lnSpc>
                          <a:spcPct val="107000"/>
                        </a:lnSpc>
                        <a:spcBef>
                          <a:spcPts val="0"/>
                        </a:spcBef>
                        <a:spcAft>
                          <a:spcPts val="0"/>
                        </a:spcAft>
                      </a:pPr>
                      <a:r>
                        <a:rPr lang="en-US" sz="1900" b="1" dirty="0">
                          <a:solidFill>
                            <a:srgbClr val="FFFFFF"/>
                          </a:solidFill>
                          <a:effectLst/>
                        </a:rPr>
                        <a:t>SVM</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78.74%</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79.81%</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091810"/>
                  </a:ext>
                </a:extLst>
              </a:tr>
              <a:tr h="664953">
                <a:tc>
                  <a:txBody>
                    <a:bodyPr/>
                    <a:lstStyle/>
                    <a:p>
                      <a:pPr marL="0" marR="0" algn="ctr">
                        <a:lnSpc>
                          <a:spcPct val="107000"/>
                        </a:lnSpc>
                        <a:spcBef>
                          <a:spcPts val="0"/>
                        </a:spcBef>
                        <a:spcAft>
                          <a:spcPts val="0"/>
                        </a:spcAft>
                      </a:pPr>
                      <a:r>
                        <a:rPr lang="en-US" sz="1900" b="1" dirty="0">
                          <a:solidFill>
                            <a:srgbClr val="FFFFFF"/>
                          </a:solidFill>
                          <a:effectLst/>
                        </a:rPr>
                        <a:t>Decision Tree</a:t>
                      </a:r>
                      <a:endParaRPr lang="en-US" sz="19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80.48%</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900" dirty="0">
                          <a:solidFill>
                            <a:schemeClr val="tx1">
                              <a:lumMod val="85000"/>
                              <a:lumOff val="15000"/>
                            </a:schemeClr>
                          </a:solidFill>
                          <a:effectLst/>
                        </a:rPr>
                        <a:t>80.02%</a:t>
                      </a:r>
                      <a:endParaRPr lang="en-US" sz="19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77552" marR="166531" marT="166531" marB="166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237675"/>
                  </a:ext>
                </a:extLst>
              </a:tr>
            </a:tbl>
          </a:graphicData>
        </a:graphic>
      </p:graphicFrame>
    </p:spTree>
    <p:extLst>
      <p:ext uri="{BB962C8B-B14F-4D97-AF65-F5344CB8AC3E}">
        <p14:creationId xmlns:p14="http://schemas.microsoft.com/office/powerpoint/2010/main" val="2633873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73A4B-A12B-481D-8992-D54EFAD650C4}"/>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ROC CURVE COMPARISON</a:t>
            </a:r>
          </a:p>
        </p:txBody>
      </p:sp>
      <p:sp>
        <p:nvSpPr>
          <p:cNvPr id="4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5" name="Freeform: Shape 4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map&#10;&#10;Description automatically generated">
            <a:extLst>
              <a:ext uri="{FF2B5EF4-FFF2-40B4-BE49-F238E27FC236}">
                <a16:creationId xmlns:a16="http://schemas.microsoft.com/office/drawing/2014/main" id="{E305388C-E545-4D6D-BE2E-C81869A607F7}"/>
              </a:ext>
            </a:extLst>
          </p:cNvPr>
          <p:cNvPicPr>
            <a:picLocks noGrp="1" noChangeAspect="1"/>
          </p:cNvPicPr>
          <p:nvPr>
            <p:ph idx="1"/>
          </p:nvPr>
        </p:nvPicPr>
        <p:blipFill>
          <a:blip r:embed="rId6"/>
          <a:stretch>
            <a:fillRect/>
          </a:stretch>
        </p:blipFill>
        <p:spPr>
          <a:xfrm>
            <a:off x="643854" y="1171329"/>
            <a:ext cx="6270662" cy="4514876"/>
          </a:xfrm>
          <a:prstGeom prst="rect">
            <a:avLst/>
          </a:prstGeom>
          <a:effectLst/>
        </p:spPr>
      </p:pic>
    </p:spTree>
    <p:extLst>
      <p:ext uri="{BB962C8B-B14F-4D97-AF65-F5344CB8AC3E}">
        <p14:creationId xmlns:p14="http://schemas.microsoft.com/office/powerpoint/2010/main" val="69659892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57FC-06A3-438E-B1EA-F592E65E3159}"/>
              </a:ext>
            </a:extLst>
          </p:cNvPr>
          <p:cNvSpPr>
            <a:spLocks noGrp="1"/>
          </p:cNvSpPr>
          <p:nvPr>
            <p:ph type="title"/>
          </p:nvPr>
        </p:nvSpPr>
        <p:spPr>
          <a:xfrm>
            <a:off x="5282381" y="629266"/>
            <a:ext cx="4767471" cy="1641986"/>
          </a:xfrm>
        </p:spPr>
        <p:txBody>
          <a:bodyPr>
            <a:normAutofit/>
          </a:bodyPr>
          <a:lstStyle/>
          <a:p>
            <a:r>
              <a:rPr lang="en-US"/>
              <a:t>OUTCOMES</a:t>
            </a:r>
          </a:p>
        </p:txBody>
      </p:sp>
      <p:pic>
        <p:nvPicPr>
          <p:cNvPr id="5" name="Picture 4">
            <a:extLst>
              <a:ext uri="{FF2B5EF4-FFF2-40B4-BE49-F238E27FC236}">
                <a16:creationId xmlns:a16="http://schemas.microsoft.com/office/drawing/2014/main" id="{B778534A-1A05-4FAB-97A6-3415085204FD}"/>
              </a:ext>
            </a:extLst>
          </p:cNvPr>
          <p:cNvPicPr>
            <a:picLocks noChangeAspect="1"/>
          </p:cNvPicPr>
          <p:nvPr/>
        </p:nvPicPr>
        <p:blipFill rotWithShape="1">
          <a:blip r:embed="rId3"/>
          <a:srcRect l="51644" r="6793"/>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9320688E-9F11-4AF8-B46C-AEE2C8493240}"/>
              </a:ext>
            </a:extLst>
          </p:cNvPr>
          <p:cNvSpPr>
            <a:spLocks noGrp="1"/>
          </p:cNvSpPr>
          <p:nvPr>
            <p:ph idx="1"/>
          </p:nvPr>
        </p:nvSpPr>
        <p:spPr>
          <a:xfrm>
            <a:off x="5282380" y="1919926"/>
            <a:ext cx="4767471" cy="3809999"/>
          </a:xfrm>
        </p:spPr>
        <p:txBody>
          <a:bodyPr>
            <a:normAutofit/>
          </a:bodyPr>
          <a:lstStyle/>
          <a:p>
            <a:pPr>
              <a:lnSpc>
                <a:spcPct val="90000"/>
              </a:lnSpc>
            </a:pPr>
            <a:r>
              <a:rPr lang="en-US" sz="1700" dirty="0"/>
              <a:t>We consider Logistic Regression as our best model with an accuracy of 80.54% indicating that our model will be able to predict the probability whether a song will be popular or not, </a:t>
            </a:r>
            <a:r>
              <a:rPr lang="en-US" sz="1700" b="1" dirty="0"/>
              <a:t>≈ </a:t>
            </a:r>
            <a:r>
              <a:rPr lang="en-US" sz="1700" dirty="0"/>
              <a:t>81% of the time.</a:t>
            </a:r>
          </a:p>
          <a:p>
            <a:pPr>
              <a:lnSpc>
                <a:spcPct val="90000"/>
              </a:lnSpc>
            </a:pPr>
            <a:r>
              <a:rPr lang="en-US" sz="1700" dirty="0"/>
              <a:t>The analysis and model built here focuses on both, the audio industry as well as the listeners/end users. Audio labels/ talent acquisition agencies can use this data to decide whether they should be interested in signing an artist. Artists can use this as a reference while creating content to decide what attributes their tracks must include to be a Billboard success.</a:t>
            </a:r>
          </a:p>
          <a:p>
            <a:pPr>
              <a:lnSpc>
                <a:spcPct val="90000"/>
              </a:lnSpc>
            </a:pPr>
            <a:endParaRPr lang="en-US" sz="1700" dirty="0"/>
          </a:p>
        </p:txBody>
      </p:sp>
    </p:spTree>
    <p:extLst>
      <p:ext uri="{BB962C8B-B14F-4D97-AF65-F5344CB8AC3E}">
        <p14:creationId xmlns:p14="http://schemas.microsoft.com/office/powerpoint/2010/main" val="93544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BB3A-A335-434F-9CF7-6A4CD8EB1190}"/>
              </a:ext>
            </a:extLst>
          </p:cNvPr>
          <p:cNvSpPr>
            <a:spLocks noGrp="1"/>
          </p:cNvSpPr>
          <p:nvPr>
            <p:ph type="title"/>
          </p:nvPr>
        </p:nvSpPr>
        <p:spPr>
          <a:xfrm>
            <a:off x="646111" y="452718"/>
            <a:ext cx="9404723" cy="1400530"/>
          </a:xfrm>
        </p:spPr>
        <p:txBody>
          <a:bodyPr>
            <a:normAutofit/>
          </a:bodyPr>
          <a:lstStyle/>
          <a:p>
            <a:r>
              <a:rPr lang="en-US" dirty="0"/>
              <a:t>LIMITATIONS</a:t>
            </a:r>
          </a:p>
        </p:txBody>
      </p:sp>
      <p:graphicFrame>
        <p:nvGraphicFramePr>
          <p:cNvPr id="5" name="Content Placeholder 2">
            <a:extLst>
              <a:ext uri="{FF2B5EF4-FFF2-40B4-BE49-F238E27FC236}">
                <a16:creationId xmlns:a16="http://schemas.microsoft.com/office/drawing/2014/main" id="{00BDD7ED-0CFB-40F0-996D-76BAD35EE5B6}"/>
              </a:ext>
            </a:extLst>
          </p:cNvPr>
          <p:cNvGraphicFramePr>
            <a:graphicFrameLocks noGrp="1"/>
          </p:cNvGraphicFramePr>
          <p:nvPr>
            <p:ph idx="1"/>
            <p:extLst>
              <p:ext uri="{D42A27DB-BD31-4B8C-83A1-F6EECF244321}">
                <p14:modId xmlns:p14="http://schemas.microsoft.com/office/powerpoint/2010/main" val="9339715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01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0A37-F13E-4536-A70E-B1DE868674C6}"/>
              </a:ext>
            </a:extLst>
          </p:cNvPr>
          <p:cNvSpPr>
            <a:spLocks noGrp="1"/>
          </p:cNvSpPr>
          <p:nvPr>
            <p:ph type="title"/>
          </p:nvPr>
        </p:nvSpPr>
        <p:spPr>
          <a:xfrm>
            <a:off x="646111" y="452718"/>
            <a:ext cx="9404723" cy="1400530"/>
          </a:xfrm>
        </p:spPr>
        <p:txBody>
          <a:bodyPr>
            <a:normAutofit/>
          </a:bodyPr>
          <a:lstStyle/>
          <a:p>
            <a:r>
              <a:rPr lang="en-US"/>
              <a:t>FUTURE WORK</a:t>
            </a:r>
          </a:p>
        </p:txBody>
      </p:sp>
      <p:graphicFrame>
        <p:nvGraphicFramePr>
          <p:cNvPr id="5" name="Content Placeholder 2">
            <a:extLst>
              <a:ext uri="{FF2B5EF4-FFF2-40B4-BE49-F238E27FC236}">
                <a16:creationId xmlns:a16="http://schemas.microsoft.com/office/drawing/2014/main" id="{FF389D01-8B2F-458F-BEF3-1B1C52472133}"/>
              </a:ext>
            </a:extLst>
          </p:cNvPr>
          <p:cNvGraphicFramePr>
            <a:graphicFrameLocks noGrp="1"/>
          </p:cNvGraphicFramePr>
          <p:nvPr>
            <p:ph idx="1"/>
            <p:extLst>
              <p:ext uri="{D42A27DB-BD31-4B8C-83A1-F6EECF244321}">
                <p14:modId xmlns:p14="http://schemas.microsoft.com/office/powerpoint/2010/main" val="2648170596"/>
              </p:ext>
            </p:extLst>
          </p:nvPr>
        </p:nvGraphicFramePr>
        <p:xfrm>
          <a:off x="404572" y="2148711"/>
          <a:ext cx="11008176"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79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9E67BA-99D9-4BD7-B691-7DDAE248352B}"/>
              </a:ext>
            </a:extLst>
          </p:cNvPr>
          <p:cNvSpPr>
            <a:spLocks noGrp="1"/>
          </p:cNvSpPr>
          <p:nvPr>
            <p:ph type="title"/>
          </p:nvPr>
        </p:nvSpPr>
        <p:spPr>
          <a:xfrm>
            <a:off x="4686868" y="1869056"/>
            <a:ext cx="6625087" cy="2434087"/>
          </a:xfrm>
        </p:spPr>
        <p:txBody>
          <a:bodyPr vert="horz" lIns="91440" tIns="45720" rIns="91440" bIns="45720" rtlCol="0" anchor="b">
            <a:normAutofit/>
          </a:bodyPr>
          <a:lstStyle/>
          <a:p>
            <a:r>
              <a:rPr lang="en-US" sz="6000" b="0" i="0" kern="1200" dirty="0">
                <a:solidFill>
                  <a:schemeClr val="bg2">
                    <a:lumMod val="60000"/>
                    <a:lumOff val="40000"/>
                  </a:schemeClr>
                </a:solidFill>
                <a:latin typeface="+mj-lt"/>
                <a:ea typeface="+mj-ea"/>
                <a:cs typeface="+mj-cs"/>
              </a:rPr>
              <a:t>THANK YOU FOR YOUR TIME!</a:t>
            </a:r>
          </a:p>
        </p:txBody>
      </p:sp>
      <p:pic>
        <p:nvPicPr>
          <p:cNvPr id="6" name="Graphic 5" descr="Angel Face with Solid Fill">
            <a:extLst>
              <a:ext uri="{FF2B5EF4-FFF2-40B4-BE49-F238E27FC236}">
                <a16:creationId xmlns:a16="http://schemas.microsoft.com/office/drawing/2014/main" id="{BD969E0A-E4C3-4105-BBCE-8E01A687E3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5907" y="1960946"/>
            <a:ext cx="2936108" cy="2936108"/>
          </a:xfrm>
          <a:prstGeom prst="rect">
            <a:avLst/>
          </a:prstGeom>
          <a:effectLst/>
        </p:spPr>
      </p:pic>
    </p:spTree>
    <p:extLst>
      <p:ext uri="{BB962C8B-B14F-4D97-AF65-F5344CB8AC3E}">
        <p14:creationId xmlns:p14="http://schemas.microsoft.com/office/powerpoint/2010/main" val="421366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A197-4E71-4381-9D2A-1033DB253132}"/>
              </a:ext>
            </a:extLst>
          </p:cNvPr>
          <p:cNvSpPr>
            <a:spLocks noGrp="1"/>
          </p:cNvSpPr>
          <p:nvPr>
            <p:ph type="title"/>
          </p:nvPr>
        </p:nvSpPr>
        <p:spPr/>
        <p:txBody>
          <a:bodyPr/>
          <a:lstStyle/>
          <a:p>
            <a:pPr algn="ctr"/>
            <a:r>
              <a:rPr lang="en-US" dirty="0"/>
              <a:t>Scenario</a:t>
            </a:r>
            <a:endParaRPr lang="en-IN" dirty="0"/>
          </a:p>
        </p:txBody>
      </p:sp>
      <p:sp>
        <p:nvSpPr>
          <p:cNvPr id="3" name="Content Placeholder 2">
            <a:extLst>
              <a:ext uri="{FF2B5EF4-FFF2-40B4-BE49-F238E27FC236}">
                <a16:creationId xmlns:a16="http://schemas.microsoft.com/office/drawing/2014/main" id="{9C1C44BE-D9B7-427C-8370-3E3B49F332D6}"/>
              </a:ext>
            </a:extLst>
          </p:cNvPr>
          <p:cNvSpPr>
            <a:spLocks noGrp="1"/>
          </p:cNvSpPr>
          <p:nvPr>
            <p:ph idx="1"/>
          </p:nvPr>
        </p:nvSpPr>
        <p:spPr/>
        <p:txBody>
          <a:bodyPr/>
          <a:lstStyle/>
          <a:p>
            <a:r>
              <a:rPr lang="en-US" dirty="0"/>
              <a:t>It is difficult for companies in the music industry to decide what artists/labels they should sign on and what kind of music they should onboard to the platform. We aim to help in contributing to the decision-making process by finding patterns in the music data over the last decade.</a:t>
            </a:r>
          </a:p>
          <a:p>
            <a:endParaRPr lang="en-IN" dirty="0"/>
          </a:p>
        </p:txBody>
      </p:sp>
    </p:spTree>
    <p:extLst>
      <p:ext uri="{BB962C8B-B14F-4D97-AF65-F5344CB8AC3E}">
        <p14:creationId xmlns:p14="http://schemas.microsoft.com/office/powerpoint/2010/main" val="210687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F6814-AF67-4C15-B741-865E6A418A46}"/>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2900" b="0" i="0" kern="1200">
                <a:solidFill>
                  <a:srgbClr val="EBEBEB"/>
                </a:solidFill>
                <a:latin typeface="+mj-lt"/>
                <a:ea typeface="+mj-ea"/>
                <a:cs typeface="+mj-cs"/>
              </a:rPr>
              <a:t>Objectives/Decisions</a:t>
            </a:r>
          </a:p>
        </p:txBody>
      </p:sp>
      <p:sp>
        <p:nvSpPr>
          <p:cNvPr id="3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8" name="Rectangle 3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0505BC3A-8892-4817-B7A8-1222DC704A7F}"/>
              </a:ext>
            </a:extLst>
          </p:cNvPr>
          <p:cNvSpPr/>
          <p:nvPr/>
        </p:nvSpPr>
        <p:spPr>
          <a:xfrm>
            <a:off x="648931" y="2438400"/>
            <a:ext cx="4166509" cy="3785419"/>
          </a:xfrm>
          <a:prstGeom prst="rect">
            <a:avLst/>
          </a:prstGeom>
        </p:spPr>
        <p:txBody>
          <a:bodyPr vert="horz" lIns="91440" tIns="45720" rIns="91440" bIns="45720" rtlCol="0">
            <a:normAutofit fontScale="92500" lnSpcReduction="10000"/>
          </a:bodyPr>
          <a:lstStyle/>
          <a:p>
            <a:pPr marL="342900" lvl="0" indent="-3429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Does Genre matter?  </a:t>
            </a:r>
          </a:p>
          <a:p>
            <a:pPr marL="342900" lvl="0" indent="-34290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marL="342900" lvl="0" indent="-3429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What features(metadata) contribute to a song being popular? </a:t>
            </a:r>
          </a:p>
          <a:p>
            <a:pPr lvl="0">
              <a:spcBef>
                <a:spcPts val="1000"/>
              </a:spcBef>
              <a:buClr>
                <a:schemeClr val="bg2">
                  <a:lumMod val="40000"/>
                  <a:lumOff val="60000"/>
                </a:schemeClr>
              </a:buClr>
              <a:buSzPct val="80000"/>
            </a:pPr>
            <a:endParaRPr lang="en-US" dirty="0">
              <a:solidFill>
                <a:srgbClr val="EBEBEB"/>
              </a:solidFill>
              <a:latin typeface="+mj-lt"/>
              <a:ea typeface="+mj-ea"/>
              <a:cs typeface="+mj-cs"/>
            </a:endParaRPr>
          </a:p>
          <a:p>
            <a:pPr marL="342900" indent="-342900">
              <a:spcBef>
                <a:spcPts val="1000"/>
              </a:spcBef>
              <a:buClr>
                <a:schemeClr val="bg2">
                  <a:lumMod val="40000"/>
                  <a:lumOff val="60000"/>
                </a:schemeClr>
              </a:buClr>
              <a:buSzPct val="80000"/>
              <a:buFont typeface="Wingdings 3" charset="2"/>
              <a:buChar char=""/>
            </a:pPr>
            <a:r>
              <a:rPr lang="en-US" dirty="0">
                <a:solidFill>
                  <a:srgbClr val="EBEBEB"/>
                </a:solidFill>
              </a:rPr>
              <a:t>Could we really predict the popularity of a song based on its     attributes provided by Spotify?</a:t>
            </a:r>
          </a:p>
          <a:p>
            <a:pPr marL="342900" lvl="0" indent="-34290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marL="342900" lvl="0" indent="-34290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a:p>
            <a:pPr lvl="0">
              <a:spcBef>
                <a:spcPts val="1000"/>
              </a:spcBef>
              <a:buClr>
                <a:schemeClr val="bg2">
                  <a:lumMod val="40000"/>
                  <a:lumOff val="60000"/>
                </a:schemeClr>
              </a:buClr>
              <a:buSzPct val="80000"/>
            </a:pPr>
            <a:r>
              <a:rPr lang="en-US" dirty="0">
                <a:solidFill>
                  <a:srgbClr val="EBEBEB"/>
                </a:solidFill>
                <a:latin typeface="+mj-lt"/>
                <a:ea typeface="+mj-ea"/>
                <a:cs typeface="+mj-cs"/>
              </a:rPr>
              <a:t> </a:t>
            </a:r>
          </a:p>
        </p:txBody>
      </p:sp>
      <p:pic>
        <p:nvPicPr>
          <p:cNvPr id="22" name="Picture 21">
            <a:extLst>
              <a:ext uri="{FF2B5EF4-FFF2-40B4-BE49-F238E27FC236}">
                <a16:creationId xmlns:a16="http://schemas.microsoft.com/office/drawing/2014/main" id="{93283B65-9175-45EE-8924-1CD70F992B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3492" y="2959071"/>
            <a:ext cx="6511726" cy="849358"/>
          </a:xfrm>
          <a:prstGeom prst="rect">
            <a:avLst/>
          </a:prstGeom>
          <a:noFill/>
          <a:ln>
            <a:noFill/>
          </a:ln>
        </p:spPr>
      </p:pic>
    </p:spTree>
    <p:extLst>
      <p:ext uri="{BB962C8B-B14F-4D97-AF65-F5344CB8AC3E}">
        <p14:creationId xmlns:p14="http://schemas.microsoft.com/office/powerpoint/2010/main" val="37452055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531E-8F96-4C70-B9EC-50E9179FB102}"/>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073BC723-79CD-4F95-BA4A-C45DCB5F0D15}"/>
              </a:ext>
            </a:extLst>
          </p:cNvPr>
          <p:cNvSpPr>
            <a:spLocks noGrp="1"/>
          </p:cNvSpPr>
          <p:nvPr>
            <p:ph idx="1"/>
          </p:nvPr>
        </p:nvSpPr>
        <p:spPr/>
        <p:txBody>
          <a:bodyPr>
            <a:normAutofit fontScale="77500" lnSpcReduction="20000"/>
          </a:bodyPr>
          <a:lstStyle/>
          <a:p>
            <a:r>
              <a:rPr lang="en-US" dirty="0"/>
              <a:t>The dataset we chose was obtained from Spotify’s API. This dataset initially consisted of 6398 records spread across 19 variables. The dataset represents a mix of tracks over the last decade. They are classified as ‘Top 100’ based on whether they were, at any point of time, during the last decade at any position in the ‘Top 100’ weekly charts. This means that even if the track was at Number 100 for a week, it will be classified as a ‘Top 100’ track. However, to have an accurate model, we need to reduce the number of predictors(variables) based on what impact they have on our outcome variable. Since our goal is to predict the popularity of a song, we choose the variable ‘Top 100’ as the outcome variable.</a:t>
            </a:r>
            <a:endParaRPr lang="en-IN" dirty="0"/>
          </a:p>
          <a:p>
            <a:r>
              <a:rPr lang="en-US" dirty="0"/>
              <a:t>We eliminate the variables ‘</a:t>
            </a:r>
            <a:r>
              <a:rPr lang="en-US" b="1" dirty="0" err="1"/>
              <a:t>uri</a:t>
            </a:r>
            <a:r>
              <a:rPr lang="en-US" dirty="0"/>
              <a:t>’, and ‘</a:t>
            </a:r>
            <a:r>
              <a:rPr lang="en-US" b="1" dirty="0"/>
              <a:t>sections</a:t>
            </a:r>
            <a:r>
              <a:rPr lang="en-US" dirty="0"/>
              <a:t>’ as these are particular to Spotify and are links to access these tracks. Also, the initial few renders of our models showed that the ‘</a:t>
            </a:r>
            <a:r>
              <a:rPr lang="en-US" b="1" dirty="0" err="1"/>
              <a:t>time_signature</a:t>
            </a:r>
            <a:r>
              <a:rPr lang="en-US" dirty="0"/>
              <a:t>’ does not really influence the model in any way as it is relatively constant for all the tracks. Hence, we also eliminate the </a:t>
            </a:r>
            <a:r>
              <a:rPr lang="en-US" b="1" dirty="0"/>
              <a:t>‘</a:t>
            </a:r>
            <a:r>
              <a:rPr lang="en-US" b="1" dirty="0" err="1"/>
              <a:t>time_signature</a:t>
            </a:r>
            <a:r>
              <a:rPr lang="en-US" b="1" dirty="0"/>
              <a:t>’</a:t>
            </a:r>
            <a:r>
              <a:rPr lang="en-US" dirty="0"/>
              <a:t> variable. They do not in any way impact the data and will not be necessary for our analysis.</a:t>
            </a:r>
          </a:p>
          <a:p>
            <a:r>
              <a:rPr lang="en-US" dirty="0"/>
              <a:t>For ease of understanding and usability, we make a few changes to the data structure of certain variables. We convert the ‘</a:t>
            </a:r>
            <a:r>
              <a:rPr lang="en-US" b="1" dirty="0" err="1"/>
              <a:t>duration_ms</a:t>
            </a:r>
            <a:r>
              <a:rPr lang="en-US" b="1" dirty="0"/>
              <a:t>’</a:t>
            </a:r>
            <a:r>
              <a:rPr lang="en-US" dirty="0"/>
              <a:t> (duration in milliseconds) to seconds since it is easier to interpret. We also change the data structure of the </a:t>
            </a:r>
            <a:r>
              <a:rPr lang="en-US" b="1" dirty="0"/>
              <a:t>‘Top 100’</a:t>
            </a:r>
            <a:r>
              <a:rPr lang="en-US" dirty="0"/>
              <a:t> variable from integer to factor since it is the outcome variable and the classifier.</a:t>
            </a:r>
            <a:endParaRPr lang="en-IN" dirty="0"/>
          </a:p>
          <a:p>
            <a:endParaRPr lang="en-IN" dirty="0"/>
          </a:p>
          <a:p>
            <a:endParaRPr lang="en-IN" dirty="0"/>
          </a:p>
        </p:txBody>
      </p:sp>
    </p:spTree>
    <p:extLst>
      <p:ext uri="{BB962C8B-B14F-4D97-AF65-F5344CB8AC3E}">
        <p14:creationId xmlns:p14="http://schemas.microsoft.com/office/powerpoint/2010/main" val="392564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8D3C895B-F6C3-4432-869C-AFD6AE702CE6}"/>
              </a:ext>
            </a:extLst>
          </p:cNvPr>
          <p:cNvPicPr>
            <a:picLocks noGrp="1"/>
          </p:cNvPicPr>
          <p:nvPr>
            <p:ph idx="1"/>
          </p:nvPr>
        </p:nvPicPr>
        <p:blipFill>
          <a:blip r:embed="rId7"/>
          <a:stretch>
            <a:fillRect/>
          </a:stretch>
        </p:blipFill>
        <p:spPr>
          <a:xfrm>
            <a:off x="477012" y="480060"/>
            <a:ext cx="11237976" cy="5897879"/>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251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887-7D85-4CC2-92C5-A4A345E99672}"/>
              </a:ext>
            </a:extLst>
          </p:cNvPr>
          <p:cNvSpPr>
            <a:spLocks noGrp="1"/>
          </p:cNvSpPr>
          <p:nvPr>
            <p:ph type="title"/>
          </p:nvPr>
        </p:nvSpPr>
        <p:spPr/>
        <p:txBody>
          <a:bodyPr/>
          <a:lstStyle/>
          <a:p>
            <a:r>
              <a:rPr lang="en-US" dirty="0"/>
              <a:t>FUN FACTS AND VISUALIZATIONS</a:t>
            </a:r>
          </a:p>
        </p:txBody>
      </p:sp>
      <p:sp>
        <p:nvSpPr>
          <p:cNvPr id="3" name="Text Placeholder 2">
            <a:extLst>
              <a:ext uri="{FF2B5EF4-FFF2-40B4-BE49-F238E27FC236}">
                <a16:creationId xmlns:a16="http://schemas.microsoft.com/office/drawing/2014/main" id="{67A9A865-D7FE-4180-A799-7F6FF2579B49}"/>
              </a:ext>
            </a:extLst>
          </p:cNvPr>
          <p:cNvSpPr>
            <a:spLocks noGrp="1"/>
          </p:cNvSpPr>
          <p:nvPr>
            <p:ph type="body" idx="1"/>
          </p:nvPr>
        </p:nvSpPr>
        <p:spPr>
          <a:xfrm>
            <a:off x="84476" y="1760447"/>
            <a:ext cx="6297345" cy="576262"/>
          </a:xfrm>
        </p:spPr>
        <p:txBody>
          <a:bodyPr/>
          <a:lstStyle/>
          <a:p>
            <a:r>
              <a:rPr lang="en-US" dirty="0"/>
              <a:t>Distribution of Features across all songs</a:t>
            </a:r>
          </a:p>
        </p:txBody>
      </p:sp>
      <p:sp>
        <p:nvSpPr>
          <p:cNvPr id="5" name="Text Placeholder 4">
            <a:extLst>
              <a:ext uri="{FF2B5EF4-FFF2-40B4-BE49-F238E27FC236}">
                <a16:creationId xmlns:a16="http://schemas.microsoft.com/office/drawing/2014/main" id="{3452A77F-57DC-4725-B00F-389A3EBF4812}"/>
              </a:ext>
            </a:extLst>
          </p:cNvPr>
          <p:cNvSpPr>
            <a:spLocks noGrp="1"/>
          </p:cNvSpPr>
          <p:nvPr>
            <p:ph type="body" sz="quarter" idx="3"/>
          </p:nvPr>
        </p:nvSpPr>
        <p:spPr>
          <a:xfrm>
            <a:off x="6275579" y="1760447"/>
            <a:ext cx="5608862" cy="576262"/>
          </a:xfrm>
        </p:spPr>
        <p:txBody>
          <a:bodyPr/>
          <a:lstStyle/>
          <a:p>
            <a:r>
              <a:rPr lang="en-US" dirty="0"/>
              <a:t>Distribution of Features across Hits</a:t>
            </a:r>
          </a:p>
        </p:txBody>
      </p:sp>
      <p:pic>
        <p:nvPicPr>
          <p:cNvPr id="16" name="Content Placeholder 15" descr="A close up of a map&#10;&#10;Description automatically generated">
            <a:extLst>
              <a:ext uri="{FF2B5EF4-FFF2-40B4-BE49-F238E27FC236}">
                <a16:creationId xmlns:a16="http://schemas.microsoft.com/office/drawing/2014/main" id="{CCE5EBD2-C65C-44CD-9E51-4D6B5039D901}"/>
              </a:ext>
            </a:extLst>
          </p:cNvPr>
          <p:cNvPicPr>
            <a:picLocks noGrp="1" noChangeAspect="1"/>
          </p:cNvPicPr>
          <p:nvPr>
            <p:ph sz="half" idx="2"/>
          </p:nvPr>
        </p:nvPicPr>
        <p:blipFill>
          <a:blip r:embed="rId2"/>
          <a:stretch>
            <a:fillRect/>
          </a:stretch>
        </p:blipFill>
        <p:spPr>
          <a:xfrm>
            <a:off x="123423" y="2631144"/>
            <a:ext cx="5899239" cy="3436226"/>
          </a:xfrm>
        </p:spPr>
      </p:pic>
      <p:pic>
        <p:nvPicPr>
          <p:cNvPr id="18" name="Content Placeholder 17" descr="A picture containing text, map, photo, light&#10;&#10;Description automatically generated">
            <a:extLst>
              <a:ext uri="{FF2B5EF4-FFF2-40B4-BE49-F238E27FC236}">
                <a16:creationId xmlns:a16="http://schemas.microsoft.com/office/drawing/2014/main" id="{C8292CA7-0A62-4602-8A9A-7005265E2791}"/>
              </a:ext>
            </a:extLst>
          </p:cNvPr>
          <p:cNvPicPr>
            <a:picLocks noGrp="1" noChangeAspect="1"/>
          </p:cNvPicPr>
          <p:nvPr>
            <p:ph sz="quarter" idx="4"/>
          </p:nvPr>
        </p:nvPicPr>
        <p:blipFill>
          <a:blip r:embed="rId3"/>
          <a:stretch>
            <a:fillRect/>
          </a:stretch>
        </p:blipFill>
        <p:spPr>
          <a:xfrm>
            <a:off x="6130391" y="2631145"/>
            <a:ext cx="5899239" cy="3436225"/>
          </a:xfrm>
        </p:spPr>
      </p:pic>
      <p:sp>
        <p:nvSpPr>
          <p:cNvPr id="19" name="Rectangle 18">
            <a:extLst>
              <a:ext uri="{FF2B5EF4-FFF2-40B4-BE49-F238E27FC236}">
                <a16:creationId xmlns:a16="http://schemas.microsoft.com/office/drawing/2014/main" id="{FC2932B7-C0C4-4038-A2E4-772C67FF9DA7}"/>
              </a:ext>
            </a:extLst>
          </p:cNvPr>
          <p:cNvSpPr/>
          <p:nvPr/>
        </p:nvSpPr>
        <p:spPr>
          <a:xfrm>
            <a:off x="441353" y="5247860"/>
            <a:ext cx="10755734" cy="34406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78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1321791-77CB-47DA-9992-686A5B13444A}"/>
              </a:ext>
            </a:extLst>
          </p:cNvPr>
          <p:cNvPicPr>
            <a:picLocks noChangeAspect="1"/>
          </p:cNvPicPr>
          <p:nvPr/>
        </p:nvPicPr>
        <p:blipFill>
          <a:blip r:embed="rId2"/>
          <a:stretch>
            <a:fillRect/>
          </a:stretch>
        </p:blipFill>
        <p:spPr>
          <a:xfrm>
            <a:off x="1526875" y="897147"/>
            <a:ext cx="8436634" cy="5546785"/>
          </a:xfrm>
          <a:prstGeom prst="rect">
            <a:avLst/>
          </a:prstGeom>
        </p:spPr>
      </p:pic>
    </p:spTree>
    <p:extLst>
      <p:ext uri="{BB962C8B-B14F-4D97-AF65-F5344CB8AC3E}">
        <p14:creationId xmlns:p14="http://schemas.microsoft.com/office/powerpoint/2010/main" val="28266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8EDD-D923-4D00-A052-B252C34D4162}"/>
              </a:ext>
            </a:extLst>
          </p:cNvPr>
          <p:cNvSpPr>
            <a:spLocks noGrp="1"/>
          </p:cNvSpPr>
          <p:nvPr>
            <p:ph type="title"/>
          </p:nvPr>
        </p:nvSpPr>
        <p:spPr>
          <a:xfrm>
            <a:off x="646112" y="452718"/>
            <a:ext cx="6556946" cy="918882"/>
          </a:xfrm>
        </p:spPr>
        <p:txBody>
          <a:bodyPr/>
          <a:lstStyle/>
          <a:p>
            <a:r>
              <a:rPr lang="en-US" dirty="0"/>
              <a:t>DISTRIBUTION OF GENRE</a:t>
            </a:r>
          </a:p>
        </p:txBody>
      </p:sp>
      <p:sp>
        <p:nvSpPr>
          <p:cNvPr id="3" name="Text Placeholder 2">
            <a:extLst>
              <a:ext uri="{FF2B5EF4-FFF2-40B4-BE49-F238E27FC236}">
                <a16:creationId xmlns:a16="http://schemas.microsoft.com/office/drawing/2014/main" id="{365DFB5F-C297-4DA1-9459-EE8BE108ABB3}"/>
              </a:ext>
            </a:extLst>
          </p:cNvPr>
          <p:cNvSpPr>
            <a:spLocks noGrp="1"/>
          </p:cNvSpPr>
          <p:nvPr>
            <p:ph type="body" idx="1"/>
          </p:nvPr>
        </p:nvSpPr>
        <p:spPr>
          <a:xfrm>
            <a:off x="474016" y="1878322"/>
            <a:ext cx="4925683" cy="576262"/>
          </a:xfrm>
        </p:spPr>
        <p:txBody>
          <a:bodyPr/>
          <a:lstStyle/>
          <a:p>
            <a:r>
              <a:rPr lang="en-US" dirty="0"/>
              <a:t>GENRE DISTRIBUTION - OVERALL</a:t>
            </a:r>
          </a:p>
        </p:txBody>
      </p:sp>
      <p:pic>
        <p:nvPicPr>
          <p:cNvPr id="8" name="Content Placeholder 7" descr="A picture containing drawing&#10;&#10;Description automatically generated">
            <a:extLst>
              <a:ext uri="{FF2B5EF4-FFF2-40B4-BE49-F238E27FC236}">
                <a16:creationId xmlns:a16="http://schemas.microsoft.com/office/drawing/2014/main" id="{ED8179AA-1ADB-4225-96A3-48C97BB204F8}"/>
              </a:ext>
            </a:extLst>
          </p:cNvPr>
          <p:cNvPicPr>
            <a:picLocks noGrp="1" noChangeAspect="1"/>
          </p:cNvPicPr>
          <p:nvPr>
            <p:ph sz="half" idx="2"/>
          </p:nvPr>
        </p:nvPicPr>
        <p:blipFill>
          <a:blip r:embed="rId3"/>
          <a:stretch>
            <a:fillRect/>
          </a:stretch>
        </p:blipFill>
        <p:spPr>
          <a:xfrm>
            <a:off x="301054" y="2660903"/>
            <a:ext cx="5271608" cy="3610924"/>
          </a:xfrm>
        </p:spPr>
      </p:pic>
      <p:sp>
        <p:nvSpPr>
          <p:cNvPr id="5" name="Text Placeholder 4">
            <a:extLst>
              <a:ext uri="{FF2B5EF4-FFF2-40B4-BE49-F238E27FC236}">
                <a16:creationId xmlns:a16="http://schemas.microsoft.com/office/drawing/2014/main" id="{96B3F66D-DD26-4FCC-85A5-99CFC91AB5BD}"/>
              </a:ext>
            </a:extLst>
          </p:cNvPr>
          <p:cNvSpPr>
            <a:spLocks noGrp="1"/>
          </p:cNvSpPr>
          <p:nvPr>
            <p:ph type="body" sz="quarter" idx="3"/>
          </p:nvPr>
        </p:nvSpPr>
        <p:spPr>
          <a:xfrm>
            <a:off x="6533634" y="1878322"/>
            <a:ext cx="4396339" cy="576262"/>
          </a:xfrm>
        </p:spPr>
        <p:txBody>
          <a:bodyPr/>
          <a:lstStyle/>
          <a:p>
            <a:r>
              <a:rPr lang="en-US" dirty="0"/>
              <a:t>GENRE DISTRIBUTION - HITS</a:t>
            </a:r>
          </a:p>
        </p:txBody>
      </p:sp>
      <p:pic>
        <p:nvPicPr>
          <p:cNvPr id="10" name="Content Placeholder 9" descr="A picture containing drawing&#10;&#10;Description automatically generated">
            <a:extLst>
              <a:ext uri="{FF2B5EF4-FFF2-40B4-BE49-F238E27FC236}">
                <a16:creationId xmlns:a16="http://schemas.microsoft.com/office/drawing/2014/main" id="{61B49BEC-AE2D-423C-B364-3D85EFEA49A5}"/>
              </a:ext>
            </a:extLst>
          </p:cNvPr>
          <p:cNvPicPr>
            <a:picLocks noGrp="1" noChangeAspect="1"/>
          </p:cNvPicPr>
          <p:nvPr>
            <p:ph sz="quarter" idx="4"/>
          </p:nvPr>
        </p:nvPicPr>
        <p:blipFill>
          <a:blip r:embed="rId4"/>
          <a:stretch>
            <a:fillRect/>
          </a:stretch>
        </p:blipFill>
        <p:spPr>
          <a:xfrm>
            <a:off x="6096000" y="2669633"/>
            <a:ext cx="5271608" cy="3602194"/>
          </a:xfrm>
        </p:spPr>
      </p:pic>
    </p:spTree>
    <p:extLst>
      <p:ext uri="{BB962C8B-B14F-4D97-AF65-F5344CB8AC3E}">
        <p14:creationId xmlns:p14="http://schemas.microsoft.com/office/powerpoint/2010/main" val="2958747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1587</Words>
  <Application>Microsoft Office PowerPoint</Application>
  <PresentationFormat>Widescreen</PresentationFormat>
  <Paragraphs>143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vt:lpstr>
      <vt:lpstr>GROUP 9  Arush Rao Rohit Yadav Moneel Kothare  Jenny Jiang </vt:lpstr>
      <vt:lpstr>Spotify has become one of the top streaming providers in the Music industry. It has become considerably difficult for the management to decide what record labels and artists should be offered a contract and the kind of music or artists that should be promoted via paid advertisements and whether their music should be part of their free or premium service.   The goal of this project was to predict whether a song is popular or not based on the song attributes(Metadata) and genre that Spotify provides. We ran an analysis on about approximately 6000 hit and non-hit songs to help understand what makes a song popular and if we could predict whether it will be on the Top 100 Billboard or not.   After exploring Machine Learning and Data mining algorithms throughout this course, we chose to run Logistic Regression, K-Nearest Neighbors, Support Vector Machine, Decision Tree algorithms on our data set. We found that Logistic Regression yielded the highest accuracy of 80.54% on the validation set in predicting whether a song will be on the Top 100 billboard or not. </vt:lpstr>
      <vt:lpstr>Scenario</vt:lpstr>
      <vt:lpstr>Objectives/Decisions</vt:lpstr>
      <vt:lpstr>Dataset</vt:lpstr>
      <vt:lpstr>PowerPoint Presentation</vt:lpstr>
      <vt:lpstr>FUN FACTS AND VISUALIZATIONS</vt:lpstr>
      <vt:lpstr>PowerPoint Presentation</vt:lpstr>
      <vt:lpstr>DISTRIBUTION OF GENRE</vt:lpstr>
      <vt:lpstr>PowerPoint Presentation</vt:lpstr>
      <vt:lpstr>PowerPoint Presentation</vt:lpstr>
      <vt:lpstr>SUMMARY OF FACTS AND VISUALIZATIONS</vt:lpstr>
      <vt:lpstr>Models Implemented</vt:lpstr>
      <vt:lpstr>Logistic Regression</vt:lpstr>
      <vt:lpstr>K-Nearest Neighbors (KNN)</vt:lpstr>
      <vt:lpstr>Support Vector Machine (SVM)</vt:lpstr>
      <vt:lpstr>How SVM works?</vt:lpstr>
      <vt:lpstr>HyperPlane </vt:lpstr>
      <vt:lpstr>What happens when there is no clear hyperplane? </vt:lpstr>
      <vt:lpstr>Decision Tree</vt:lpstr>
      <vt:lpstr>PREDICTIVE MODELS - ACCURACY</vt:lpstr>
      <vt:lpstr>ROC CURVE COMPARISON</vt:lpstr>
      <vt:lpstr>OUTCOMES</vt:lpstr>
      <vt:lpstr>LIMITATIONS</vt:lpstr>
      <vt:lpstr>FUTURE WORK</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  Arush Rao Rohit Yadav Moneel Kothare  Jenny Jiang </dc:title>
  <dc:creator>Yadav, Rohit Ramabhilakh</dc:creator>
  <cp:lastModifiedBy>Yadav, Rohit Ramabhilakh</cp:lastModifiedBy>
  <cp:revision>4</cp:revision>
  <dcterms:created xsi:type="dcterms:W3CDTF">2020-05-06T22:20:04Z</dcterms:created>
  <dcterms:modified xsi:type="dcterms:W3CDTF">2020-05-06T22:35:35Z</dcterms:modified>
</cp:coreProperties>
</file>