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9"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ECAFE-1264-4AC5-85F8-728CF705E7A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E90DBF3-0519-4D98-86DD-B7E42931919C}">
      <dgm:prSet phldrT="[Text]"/>
      <dgm:spPr/>
      <dgm:t>
        <a:bodyPr/>
        <a:lstStyle/>
        <a:p>
          <a:r>
            <a:rPr lang="en-IN" dirty="0" smtClean="0"/>
            <a:t>1.</a:t>
          </a:r>
          <a:endParaRPr lang="en-IN" dirty="0"/>
        </a:p>
      </dgm:t>
    </dgm:pt>
    <dgm:pt modelId="{F9808EB4-970F-4071-AC70-F4495537B561}" type="parTrans" cxnId="{F5326BD9-68FD-41C8-80B5-0778F50A616B}">
      <dgm:prSet/>
      <dgm:spPr/>
      <dgm:t>
        <a:bodyPr/>
        <a:lstStyle/>
        <a:p>
          <a:endParaRPr lang="en-IN"/>
        </a:p>
      </dgm:t>
    </dgm:pt>
    <dgm:pt modelId="{6C4520EF-919F-4056-8176-35C4508AC29C}" type="sibTrans" cxnId="{F5326BD9-68FD-41C8-80B5-0778F50A616B}">
      <dgm:prSet/>
      <dgm:spPr/>
      <dgm:t>
        <a:bodyPr/>
        <a:lstStyle/>
        <a:p>
          <a:endParaRPr lang="en-IN"/>
        </a:p>
      </dgm:t>
    </dgm:pt>
    <dgm:pt modelId="{29600B18-6A36-4F98-9A7A-FFD4FF130324}">
      <dgm:prSet phldrT="[Text]"/>
      <dgm:spPr/>
      <dgm:t>
        <a:bodyPr/>
        <a:lstStyle/>
        <a:p>
          <a:r>
            <a:rPr lang="en-IN" b="1" dirty="0" smtClean="0">
              <a:latin typeface="Adobe Heiti Std R" pitchFamily="34" charset="-128"/>
              <a:ea typeface="Adobe Heiti Std R" pitchFamily="34" charset="-128"/>
            </a:rPr>
            <a:t>Tokenization</a:t>
          </a:r>
          <a:endParaRPr lang="en-IN" b="1" dirty="0">
            <a:latin typeface="Adobe Heiti Std R" pitchFamily="34" charset="-128"/>
            <a:ea typeface="Adobe Heiti Std R" pitchFamily="34" charset="-128"/>
          </a:endParaRPr>
        </a:p>
      </dgm:t>
    </dgm:pt>
    <dgm:pt modelId="{795F33B7-0C21-472E-9F3D-8471E353769C}" type="parTrans" cxnId="{E0A2BA81-526E-43C8-A804-203EE6353730}">
      <dgm:prSet/>
      <dgm:spPr/>
      <dgm:t>
        <a:bodyPr/>
        <a:lstStyle/>
        <a:p>
          <a:endParaRPr lang="en-IN"/>
        </a:p>
      </dgm:t>
    </dgm:pt>
    <dgm:pt modelId="{3869FC86-B6FF-4ED8-AE85-4FB846563098}" type="sibTrans" cxnId="{E0A2BA81-526E-43C8-A804-203EE6353730}">
      <dgm:prSet/>
      <dgm:spPr/>
      <dgm:t>
        <a:bodyPr/>
        <a:lstStyle/>
        <a:p>
          <a:endParaRPr lang="en-IN"/>
        </a:p>
      </dgm:t>
    </dgm:pt>
    <dgm:pt modelId="{EE1F1E25-CFD8-4B76-9581-E31C541FE808}">
      <dgm:prSet phldrT="[Text]"/>
      <dgm:spPr/>
      <dgm:t>
        <a:bodyPr/>
        <a:lstStyle/>
        <a:p>
          <a:r>
            <a:rPr lang="en-IN" b="1" dirty="0" smtClean="0">
              <a:latin typeface="Adobe Heiti Std R" pitchFamily="34" charset="-128"/>
              <a:ea typeface="Adobe Heiti Std R" pitchFamily="34" charset="-128"/>
            </a:rPr>
            <a:t>Named entity recognition</a:t>
          </a:r>
          <a:endParaRPr lang="en-IN" b="1" dirty="0">
            <a:latin typeface="Adobe Heiti Std R" pitchFamily="34" charset="-128"/>
            <a:ea typeface="Adobe Heiti Std R" pitchFamily="34" charset="-128"/>
          </a:endParaRPr>
        </a:p>
      </dgm:t>
    </dgm:pt>
    <dgm:pt modelId="{92DE4569-D6B9-41A7-BC9D-17B39DA81013}" type="parTrans" cxnId="{CBB49449-5603-4505-BE87-550B3814AE89}">
      <dgm:prSet/>
      <dgm:spPr/>
      <dgm:t>
        <a:bodyPr/>
        <a:lstStyle/>
        <a:p>
          <a:endParaRPr lang="en-IN"/>
        </a:p>
      </dgm:t>
    </dgm:pt>
    <dgm:pt modelId="{B8B0C39B-0E24-48A2-81CB-64E9699A3223}" type="sibTrans" cxnId="{CBB49449-5603-4505-BE87-550B3814AE89}">
      <dgm:prSet/>
      <dgm:spPr/>
      <dgm:t>
        <a:bodyPr/>
        <a:lstStyle/>
        <a:p>
          <a:endParaRPr lang="en-IN"/>
        </a:p>
      </dgm:t>
    </dgm:pt>
    <dgm:pt modelId="{66E766A1-87BF-4D0E-A70C-0E0BA4D60E44}">
      <dgm:prSet phldrT="[Text]"/>
      <dgm:spPr/>
      <dgm:t>
        <a:bodyPr/>
        <a:lstStyle/>
        <a:p>
          <a:r>
            <a:rPr lang="en-IN" dirty="0" smtClean="0"/>
            <a:t>2.</a:t>
          </a:r>
          <a:endParaRPr lang="en-IN" dirty="0"/>
        </a:p>
      </dgm:t>
    </dgm:pt>
    <dgm:pt modelId="{7A0677AC-0069-49E7-A4BC-0B6DC98CCC0F}" type="parTrans" cxnId="{E02F99C5-77CB-43DA-8FCD-BD82FD9DE6EF}">
      <dgm:prSet/>
      <dgm:spPr/>
      <dgm:t>
        <a:bodyPr/>
        <a:lstStyle/>
        <a:p>
          <a:endParaRPr lang="en-IN"/>
        </a:p>
      </dgm:t>
    </dgm:pt>
    <dgm:pt modelId="{88BE136F-D689-4AA9-989B-6BC3487AD20D}" type="sibTrans" cxnId="{E02F99C5-77CB-43DA-8FCD-BD82FD9DE6EF}">
      <dgm:prSet/>
      <dgm:spPr/>
      <dgm:t>
        <a:bodyPr/>
        <a:lstStyle/>
        <a:p>
          <a:endParaRPr lang="en-IN"/>
        </a:p>
      </dgm:t>
    </dgm:pt>
    <dgm:pt modelId="{262817BD-134B-48E0-A30E-23597BE3CC4C}">
      <dgm:prSet phldrT="[Text]"/>
      <dgm:spPr/>
      <dgm:t>
        <a:bodyPr/>
        <a:lstStyle/>
        <a:p>
          <a:r>
            <a:rPr lang="en-IN" b="1" dirty="0" smtClean="0">
              <a:latin typeface="Adobe Heiti Std R" pitchFamily="34" charset="-128"/>
              <a:ea typeface="Adobe Heiti Std R" pitchFamily="34" charset="-128"/>
            </a:rPr>
            <a:t>Normalization</a:t>
          </a:r>
          <a:endParaRPr lang="en-IN" b="1" dirty="0">
            <a:latin typeface="Adobe Heiti Std R" pitchFamily="34" charset="-128"/>
            <a:ea typeface="Adobe Heiti Std R" pitchFamily="34" charset="-128"/>
          </a:endParaRPr>
        </a:p>
      </dgm:t>
    </dgm:pt>
    <dgm:pt modelId="{F1A2DF41-F77A-471A-84EB-055617E1A8FB}" type="parTrans" cxnId="{607B1E74-97A7-414F-A19F-C041F4F2FEB3}">
      <dgm:prSet/>
      <dgm:spPr/>
      <dgm:t>
        <a:bodyPr/>
        <a:lstStyle/>
        <a:p>
          <a:endParaRPr lang="en-IN"/>
        </a:p>
      </dgm:t>
    </dgm:pt>
    <dgm:pt modelId="{2F097021-6AC7-4000-99A4-A0DC0345F403}" type="sibTrans" cxnId="{607B1E74-97A7-414F-A19F-C041F4F2FEB3}">
      <dgm:prSet/>
      <dgm:spPr/>
      <dgm:t>
        <a:bodyPr/>
        <a:lstStyle/>
        <a:p>
          <a:endParaRPr lang="en-IN"/>
        </a:p>
      </dgm:t>
    </dgm:pt>
    <dgm:pt modelId="{41616952-FF6E-4D08-971D-0DE832E01D3F}">
      <dgm:prSet phldrT="[Text]"/>
      <dgm:spPr/>
      <dgm:t>
        <a:bodyPr/>
        <a:lstStyle/>
        <a:p>
          <a:r>
            <a:rPr lang="en-IN" b="1" dirty="0" smtClean="0">
              <a:latin typeface="Adobe Heiti Std R" pitchFamily="34" charset="-128"/>
              <a:ea typeface="Adobe Heiti Std R" pitchFamily="34" charset="-128"/>
            </a:rPr>
            <a:t>Part of speech tagging</a:t>
          </a:r>
          <a:endParaRPr lang="en-IN" b="1" dirty="0">
            <a:latin typeface="Adobe Heiti Std R" pitchFamily="34" charset="-128"/>
            <a:ea typeface="Adobe Heiti Std R" pitchFamily="34" charset="-128"/>
          </a:endParaRPr>
        </a:p>
      </dgm:t>
    </dgm:pt>
    <dgm:pt modelId="{84449591-B62D-45DE-B4E7-D7578A6BF604}" type="parTrans" cxnId="{7782E323-1774-40D7-BD3E-9CCDE664CF1B}">
      <dgm:prSet/>
      <dgm:spPr/>
      <dgm:t>
        <a:bodyPr/>
        <a:lstStyle/>
        <a:p>
          <a:endParaRPr lang="en-IN"/>
        </a:p>
      </dgm:t>
    </dgm:pt>
    <dgm:pt modelId="{2B6CD99A-37C5-4DFD-93E5-E83806288B2F}" type="sibTrans" cxnId="{7782E323-1774-40D7-BD3E-9CCDE664CF1B}">
      <dgm:prSet/>
      <dgm:spPr/>
      <dgm:t>
        <a:bodyPr/>
        <a:lstStyle/>
        <a:p>
          <a:endParaRPr lang="en-IN"/>
        </a:p>
      </dgm:t>
    </dgm:pt>
    <dgm:pt modelId="{7E0B04C5-A749-4C08-B844-123974C08AA1}">
      <dgm:prSet phldrT="[Text]"/>
      <dgm:spPr/>
      <dgm:t>
        <a:bodyPr/>
        <a:lstStyle/>
        <a:p>
          <a:r>
            <a:rPr lang="en-IN" dirty="0" smtClean="0"/>
            <a:t>3.</a:t>
          </a:r>
          <a:endParaRPr lang="en-IN" dirty="0"/>
        </a:p>
      </dgm:t>
    </dgm:pt>
    <dgm:pt modelId="{2721A639-24C0-4F82-BCA8-A8DBBAC30467}" type="parTrans" cxnId="{F0F5A08C-E1F9-486D-AC02-3AAD10AA0252}">
      <dgm:prSet/>
      <dgm:spPr/>
      <dgm:t>
        <a:bodyPr/>
        <a:lstStyle/>
        <a:p>
          <a:endParaRPr lang="en-IN"/>
        </a:p>
      </dgm:t>
    </dgm:pt>
    <dgm:pt modelId="{09392CB3-12A3-46FF-B5B5-6C38DAF41508}" type="sibTrans" cxnId="{F0F5A08C-E1F9-486D-AC02-3AAD10AA0252}">
      <dgm:prSet/>
      <dgm:spPr/>
      <dgm:t>
        <a:bodyPr/>
        <a:lstStyle/>
        <a:p>
          <a:endParaRPr lang="en-IN"/>
        </a:p>
      </dgm:t>
    </dgm:pt>
    <dgm:pt modelId="{9C9F3B6F-9090-4F9D-9A5F-8A72974BEDDD}">
      <dgm:prSet phldrT="[Text]"/>
      <dgm:spPr/>
      <dgm:t>
        <a:bodyPr/>
        <a:lstStyle/>
        <a:p>
          <a:r>
            <a:rPr lang="en-IN" b="1" dirty="0" smtClean="0">
              <a:latin typeface="Adobe Heiti Std R" pitchFamily="34" charset="-128"/>
              <a:ea typeface="Adobe Heiti Std R" pitchFamily="34" charset="-128"/>
            </a:rPr>
            <a:t>Dependency parsing</a:t>
          </a:r>
          <a:endParaRPr lang="en-IN" b="1" dirty="0">
            <a:latin typeface="Adobe Heiti Std R" pitchFamily="34" charset="-128"/>
            <a:ea typeface="Adobe Heiti Std R" pitchFamily="34" charset="-128"/>
          </a:endParaRPr>
        </a:p>
      </dgm:t>
    </dgm:pt>
    <dgm:pt modelId="{4279D898-D1BF-4826-A8D8-A2A8ACCB3FC2}" type="parTrans" cxnId="{B288F4F7-5E9C-49EF-88EB-8E5300289352}">
      <dgm:prSet/>
      <dgm:spPr/>
      <dgm:t>
        <a:bodyPr/>
        <a:lstStyle/>
        <a:p>
          <a:endParaRPr lang="en-IN"/>
        </a:p>
      </dgm:t>
    </dgm:pt>
    <dgm:pt modelId="{6475601E-A9AD-4852-BBAF-422435072BCC}" type="sibTrans" cxnId="{B288F4F7-5E9C-49EF-88EB-8E5300289352}">
      <dgm:prSet/>
      <dgm:spPr/>
      <dgm:t>
        <a:bodyPr/>
        <a:lstStyle/>
        <a:p>
          <a:endParaRPr lang="en-IN"/>
        </a:p>
      </dgm:t>
    </dgm:pt>
    <dgm:pt modelId="{86E23020-182E-4B62-B106-0739800F4F56}">
      <dgm:prSet phldrT="[Text]"/>
      <dgm:spPr/>
      <dgm:t>
        <a:bodyPr/>
        <a:lstStyle/>
        <a:p>
          <a:r>
            <a:rPr lang="en-IN" b="1" dirty="0" smtClean="0">
              <a:latin typeface="Adobe Heiti Std R" pitchFamily="34" charset="-128"/>
              <a:ea typeface="Adobe Heiti Std R" pitchFamily="34" charset="-128"/>
            </a:rPr>
            <a:t>Sentiment analysis</a:t>
          </a:r>
          <a:endParaRPr lang="en-IN" b="1" dirty="0">
            <a:latin typeface="Adobe Heiti Std R" pitchFamily="34" charset="-128"/>
            <a:ea typeface="Adobe Heiti Std R" pitchFamily="34" charset="-128"/>
          </a:endParaRPr>
        </a:p>
      </dgm:t>
    </dgm:pt>
    <dgm:pt modelId="{B7EDD53F-E3F1-41A6-A3A6-6145BA02D4EE}" type="parTrans" cxnId="{4514041B-0648-441E-972D-C0338A17EF1E}">
      <dgm:prSet/>
      <dgm:spPr/>
      <dgm:t>
        <a:bodyPr/>
        <a:lstStyle/>
        <a:p>
          <a:endParaRPr lang="en-IN"/>
        </a:p>
      </dgm:t>
    </dgm:pt>
    <dgm:pt modelId="{1E1B33A6-2DEE-4561-915F-D53ECE954DF6}" type="sibTrans" cxnId="{4514041B-0648-441E-972D-C0338A17EF1E}">
      <dgm:prSet/>
      <dgm:spPr/>
      <dgm:t>
        <a:bodyPr/>
        <a:lstStyle/>
        <a:p>
          <a:endParaRPr lang="en-IN"/>
        </a:p>
      </dgm:t>
    </dgm:pt>
    <dgm:pt modelId="{5B17FB63-3953-4020-A537-E0F3A3758FFC}" type="pres">
      <dgm:prSet presAssocID="{117ECAFE-1264-4AC5-85F8-728CF705E7AC}" presName="linearFlow" presStyleCnt="0">
        <dgm:presLayoutVars>
          <dgm:dir/>
          <dgm:animLvl val="lvl"/>
          <dgm:resizeHandles val="exact"/>
        </dgm:presLayoutVars>
      </dgm:prSet>
      <dgm:spPr/>
      <dgm:t>
        <a:bodyPr/>
        <a:lstStyle/>
        <a:p>
          <a:endParaRPr lang="en-US"/>
        </a:p>
      </dgm:t>
    </dgm:pt>
    <dgm:pt modelId="{707459B9-7970-4208-9386-1A21510F56D9}" type="pres">
      <dgm:prSet presAssocID="{BE90DBF3-0519-4D98-86DD-B7E42931919C}" presName="composite" presStyleCnt="0"/>
      <dgm:spPr/>
    </dgm:pt>
    <dgm:pt modelId="{7E9C084C-35DF-4083-AC4C-9A48856AA991}" type="pres">
      <dgm:prSet presAssocID="{BE90DBF3-0519-4D98-86DD-B7E42931919C}" presName="parentText" presStyleLbl="alignNode1" presStyleIdx="0" presStyleCnt="3">
        <dgm:presLayoutVars>
          <dgm:chMax val="1"/>
          <dgm:bulletEnabled val="1"/>
        </dgm:presLayoutVars>
      </dgm:prSet>
      <dgm:spPr/>
      <dgm:t>
        <a:bodyPr/>
        <a:lstStyle/>
        <a:p>
          <a:endParaRPr lang="en-US"/>
        </a:p>
      </dgm:t>
    </dgm:pt>
    <dgm:pt modelId="{75044169-01FA-4241-89FB-12DEBB203449}" type="pres">
      <dgm:prSet presAssocID="{BE90DBF3-0519-4D98-86DD-B7E42931919C}" presName="descendantText" presStyleLbl="alignAcc1" presStyleIdx="0" presStyleCnt="3">
        <dgm:presLayoutVars>
          <dgm:bulletEnabled val="1"/>
        </dgm:presLayoutVars>
      </dgm:prSet>
      <dgm:spPr/>
      <dgm:t>
        <a:bodyPr/>
        <a:lstStyle/>
        <a:p>
          <a:endParaRPr lang="en-IN"/>
        </a:p>
      </dgm:t>
    </dgm:pt>
    <dgm:pt modelId="{88A61849-55C2-4C24-B2B9-19EBF8C71831}" type="pres">
      <dgm:prSet presAssocID="{6C4520EF-919F-4056-8176-35C4508AC29C}" presName="sp" presStyleCnt="0"/>
      <dgm:spPr/>
    </dgm:pt>
    <dgm:pt modelId="{4C10D5ED-1FFD-415E-A905-1F7836831AF1}" type="pres">
      <dgm:prSet presAssocID="{66E766A1-87BF-4D0E-A70C-0E0BA4D60E44}" presName="composite" presStyleCnt="0"/>
      <dgm:spPr/>
    </dgm:pt>
    <dgm:pt modelId="{9B84A816-2EB1-470B-B012-F26ED09E16D7}" type="pres">
      <dgm:prSet presAssocID="{66E766A1-87BF-4D0E-A70C-0E0BA4D60E44}" presName="parentText" presStyleLbl="alignNode1" presStyleIdx="1" presStyleCnt="3">
        <dgm:presLayoutVars>
          <dgm:chMax val="1"/>
          <dgm:bulletEnabled val="1"/>
        </dgm:presLayoutVars>
      </dgm:prSet>
      <dgm:spPr/>
      <dgm:t>
        <a:bodyPr/>
        <a:lstStyle/>
        <a:p>
          <a:endParaRPr lang="en-US"/>
        </a:p>
      </dgm:t>
    </dgm:pt>
    <dgm:pt modelId="{EAA7B2B2-588E-496E-B5FA-EE2A785873B8}" type="pres">
      <dgm:prSet presAssocID="{66E766A1-87BF-4D0E-A70C-0E0BA4D60E44}" presName="descendantText" presStyleLbl="alignAcc1" presStyleIdx="1" presStyleCnt="3">
        <dgm:presLayoutVars>
          <dgm:bulletEnabled val="1"/>
        </dgm:presLayoutVars>
      </dgm:prSet>
      <dgm:spPr/>
      <dgm:t>
        <a:bodyPr/>
        <a:lstStyle/>
        <a:p>
          <a:endParaRPr lang="en-IN"/>
        </a:p>
      </dgm:t>
    </dgm:pt>
    <dgm:pt modelId="{473D0B55-5631-4615-8318-5A1407372B47}" type="pres">
      <dgm:prSet presAssocID="{88BE136F-D689-4AA9-989B-6BC3487AD20D}" presName="sp" presStyleCnt="0"/>
      <dgm:spPr/>
    </dgm:pt>
    <dgm:pt modelId="{1A6F1BD7-8B8E-414C-AA30-E1BC58684423}" type="pres">
      <dgm:prSet presAssocID="{7E0B04C5-A749-4C08-B844-123974C08AA1}" presName="composite" presStyleCnt="0"/>
      <dgm:spPr/>
    </dgm:pt>
    <dgm:pt modelId="{F8E5DC63-E30F-4BC1-A3D0-FEA32D8E1DC2}" type="pres">
      <dgm:prSet presAssocID="{7E0B04C5-A749-4C08-B844-123974C08AA1}" presName="parentText" presStyleLbl="alignNode1" presStyleIdx="2" presStyleCnt="3">
        <dgm:presLayoutVars>
          <dgm:chMax val="1"/>
          <dgm:bulletEnabled val="1"/>
        </dgm:presLayoutVars>
      </dgm:prSet>
      <dgm:spPr/>
      <dgm:t>
        <a:bodyPr/>
        <a:lstStyle/>
        <a:p>
          <a:endParaRPr lang="en-US"/>
        </a:p>
      </dgm:t>
    </dgm:pt>
    <dgm:pt modelId="{6E6A1832-FFE0-4D52-A604-C44F73A3BD8D}" type="pres">
      <dgm:prSet presAssocID="{7E0B04C5-A749-4C08-B844-123974C08AA1}" presName="descendantText" presStyleLbl="alignAcc1" presStyleIdx="2" presStyleCnt="3">
        <dgm:presLayoutVars>
          <dgm:bulletEnabled val="1"/>
        </dgm:presLayoutVars>
      </dgm:prSet>
      <dgm:spPr/>
      <dgm:t>
        <a:bodyPr/>
        <a:lstStyle/>
        <a:p>
          <a:endParaRPr lang="en-IN"/>
        </a:p>
      </dgm:t>
    </dgm:pt>
  </dgm:ptLst>
  <dgm:cxnLst>
    <dgm:cxn modelId="{E0A2BA81-526E-43C8-A804-203EE6353730}" srcId="{BE90DBF3-0519-4D98-86DD-B7E42931919C}" destId="{29600B18-6A36-4F98-9A7A-FFD4FF130324}" srcOrd="0" destOrd="0" parTransId="{795F33B7-0C21-472E-9F3D-8471E353769C}" sibTransId="{3869FC86-B6FF-4ED8-AE85-4FB846563098}"/>
    <dgm:cxn modelId="{4EB200E2-D8AB-49F5-8748-300ACC6A5E9B}" type="presOf" srcId="{9C9F3B6F-9090-4F9D-9A5F-8A72974BEDDD}" destId="{6E6A1832-FFE0-4D52-A604-C44F73A3BD8D}" srcOrd="0" destOrd="0" presId="urn:microsoft.com/office/officeart/2005/8/layout/chevron2"/>
    <dgm:cxn modelId="{CBB49449-5603-4505-BE87-550B3814AE89}" srcId="{BE90DBF3-0519-4D98-86DD-B7E42931919C}" destId="{EE1F1E25-CFD8-4B76-9581-E31C541FE808}" srcOrd="1" destOrd="0" parTransId="{92DE4569-D6B9-41A7-BC9D-17B39DA81013}" sibTransId="{B8B0C39B-0E24-48A2-81CB-64E9699A3223}"/>
    <dgm:cxn modelId="{E02F99C5-77CB-43DA-8FCD-BD82FD9DE6EF}" srcId="{117ECAFE-1264-4AC5-85F8-728CF705E7AC}" destId="{66E766A1-87BF-4D0E-A70C-0E0BA4D60E44}" srcOrd="1" destOrd="0" parTransId="{7A0677AC-0069-49E7-A4BC-0B6DC98CCC0F}" sibTransId="{88BE136F-D689-4AA9-989B-6BC3487AD20D}"/>
    <dgm:cxn modelId="{793E80BC-066E-482E-9792-5320702C718B}" type="presOf" srcId="{29600B18-6A36-4F98-9A7A-FFD4FF130324}" destId="{75044169-01FA-4241-89FB-12DEBB203449}" srcOrd="0" destOrd="0" presId="urn:microsoft.com/office/officeart/2005/8/layout/chevron2"/>
    <dgm:cxn modelId="{4514041B-0648-441E-972D-C0338A17EF1E}" srcId="{7E0B04C5-A749-4C08-B844-123974C08AA1}" destId="{86E23020-182E-4B62-B106-0739800F4F56}" srcOrd="1" destOrd="0" parTransId="{B7EDD53F-E3F1-41A6-A3A6-6145BA02D4EE}" sibTransId="{1E1B33A6-2DEE-4561-915F-D53ECE954DF6}"/>
    <dgm:cxn modelId="{CA03D843-4DD9-4F5A-B60D-390CC48F1048}" type="presOf" srcId="{262817BD-134B-48E0-A30E-23597BE3CC4C}" destId="{EAA7B2B2-588E-496E-B5FA-EE2A785873B8}" srcOrd="0" destOrd="0" presId="urn:microsoft.com/office/officeart/2005/8/layout/chevron2"/>
    <dgm:cxn modelId="{FEBA42BD-6955-46A2-B534-736B8826F7DE}" type="presOf" srcId="{EE1F1E25-CFD8-4B76-9581-E31C541FE808}" destId="{75044169-01FA-4241-89FB-12DEBB203449}" srcOrd="0" destOrd="1" presId="urn:microsoft.com/office/officeart/2005/8/layout/chevron2"/>
    <dgm:cxn modelId="{607B1E74-97A7-414F-A19F-C041F4F2FEB3}" srcId="{66E766A1-87BF-4D0E-A70C-0E0BA4D60E44}" destId="{262817BD-134B-48E0-A30E-23597BE3CC4C}" srcOrd="0" destOrd="0" parTransId="{F1A2DF41-F77A-471A-84EB-055617E1A8FB}" sibTransId="{2F097021-6AC7-4000-99A4-A0DC0345F403}"/>
    <dgm:cxn modelId="{A1F70C13-57B6-46B3-91B6-E3AB1FEFFBA9}" type="presOf" srcId="{117ECAFE-1264-4AC5-85F8-728CF705E7AC}" destId="{5B17FB63-3953-4020-A537-E0F3A3758FFC}" srcOrd="0" destOrd="0" presId="urn:microsoft.com/office/officeart/2005/8/layout/chevron2"/>
    <dgm:cxn modelId="{F0F5A08C-E1F9-486D-AC02-3AAD10AA0252}" srcId="{117ECAFE-1264-4AC5-85F8-728CF705E7AC}" destId="{7E0B04C5-A749-4C08-B844-123974C08AA1}" srcOrd="2" destOrd="0" parTransId="{2721A639-24C0-4F82-BCA8-A8DBBAC30467}" sibTransId="{09392CB3-12A3-46FF-B5B5-6C38DAF41508}"/>
    <dgm:cxn modelId="{B288F4F7-5E9C-49EF-88EB-8E5300289352}" srcId="{7E0B04C5-A749-4C08-B844-123974C08AA1}" destId="{9C9F3B6F-9090-4F9D-9A5F-8A72974BEDDD}" srcOrd="0" destOrd="0" parTransId="{4279D898-D1BF-4826-A8D8-A2A8ACCB3FC2}" sibTransId="{6475601E-A9AD-4852-BBAF-422435072BCC}"/>
    <dgm:cxn modelId="{7782E323-1774-40D7-BD3E-9CCDE664CF1B}" srcId="{66E766A1-87BF-4D0E-A70C-0E0BA4D60E44}" destId="{41616952-FF6E-4D08-971D-0DE832E01D3F}" srcOrd="1" destOrd="0" parTransId="{84449591-B62D-45DE-B4E7-D7578A6BF604}" sibTransId="{2B6CD99A-37C5-4DFD-93E5-E83806288B2F}"/>
    <dgm:cxn modelId="{D1712E38-B1D8-4068-97C5-C2D0E5931035}" type="presOf" srcId="{7E0B04C5-A749-4C08-B844-123974C08AA1}" destId="{F8E5DC63-E30F-4BC1-A3D0-FEA32D8E1DC2}" srcOrd="0" destOrd="0" presId="urn:microsoft.com/office/officeart/2005/8/layout/chevron2"/>
    <dgm:cxn modelId="{D640303B-FB83-4B3D-AD1B-5FE4C3EB2912}" type="presOf" srcId="{BE90DBF3-0519-4D98-86DD-B7E42931919C}" destId="{7E9C084C-35DF-4083-AC4C-9A48856AA991}" srcOrd="0" destOrd="0" presId="urn:microsoft.com/office/officeart/2005/8/layout/chevron2"/>
    <dgm:cxn modelId="{D7FCCE01-154E-416C-8634-72CC0155296C}" type="presOf" srcId="{66E766A1-87BF-4D0E-A70C-0E0BA4D60E44}" destId="{9B84A816-2EB1-470B-B012-F26ED09E16D7}" srcOrd="0" destOrd="0" presId="urn:microsoft.com/office/officeart/2005/8/layout/chevron2"/>
    <dgm:cxn modelId="{1366DCA3-BB00-4499-92E9-1ECBEF999CF5}" type="presOf" srcId="{41616952-FF6E-4D08-971D-0DE832E01D3F}" destId="{EAA7B2B2-588E-496E-B5FA-EE2A785873B8}" srcOrd="0" destOrd="1" presId="urn:microsoft.com/office/officeart/2005/8/layout/chevron2"/>
    <dgm:cxn modelId="{2B1EF1AC-DB35-44DE-A0D8-547463376B0F}" type="presOf" srcId="{86E23020-182E-4B62-B106-0739800F4F56}" destId="{6E6A1832-FFE0-4D52-A604-C44F73A3BD8D}" srcOrd="0" destOrd="1" presId="urn:microsoft.com/office/officeart/2005/8/layout/chevron2"/>
    <dgm:cxn modelId="{F5326BD9-68FD-41C8-80B5-0778F50A616B}" srcId="{117ECAFE-1264-4AC5-85F8-728CF705E7AC}" destId="{BE90DBF3-0519-4D98-86DD-B7E42931919C}" srcOrd="0" destOrd="0" parTransId="{F9808EB4-970F-4071-AC70-F4495537B561}" sibTransId="{6C4520EF-919F-4056-8176-35C4508AC29C}"/>
    <dgm:cxn modelId="{AE44AC65-77EA-4AF0-80B1-AA2EFBE41C2E}" type="presParOf" srcId="{5B17FB63-3953-4020-A537-E0F3A3758FFC}" destId="{707459B9-7970-4208-9386-1A21510F56D9}" srcOrd="0" destOrd="0" presId="urn:microsoft.com/office/officeart/2005/8/layout/chevron2"/>
    <dgm:cxn modelId="{39C76936-8CB6-420B-8809-F63B7E581CA4}" type="presParOf" srcId="{707459B9-7970-4208-9386-1A21510F56D9}" destId="{7E9C084C-35DF-4083-AC4C-9A48856AA991}" srcOrd="0" destOrd="0" presId="urn:microsoft.com/office/officeart/2005/8/layout/chevron2"/>
    <dgm:cxn modelId="{E67E746E-2FB7-464A-A66E-FC59521B4C43}" type="presParOf" srcId="{707459B9-7970-4208-9386-1A21510F56D9}" destId="{75044169-01FA-4241-89FB-12DEBB203449}" srcOrd="1" destOrd="0" presId="urn:microsoft.com/office/officeart/2005/8/layout/chevron2"/>
    <dgm:cxn modelId="{3D8CD8CC-3F92-448F-8614-E2959789390F}" type="presParOf" srcId="{5B17FB63-3953-4020-A537-E0F3A3758FFC}" destId="{88A61849-55C2-4C24-B2B9-19EBF8C71831}" srcOrd="1" destOrd="0" presId="urn:microsoft.com/office/officeart/2005/8/layout/chevron2"/>
    <dgm:cxn modelId="{6A3D2070-C6B0-41D2-9FC1-1A66B6E858AA}" type="presParOf" srcId="{5B17FB63-3953-4020-A537-E0F3A3758FFC}" destId="{4C10D5ED-1FFD-415E-A905-1F7836831AF1}" srcOrd="2" destOrd="0" presId="urn:microsoft.com/office/officeart/2005/8/layout/chevron2"/>
    <dgm:cxn modelId="{9F8868BC-A502-4700-B4B2-47D3BA15CD94}" type="presParOf" srcId="{4C10D5ED-1FFD-415E-A905-1F7836831AF1}" destId="{9B84A816-2EB1-470B-B012-F26ED09E16D7}" srcOrd="0" destOrd="0" presId="urn:microsoft.com/office/officeart/2005/8/layout/chevron2"/>
    <dgm:cxn modelId="{D5A1965A-F7C2-4E19-BA39-CA6378C8CDD4}" type="presParOf" srcId="{4C10D5ED-1FFD-415E-A905-1F7836831AF1}" destId="{EAA7B2B2-588E-496E-B5FA-EE2A785873B8}" srcOrd="1" destOrd="0" presId="urn:microsoft.com/office/officeart/2005/8/layout/chevron2"/>
    <dgm:cxn modelId="{02ECC293-B9B9-415F-96AD-1FDCD4F1224E}" type="presParOf" srcId="{5B17FB63-3953-4020-A537-E0F3A3758FFC}" destId="{473D0B55-5631-4615-8318-5A1407372B47}" srcOrd="3" destOrd="0" presId="urn:microsoft.com/office/officeart/2005/8/layout/chevron2"/>
    <dgm:cxn modelId="{662A3D54-828A-46E9-919F-4BC97D309A95}" type="presParOf" srcId="{5B17FB63-3953-4020-A537-E0F3A3758FFC}" destId="{1A6F1BD7-8B8E-414C-AA30-E1BC58684423}" srcOrd="4" destOrd="0" presId="urn:microsoft.com/office/officeart/2005/8/layout/chevron2"/>
    <dgm:cxn modelId="{6295EDE9-DBD2-4FE5-85E7-81E116898999}" type="presParOf" srcId="{1A6F1BD7-8B8E-414C-AA30-E1BC58684423}" destId="{F8E5DC63-E30F-4BC1-A3D0-FEA32D8E1DC2}" srcOrd="0" destOrd="0" presId="urn:microsoft.com/office/officeart/2005/8/layout/chevron2"/>
    <dgm:cxn modelId="{944E80E2-C1C0-4EDD-A732-D04EDD3BBF0C}" type="presParOf" srcId="{1A6F1BD7-8B8E-414C-AA30-E1BC58684423}" destId="{6E6A1832-FFE0-4D52-A604-C44F73A3BD8D}"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12/26/2018</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12/26/2018</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12/26/2018</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12/26/2018</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12/26/2018</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12/26/2018</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12/26/2018</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12/26/2018</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12/26/2018</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dobe Caslon Pro Bold" pitchFamily="18" charset="0"/>
              </a:rPr>
              <a:t>JULIA : THE CHATBOT</a:t>
            </a:r>
            <a:endParaRPr lang="en-IN" b="1" dirty="0">
              <a:latin typeface="Adobe Caslon Pro Bold" pitchFamily="18" charset="0"/>
            </a:endParaRPr>
          </a:p>
        </p:txBody>
      </p:sp>
      <p:sp>
        <p:nvSpPr>
          <p:cNvPr id="3" name="Content Placeholder 2"/>
          <p:cNvSpPr>
            <a:spLocks noGrp="1"/>
          </p:cNvSpPr>
          <p:nvPr>
            <p:ph idx="1"/>
          </p:nvPr>
        </p:nvSpPr>
        <p:spPr/>
        <p:txBody>
          <a:bodyPr/>
          <a:lstStyle/>
          <a:p>
            <a:pPr>
              <a:buNone/>
            </a:pPr>
            <a:r>
              <a:rPr lang="en-IN" sz="4400" b="1" dirty="0" smtClean="0">
                <a:latin typeface="Adobe Garamond Pro Bold" pitchFamily="18" charset="0"/>
                <a:ea typeface="Adobe Myungjo Std M" pitchFamily="18" charset="-128"/>
              </a:rPr>
              <a:t>Presented by :-</a:t>
            </a:r>
          </a:p>
          <a:p>
            <a:pPr marL="514350" indent="-514350">
              <a:buAutoNum type="arabicPeriod"/>
            </a:pPr>
            <a:r>
              <a:rPr lang="en-IN" sz="4400" dirty="0" err="1" smtClean="0">
                <a:latin typeface="Adobe Caslon Pro Bold" pitchFamily="18" charset="0"/>
              </a:rPr>
              <a:t>Rohit</a:t>
            </a:r>
            <a:r>
              <a:rPr lang="en-IN" sz="4400" dirty="0" smtClean="0">
                <a:latin typeface="Adobe Caslon Pro Bold" pitchFamily="18" charset="0"/>
              </a:rPr>
              <a:t> </a:t>
            </a:r>
            <a:r>
              <a:rPr lang="en-IN" sz="4400" dirty="0" err="1" smtClean="0">
                <a:latin typeface="Adobe Caslon Pro Bold" pitchFamily="18" charset="0"/>
              </a:rPr>
              <a:t>Yadav</a:t>
            </a:r>
            <a:r>
              <a:rPr lang="en-IN" sz="4400" dirty="0" smtClean="0">
                <a:latin typeface="Adobe Caslon Pro Bold" pitchFamily="18" charset="0"/>
              </a:rPr>
              <a:t>  (04120703115)</a:t>
            </a:r>
          </a:p>
          <a:p>
            <a:pPr marL="514350" indent="-514350">
              <a:buAutoNum type="arabicPeriod"/>
            </a:pPr>
            <a:r>
              <a:rPr lang="en-IN" sz="4400" dirty="0" smtClean="0">
                <a:latin typeface="Adobe Caslon Pro Bold" pitchFamily="18" charset="0"/>
              </a:rPr>
              <a:t>Monika </a:t>
            </a:r>
            <a:r>
              <a:rPr lang="en-IN" sz="4400" dirty="0" err="1" smtClean="0">
                <a:latin typeface="Adobe Caslon Pro Bold" pitchFamily="18" charset="0"/>
              </a:rPr>
              <a:t>Bisht</a:t>
            </a:r>
            <a:r>
              <a:rPr lang="en-IN" sz="4400" dirty="0" smtClean="0">
                <a:latin typeface="Adobe Caslon Pro Bold" pitchFamily="18" charset="0"/>
              </a:rPr>
              <a:t>  (03020703115)</a:t>
            </a:r>
          </a:p>
          <a:p>
            <a:pPr marL="514350" indent="-514350">
              <a:buAutoNum type="arabicPeriod"/>
            </a:pPr>
            <a:r>
              <a:rPr lang="en-IN" sz="4400" dirty="0" err="1" smtClean="0">
                <a:latin typeface="Adobe Caslon Pro Bold" pitchFamily="18" charset="0"/>
              </a:rPr>
              <a:t>Dhiraj</a:t>
            </a:r>
            <a:r>
              <a:rPr lang="en-IN" sz="4400" dirty="0" smtClean="0">
                <a:latin typeface="Adobe Caslon Pro Bold" pitchFamily="18" charset="0"/>
              </a:rPr>
              <a:t>  (01320703115)</a:t>
            </a:r>
          </a:p>
          <a:p>
            <a:pPr marL="514350" indent="-514350">
              <a:buAutoNum type="arabicPeriod"/>
            </a:pPr>
            <a:r>
              <a:rPr lang="en-IN" sz="4400" dirty="0" err="1" smtClean="0">
                <a:latin typeface="Adobe Caslon Pro Bold" pitchFamily="18" charset="0"/>
              </a:rPr>
              <a:t>Neelkamal</a:t>
            </a:r>
            <a:r>
              <a:rPr lang="en-IN" sz="4400" dirty="0" smtClean="0">
                <a:latin typeface="Adobe Caslon Pro Bold" pitchFamily="18" charset="0"/>
              </a:rPr>
              <a:t>  (03120703115)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smtClean="0">
                <a:latin typeface="Adobe Heiti Std R" pitchFamily="34" charset="-128"/>
                <a:ea typeface="Adobe Heiti Std R" pitchFamily="34" charset="-128"/>
              </a:rPr>
              <a:t>Here are some of the possible NLP steps:</a:t>
            </a:r>
            <a:r>
              <a:rPr lang="en-IN" dirty="0" smtClean="0"/>
              <a:t/>
            </a:r>
            <a:br>
              <a:rPr lang="en-IN" dirty="0" smtClean="0"/>
            </a:br>
            <a:endParaRPr lang="en-IN" dirty="0"/>
          </a:p>
        </p:txBody>
      </p:sp>
      <p:graphicFrame>
        <p:nvGraphicFramePr>
          <p:cNvPr id="6" name="Content Placeholder 5"/>
          <p:cNvGraphicFramePr>
            <a:graphicFrameLocks noGrp="1"/>
          </p:cNvGraphicFramePr>
          <p:nvPr>
            <p:ph sz="half" idx="1"/>
          </p:nvPr>
        </p:nvGraphicFramePr>
        <p:xfrm>
          <a:off x="762000" y="1524000"/>
          <a:ext cx="7620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it-takes-to-build-a-Chatbot_simplicity-creation.jpg"/>
          <p:cNvPicPr>
            <a:picLocks noChangeAspect="1"/>
          </p:cNvPicPr>
          <p:nvPr/>
        </p:nvPicPr>
        <p:blipFill>
          <a:blip r:embed="rId2"/>
          <a:stretch>
            <a:fillRect/>
          </a:stretch>
        </p:blipFill>
        <p:spPr>
          <a:xfrm>
            <a:off x="685800" y="533400"/>
            <a:ext cx="8001000" cy="5867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latin typeface="Adobe Caslon Pro Bold" pitchFamily="18" charset="0"/>
              </a:rPr>
              <a:t>SOFTWARES USED </a:t>
            </a:r>
            <a:endParaRPr lang="en-IN" sz="4800" b="1" dirty="0">
              <a:latin typeface="Adobe Caslon Pro Bold" pitchFamily="18" charset="0"/>
            </a:endParaRPr>
          </a:p>
        </p:txBody>
      </p:sp>
      <p:sp>
        <p:nvSpPr>
          <p:cNvPr id="3" name="Content Placeholder 2"/>
          <p:cNvSpPr>
            <a:spLocks noGrp="1"/>
          </p:cNvSpPr>
          <p:nvPr>
            <p:ph idx="1"/>
          </p:nvPr>
        </p:nvSpPr>
        <p:spPr>
          <a:xfrm>
            <a:off x="457200" y="1524000"/>
            <a:ext cx="8229600" cy="4930808"/>
          </a:xfrm>
        </p:spPr>
        <p:txBody>
          <a:bodyPr>
            <a:normAutofit lnSpcReduction="10000"/>
          </a:bodyPr>
          <a:lstStyle/>
          <a:p>
            <a:r>
              <a:rPr lang="en-IN" sz="4000" dirty="0" smtClean="0">
                <a:latin typeface="Adobe Caslon Pro Bold" pitchFamily="18" charset="0"/>
              </a:rPr>
              <a:t> </a:t>
            </a:r>
            <a:r>
              <a:rPr lang="en-IN" sz="4000" b="1" dirty="0" smtClean="0">
                <a:latin typeface="Adobe Caslon Pro Bold" pitchFamily="18" charset="0"/>
              </a:rPr>
              <a:t>Python</a:t>
            </a:r>
            <a:endParaRPr lang="en-IN" sz="4000" b="1" dirty="0" smtClean="0">
              <a:latin typeface="Adobe Caslon Pro Bold" pitchFamily="18" charset="0"/>
            </a:endParaRPr>
          </a:p>
          <a:p>
            <a:pPr>
              <a:buNone/>
            </a:pPr>
            <a:r>
              <a:rPr lang="en-IN" sz="3600" dirty="0" smtClean="0">
                <a:latin typeface="Adobe Caslon Pro Bold" pitchFamily="18" charset="0"/>
              </a:rPr>
              <a:t>     Python is an interpreted high-level programming language for general-purpose programming. It provides constructs that enable clear programming on both small and large scales. It fully supports  Object Oriented and Structured programming.</a:t>
            </a:r>
            <a:endParaRPr lang="en-IN" sz="3600" dirty="0">
              <a:latin typeface="Adobe Caslon Pro Bold"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normAutofit/>
          </a:bodyPr>
          <a:lstStyle/>
          <a:p>
            <a:r>
              <a:rPr lang="en-IN" sz="4000" b="1" dirty="0" smtClean="0">
                <a:latin typeface="Adobe Caslon Pro Bold" pitchFamily="18" charset="0"/>
                <a:ea typeface="Adobe Heiti Std R" pitchFamily="34" charset="-128"/>
              </a:rPr>
              <a:t>SQLite 3</a:t>
            </a:r>
          </a:p>
          <a:p>
            <a:pPr>
              <a:buNone/>
            </a:pPr>
            <a:r>
              <a:rPr lang="en-IN" sz="4000" dirty="0" smtClean="0">
                <a:latin typeface="Adobe Caslon Pro Bold" pitchFamily="18" charset="0"/>
                <a:ea typeface="Adobe Heiti Std R" pitchFamily="34" charset="-128"/>
              </a:rPr>
              <a:t>   SQLite is a relational database management system contained in a C  programming library. In contrast  to many other database management systems , SQLite is not a client–server database engine. Rather ,  it is embedded into the end program.</a:t>
            </a:r>
            <a:endParaRPr lang="en-IN" sz="4000" dirty="0">
              <a:latin typeface="Adobe Caslon Pro Bold" pitchFamily="18" charset="0"/>
              <a:ea typeface="Adobe Heiti Std R"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normAutofit lnSpcReduction="10000"/>
          </a:bodyPr>
          <a:lstStyle/>
          <a:p>
            <a:r>
              <a:rPr lang="en-IN" sz="4000" b="1" dirty="0" smtClean="0">
                <a:latin typeface="Adobe Caslon Pro Bold" pitchFamily="18" charset="0"/>
              </a:rPr>
              <a:t>Microsoft Workbench</a:t>
            </a:r>
          </a:p>
          <a:p>
            <a:pPr>
              <a:buNone/>
            </a:pPr>
            <a:r>
              <a:rPr lang="en-IN" sz="4000" dirty="0" smtClean="0">
                <a:latin typeface="Adobe Caslon Pro Bold" pitchFamily="18" charset="0"/>
              </a:rPr>
              <a:t>    It is a unified visual tool for database architects, developers, and DBAs.</a:t>
            </a:r>
          </a:p>
          <a:p>
            <a:pPr>
              <a:buNone/>
            </a:pPr>
            <a:r>
              <a:rPr lang="en-IN" sz="4000" dirty="0" smtClean="0">
                <a:latin typeface="Adobe Caslon Pro Bold" pitchFamily="18" charset="0"/>
              </a:rPr>
              <a:t>    Workbench provides data  modeling , SQL development and comprehensive administration tools for server configuration , user administration , backup and much more.</a:t>
            </a:r>
            <a:endParaRPr lang="en-IN" sz="4000" dirty="0">
              <a:latin typeface="Adobe Caslon Pro Bold"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1" dirty="0" smtClean="0">
                <a:effectLst/>
                <a:latin typeface="Adobe Garamond Pro Bold" pitchFamily="18" charset="0"/>
                <a:ea typeface="Adobe Heiti Std R" pitchFamily="34" charset="-128"/>
              </a:rPr>
              <a:t>SYSTEM  DESIGN  AND     IMPLEMENTATION</a:t>
            </a:r>
            <a:endParaRPr lang="en-IN" sz="4400" b="1" dirty="0">
              <a:effectLst/>
              <a:latin typeface="Adobe Garamond Pro Bold" pitchFamily="18" charset="0"/>
              <a:ea typeface="Adobe Heiti Std R" pitchFamily="34" charset="-128"/>
            </a:endParaRPr>
          </a:p>
        </p:txBody>
      </p:sp>
      <p:pic>
        <p:nvPicPr>
          <p:cNvPr id="4" name="Content Placeholder 3" descr="1_K8c_1ORrNbQZESRSY4VfjQ.png"/>
          <p:cNvPicPr>
            <a:picLocks noGrp="1" noChangeAspect="1"/>
          </p:cNvPicPr>
          <p:nvPr>
            <p:ph idx="1"/>
          </p:nvPr>
        </p:nvPicPr>
        <p:blipFill>
          <a:blip r:embed="rId2"/>
          <a:stretch>
            <a:fillRect/>
          </a:stretch>
        </p:blipFill>
        <p:spPr>
          <a:xfrm>
            <a:off x="914400" y="1752600"/>
            <a:ext cx="7315199" cy="4876799"/>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a:bodyPr>
          <a:lstStyle/>
          <a:p>
            <a:r>
              <a:rPr lang="en-IN" b="1" dirty="0" smtClean="0">
                <a:latin typeface="Adobe Heiti Std R" pitchFamily="34" charset="-128"/>
                <a:ea typeface="Adobe Heiti Std R" pitchFamily="34" charset="-128"/>
              </a:rPr>
              <a:t>Julia the bot is a chat bot who responds the user when asked any questions.</a:t>
            </a:r>
          </a:p>
          <a:p>
            <a:r>
              <a:rPr lang="en-IN" b="1" dirty="0" smtClean="0">
                <a:latin typeface="Adobe Heiti Std R" pitchFamily="34" charset="-128"/>
                <a:ea typeface="Adobe Heiti Std R" pitchFamily="34" charset="-128"/>
              </a:rPr>
              <a:t>Julia typically replies and also has the ability   to learn from its user. Whenever Julia is asked any questions , it looks into its database for a suitable reply and generates a respond . </a:t>
            </a:r>
          </a:p>
          <a:p>
            <a:r>
              <a:rPr lang="en-IN" b="1" dirty="0" smtClean="0">
                <a:latin typeface="Adobe Heiti Std R" pitchFamily="34" charset="-128"/>
                <a:ea typeface="Adobe Heiti Std R" pitchFamily="34" charset="-128"/>
              </a:rPr>
              <a:t>Julia is capable of learning from its user , If there is a case where Julia cannot find a suitable answer to the query asked to it, it will learn from the user's replies and would save it in its database.</a:t>
            </a:r>
            <a:endParaRPr lang="en-IN" b="1" dirty="0">
              <a:latin typeface="Adobe Heiti Std R" pitchFamily="34" charset="-128"/>
              <a:ea typeface="Adobe Heiti Std R"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ynamic data collection and storein database.PNG"/>
          <p:cNvPicPr>
            <a:picLocks noChangeAspect="1"/>
          </p:cNvPicPr>
          <p:nvPr/>
        </p:nvPicPr>
        <p:blipFill>
          <a:blip r:embed="rId2"/>
          <a:stretch>
            <a:fillRect/>
          </a:stretch>
        </p:blipFill>
        <p:spPr>
          <a:xfrm>
            <a:off x="609600" y="533400"/>
            <a:ext cx="8001000" cy="5715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nctuation removal.PNG"/>
          <p:cNvPicPr>
            <a:picLocks noChangeAspect="1"/>
          </p:cNvPicPr>
          <p:nvPr/>
        </p:nvPicPr>
        <p:blipFill>
          <a:blip r:embed="rId2"/>
          <a:stretch>
            <a:fillRect/>
          </a:stretch>
        </p:blipFill>
        <p:spPr>
          <a:xfrm>
            <a:off x="609600" y="762000"/>
            <a:ext cx="8077200" cy="5410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dobe Garamond Pro Bold" pitchFamily="18" charset="0"/>
              </a:rPr>
              <a:t>CONCLUSION AND FUTURE   WORKS</a:t>
            </a:r>
            <a:endParaRPr lang="en-IN" dirty="0">
              <a:latin typeface="Adobe Garamond Pro Bold" pitchFamily="18" charset="0"/>
            </a:endParaRPr>
          </a:p>
        </p:txBody>
      </p:sp>
      <p:sp>
        <p:nvSpPr>
          <p:cNvPr id="3" name="Content Placeholder 2"/>
          <p:cNvSpPr>
            <a:spLocks noGrp="1"/>
          </p:cNvSpPr>
          <p:nvPr>
            <p:ph idx="1"/>
          </p:nvPr>
        </p:nvSpPr>
        <p:spPr/>
        <p:txBody>
          <a:bodyPr>
            <a:noAutofit/>
          </a:bodyPr>
          <a:lstStyle/>
          <a:p>
            <a:r>
              <a:rPr lang="en-IN" sz="2800" b="1" dirty="0" smtClean="0">
                <a:latin typeface="Adobe Heiti Std R" pitchFamily="34" charset="-128"/>
                <a:ea typeface="Adobe Heiti Std R" pitchFamily="34" charset="-128"/>
              </a:rPr>
              <a:t>The aim of this project was to propose a cost effective computer program which is trainable and learns from its user. A man is unable to work 24 * 7 but a machine well trained can be made to work for as long as one  wants. </a:t>
            </a:r>
          </a:p>
          <a:p>
            <a:r>
              <a:rPr lang="en-IN" sz="2800" b="1" dirty="0" smtClean="0">
                <a:latin typeface="Adobe Heiti Std R" pitchFamily="34" charset="-128"/>
                <a:ea typeface="Adobe Heiti Std R" pitchFamily="34" charset="-128"/>
              </a:rPr>
              <a:t>Julia the chatbot can be used at various places due to the growing</a:t>
            </a:r>
          </a:p>
          <a:p>
            <a:pPr>
              <a:buNone/>
            </a:pPr>
            <a:r>
              <a:rPr lang="en-IN" sz="2800" b="1" dirty="0" smtClean="0">
                <a:latin typeface="Adobe Heiti Std R" pitchFamily="34" charset="-128"/>
                <a:ea typeface="Adobe Heiti Std R" pitchFamily="34" charset="-128"/>
              </a:rPr>
              <a:t>    market and demands. It saves a lot of time and labour.</a:t>
            </a:r>
            <a:endParaRPr lang="en-IN" sz="2800" b="1" dirty="0">
              <a:latin typeface="Adobe Heiti Std R" pitchFamily="34" charset="-128"/>
              <a:ea typeface="Adobe Heiti Std R"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latin typeface="Adobe Caslon Pro Bold" pitchFamily="18" charset="0"/>
              </a:rPr>
              <a:t>         OBJECTIVE</a:t>
            </a:r>
            <a:endParaRPr lang="en-IN" sz="6000" dirty="0">
              <a:latin typeface="Adobe Caslon Pro Bold" pitchFamily="18" charset="0"/>
            </a:endParaRPr>
          </a:p>
        </p:txBody>
      </p:sp>
      <p:sp>
        <p:nvSpPr>
          <p:cNvPr id="3" name="Content Placeholder 2"/>
          <p:cNvSpPr>
            <a:spLocks noGrp="1"/>
          </p:cNvSpPr>
          <p:nvPr>
            <p:ph idx="1"/>
          </p:nvPr>
        </p:nvSpPr>
        <p:spPr/>
        <p:txBody>
          <a:bodyPr/>
          <a:lstStyle/>
          <a:p>
            <a:pPr>
              <a:buNone/>
            </a:pPr>
            <a:r>
              <a:rPr lang="en-IN" sz="3200" b="1" dirty="0" smtClean="0">
                <a:latin typeface="Adobe Heiti Std R" pitchFamily="34" charset="-128"/>
                <a:ea typeface="Adobe Heiti Std R" pitchFamily="34" charset="-128"/>
              </a:rPr>
              <a:t>    </a:t>
            </a:r>
            <a:r>
              <a:rPr lang="en-IN" sz="4000" b="1" dirty="0" smtClean="0">
                <a:latin typeface="Adobe Heiti Std R" pitchFamily="34" charset="-128"/>
                <a:ea typeface="Adobe Heiti Std R" pitchFamily="34" charset="-128"/>
              </a:rPr>
              <a:t>The aim of this project was to propose a cost effective computer program which is trainable and learns from its user.</a:t>
            </a:r>
            <a:endParaRPr lang="en-IN" dirty="0"/>
          </a:p>
        </p:txBody>
      </p:sp>
      <p:pic>
        <p:nvPicPr>
          <p:cNvPr id="4" name="Picture 3" descr="chatbot.png"/>
          <p:cNvPicPr>
            <a:picLocks noChangeAspect="1"/>
          </p:cNvPicPr>
          <p:nvPr/>
        </p:nvPicPr>
        <p:blipFill>
          <a:blip r:embed="rId2"/>
          <a:stretch>
            <a:fillRect/>
          </a:stretch>
        </p:blipFill>
        <p:spPr>
          <a:xfrm>
            <a:off x="4038600" y="4495800"/>
            <a:ext cx="3662362" cy="2095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228600" y="367664"/>
            <a:ext cx="3345656" cy="5943600"/>
          </a:xfrm>
        </p:spPr>
        <p:txBody>
          <a:bodyPr>
            <a:noAutofit/>
          </a:bodyPr>
          <a:lstStyle/>
          <a:p>
            <a:r>
              <a:rPr lang="en-IN" sz="3600" dirty="0" smtClean="0">
                <a:latin typeface="Adobe Heiti Std R" pitchFamily="34" charset="-128"/>
                <a:ea typeface="Adobe Heiti Std R" pitchFamily="34" charset="-128"/>
              </a:rPr>
              <a:t>This chatbot can be used for multiple purposes such as customer care, selling</a:t>
            </a:r>
          </a:p>
          <a:p>
            <a:r>
              <a:rPr lang="en-IN" sz="3600" dirty="0" smtClean="0">
                <a:latin typeface="Adobe Heiti Std R" pitchFamily="34" charset="-128"/>
                <a:ea typeface="Adobe Heiti Std R" pitchFamily="34" charset="-128"/>
              </a:rPr>
              <a:t>polices or product suggestions, personal assistant etc.</a:t>
            </a:r>
            <a:endParaRPr lang="en-IN" sz="3600" dirty="0">
              <a:latin typeface="Adobe Heiti Std R" pitchFamily="34" charset="-128"/>
              <a:ea typeface="Adobe Heiti Std R" pitchFamily="34" charset="-128"/>
            </a:endParaRPr>
          </a:p>
        </p:txBody>
      </p:sp>
      <p:pic>
        <p:nvPicPr>
          <p:cNvPr id="5" name="Content Placeholder 4" descr="chatbot-the-next-trend-of-business-9-638.jpg"/>
          <p:cNvPicPr>
            <a:picLocks noGrp="1" noChangeAspect="1"/>
          </p:cNvPicPr>
          <p:nvPr>
            <p:ph sz="half" idx="1"/>
          </p:nvPr>
        </p:nvPicPr>
        <p:blipFill>
          <a:blip r:embed="rId2"/>
          <a:stretch>
            <a:fillRect/>
          </a:stretch>
        </p:blipFill>
        <p:spPr>
          <a:xfrm>
            <a:off x="3505200" y="838200"/>
            <a:ext cx="5410200" cy="5486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45208"/>
          </a:xfrm>
        </p:spPr>
        <p:txBody>
          <a:bodyPr/>
          <a:lstStyle/>
          <a:p>
            <a:r>
              <a:rPr lang="en-IN" dirty="0" smtClean="0">
                <a:latin typeface="Adobe Heiti Std R" pitchFamily="34" charset="-128"/>
                <a:ea typeface="Adobe Heiti Std R" pitchFamily="34" charset="-128"/>
              </a:rPr>
              <a:t>The need for machine learning and such trainable programs will be increased</a:t>
            </a:r>
          </a:p>
          <a:p>
            <a:pPr>
              <a:buNone/>
            </a:pPr>
            <a:r>
              <a:rPr lang="en-IN" dirty="0" smtClean="0">
                <a:latin typeface="Adobe Heiti Std R" pitchFamily="34" charset="-128"/>
                <a:ea typeface="Adobe Heiti Std R" pitchFamily="34" charset="-128"/>
              </a:rPr>
              <a:t>    with time. Such chat bots will reduce wastage of labour and time. It will</a:t>
            </a:r>
          </a:p>
          <a:p>
            <a:pPr>
              <a:buNone/>
            </a:pPr>
            <a:r>
              <a:rPr lang="en-IN" dirty="0" smtClean="0">
                <a:latin typeface="Adobe Heiti Std R" pitchFamily="34" charset="-128"/>
                <a:ea typeface="Adobe Heiti Std R" pitchFamily="34" charset="-128"/>
              </a:rPr>
              <a:t>    provide a better service and will be used in various fields.</a:t>
            </a:r>
            <a:endParaRPr lang="en-IN" dirty="0">
              <a:latin typeface="Adobe Heiti Std R" pitchFamily="34" charset="-128"/>
              <a:ea typeface="Adobe Heiti Std R" pitchFamily="34" charset="-128"/>
            </a:endParaRPr>
          </a:p>
        </p:txBody>
      </p:sp>
      <p:pic>
        <p:nvPicPr>
          <p:cNvPr id="4" name="Picture 3" descr="remote-bot-worker.jpg"/>
          <p:cNvPicPr>
            <a:picLocks noChangeAspect="1"/>
          </p:cNvPicPr>
          <p:nvPr/>
        </p:nvPicPr>
        <p:blipFill>
          <a:blip r:embed="rId2"/>
          <a:stretch>
            <a:fillRect/>
          </a:stretch>
        </p:blipFill>
        <p:spPr>
          <a:xfrm>
            <a:off x="1295399" y="3657600"/>
            <a:ext cx="6848475" cy="2971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smtClean="0">
                <a:latin typeface="Adobe Caslon Pro Bold" pitchFamily="18" charset="0"/>
              </a:rPr>
              <a:t>FUTURE ENHANCEMENTS</a:t>
            </a:r>
            <a:endParaRPr lang="en-IN" sz="4400" dirty="0">
              <a:latin typeface="Adobe Caslon Pro Bold" pitchFamily="18" charset="0"/>
            </a:endParaRPr>
          </a:p>
        </p:txBody>
      </p:sp>
      <p:sp>
        <p:nvSpPr>
          <p:cNvPr id="3" name="Content Placeholder 2"/>
          <p:cNvSpPr>
            <a:spLocks noGrp="1"/>
          </p:cNvSpPr>
          <p:nvPr>
            <p:ph idx="1"/>
          </p:nvPr>
        </p:nvSpPr>
        <p:spPr/>
        <p:txBody>
          <a:bodyPr/>
          <a:lstStyle/>
          <a:p>
            <a:r>
              <a:rPr lang="en-IN" dirty="0" smtClean="0">
                <a:latin typeface="Adobe Heiti Std R" pitchFamily="34" charset="-128"/>
                <a:ea typeface="Adobe Heiti Std R" pitchFamily="34" charset="-128"/>
              </a:rPr>
              <a:t>Julia the chat bot can be used as a personal assistant for various systems if provided with sufficient database.</a:t>
            </a:r>
          </a:p>
          <a:p>
            <a:r>
              <a:rPr lang="en-IN" dirty="0" smtClean="0">
                <a:latin typeface="Adobe Heiti Std R" pitchFamily="34" charset="-128"/>
                <a:ea typeface="Adobe Heiti Std R" pitchFamily="34" charset="-128"/>
              </a:rPr>
              <a:t>It can work more efficiently like Google assistant when enhanced using IOT.</a:t>
            </a:r>
          </a:p>
          <a:p>
            <a:r>
              <a:rPr lang="en-IN" dirty="0" smtClean="0">
                <a:latin typeface="Adobe Heiti Std R" pitchFamily="34" charset="-128"/>
                <a:ea typeface="Adobe Heiti Std R" pitchFamily="34" charset="-128"/>
              </a:rPr>
              <a:t>It can be used by various running websites for their customer handling and business enhancements regardless time constraints.</a:t>
            </a:r>
            <a:endParaRPr lang="en-IN" dirty="0">
              <a:latin typeface="Adobe Heiti Std R" pitchFamily="34" charset="-128"/>
              <a:ea typeface="Adobe Heiti Std R"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latin typeface="Adobe Garamond Pro Bold" pitchFamily="18" charset="0"/>
              </a:rPr>
              <a:t>PROBLEMS FACED</a:t>
            </a:r>
            <a:endParaRPr lang="en-IN" sz="4800" dirty="0">
              <a:latin typeface="Adobe Garamond Pro Bold" pitchFamily="18" charset="0"/>
            </a:endParaRPr>
          </a:p>
        </p:txBody>
      </p:sp>
      <p:sp>
        <p:nvSpPr>
          <p:cNvPr id="3" name="Content Placeholder 2"/>
          <p:cNvSpPr>
            <a:spLocks noGrp="1"/>
          </p:cNvSpPr>
          <p:nvPr>
            <p:ph idx="1"/>
          </p:nvPr>
        </p:nvSpPr>
        <p:spPr>
          <a:xfrm>
            <a:off x="457200" y="1524000"/>
            <a:ext cx="8229600" cy="5334000"/>
          </a:xfrm>
        </p:spPr>
        <p:txBody>
          <a:bodyPr>
            <a:normAutofit/>
          </a:bodyPr>
          <a:lstStyle/>
          <a:p>
            <a:pPr>
              <a:buNone/>
            </a:pPr>
            <a:r>
              <a:rPr lang="en-IN" dirty="0" smtClean="0"/>
              <a:t>    </a:t>
            </a:r>
            <a:r>
              <a:rPr lang="en-IN" dirty="0" smtClean="0">
                <a:latin typeface="Adobe Heiti Std R" pitchFamily="34" charset="-128"/>
                <a:ea typeface="Adobe Heiti Std R" pitchFamily="34" charset="-128"/>
              </a:rPr>
              <a:t>The fundamental problems with which JULIA is concerned are :</a:t>
            </a:r>
          </a:p>
          <a:p>
            <a:r>
              <a:rPr lang="en-IN" dirty="0" smtClean="0">
                <a:latin typeface="Adobe Heiti Std R" pitchFamily="34" charset="-128"/>
                <a:ea typeface="Adobe Heiti Std R" pitchFamily="34" charset="-128"/>
              </a:rPr>
              <a:t>Identification of key words</a:t>
            </a:r>
          </a:p>
          <a:p>
            <a:r>
              <a:rPr lang="en-IN" dirty="0" smtClean="0">
                <a:latin typeface="Adobe Heiti Std R" pitchFamily="34" charset="-128"/>
                <a:ea typeface="Adobe Heiti Std R" pitchFamily="34" charset="-128"/>
              </a:rPr>
              <a:t>Discovery of minimal context</a:t>
            </a:r>
          </a:p>
          <a:p>
            <a:r>
              <a:rPr lang="en-IN" dirty="0" smtClean="0">
                <a:latin typeface="Adobe Heiti Std R" pitchFamily="34" charset="-128"/>
                <a:ea typeface="Adobe Heiti Std R" pitchFamily="34" charset="-128"/>
              </a:rPr>
              <a:t>System Requirements</a:t>
            </a:r>
            <a:endParaRPr lang="en-IN" dirty="0" smtClean="0">
              <a:latin typeface="Adobe Heiti Std R" pitchFamily="34" charset="-128"/>
              <a:ea typeface="Adobe Heiti Std R" pitchFamily="34" charset="-128"/>
            </a:endParaRPr>
          </a:p>
          <a:p>
            <a:r>
              <a:rPr lang="en-IN" dirty="0" smtClean="0">
                <a:latin typeface="Adobe Heiti Std R" pitchFamily="34" charset="-128"/>
                <a:ea typeface="Adobe Heiti Std R" pitchFamily="34" charset="-128"/>
              </a:rPr>
              <a:t>Generation of responses in the absence of key words</a:t>
            </a:r>
          </a:p>
          <a:p>
            <a:r>
              <a:rPr lang="en-IN" dirty="0" smtClean="0">
                <a:latin typeface="Adobe Heiti Std R" pitchFamily="34" charset="-128"/>
                <a:ea typeface="Adobe Heiti Std R" pitchFamily="34" charset="-128"/>
              </a:rPr>
              <a:t>Provisions of an editing for JULIA scripts</a:t>
            </a:r>
          </a:p>
          <a:p>
            <a:r>
              <a:rPr lang="en-IN" dirty="0" smtClean="0">
                <a:latin typeface="Adobe Heiti Std R" pitchFamily="34" charset="-128"/>
                <a:ea typeface="Adobe Heiti Std R" pitchFamily="34" charset="-128"/>
              </a:rPr>
              <a:t>Time consuming while learning new words and statements</a:t>
            </a:r>
            <a:endParaRPr lang="en-IN" dirty="0">
              <a:latin typeface="Adobe Heiti Std R" pitchFamily="34" charset="-128"/>
              <a:ea typeface="Adobe Heiti Std R"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69008"/>
          </a:xfrm>
        </p:spPr>
        <p:txBody>
          <a:bodyPr>
            <a:normAutofit/>
          </a:bodyPr>
          <a:lstStyle/>
          <a:p>
            <a:pPr>
              <a:buNone/>
            </a:pPr>
            <a:r>
              <a:rPr lang="en-IN" sz="4400" dirty="0" smtClean="0">
                <a:latin typeface="Adobe Garamond Pro Bold" pitchFamily="18" charset="0"/>
              </a:rPr>
              <a:t>                 THANK   YOU !</a:t>
            </a:r>
            <a:endParaRPr lang="en-IN" sz="4400" dirty="0">
              <a:latin typeface="Adobe Garamond Pro Bold" pitchFamily="18" charset="0"/>
            </a:endParaRPr>
          </a:p>
        </p:txBody>
      </p:sp>
      <p:pic>
        <p:nvPicPr>
          <p:cNvPr id="4" name="Picture 3" descr="37530935671_2024f270c2_b.jpg"/>
          <p:cNvPicPr>
            <a:picLocks noChangeAspect="1"/>
          </p:cNvPicPr>
          <p:nvPr/>
        </p:nvPicPr>
        <p:blipFill>
          <a:blip r:embed="rId2"/>
          <a:stretch>
            <a:fillRect/>
          </a:stretch>
        </p:blipFill>
        <p:spPr>
          <a:xfrm>
            <a:off x="914400" y="1752600"/>
            <a:ext cx="7493000" cy="458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Adobe Caslon Pro Bold" pitchFamily="18" charset="0"/>
              </a:rPr>
              <a:t>           ABSTRACT</a:t>
            </a:r>
            <a:endParaRPr lang="en-IN" sz="5400" b="1" dirty="0">
              <a:latin typeface="Adobe Caslon Pro Bold" pitchFamily="18" charset="0"/>
            </a:endParaRPr>
          </a:p>
        </p:txBody>
      </p:sp>
      <p:sp>
        <p:nvSpPr>
          <p:cNvPr id="3" name="Content Placeholder 2"/>
          <p:cNvSpPr>
            <a:spLocks noGrp="1"/>
          </p:cNvSpPr>
          <p:nvPr>
            <p:ph idx="1"/>
          </p:nvPr>
        </p:nvSpPr>
        <p:spPr>
          <a:xfrm>
            <a:off x="457200" y="1676400"/>
            <a:ext cx="8229600" cy="4724400"/>
          </a:xfrm>
        </p:spPr>
        <p:txBody>
          <a:bodyPr>
            <a:normAutofit fontScale="77500" lnSpcReduction="20000"/>
          </a:bodyPr>
          <a:lstStyle/>
          <a:p>
            <a:pPr>
              <a:buNone/>
            </a:pPr>
            <a:r>
              <a:rPr lang="en-IN" dirty="0" smtClean="0"/>
              <a:t>    </a:t>
            </a:r>
            <a:r>
              <a:rPr lang="en-IN" sz="4200" b="1" dirty="0" smtClean="0">
                <a:latin typeface="Adobe Heiti Std R" pitchFamily="34" charset="-128"/>
                <a:ea typeface="Adobe Heiti Std R" pitchFamily="34" charset="-128"/>
              </a:rPr>
              <a:t>Technology has evolved with time and has made our work easier. Since the invention of computers, developers have been trying to develop a way for the computers to think and learn like human mind.</a:t>
            </a:r>
          </a:p>
          <a:p>
            <a:pPr>
              <a:buNone/>
            </a:pPr>
            <a:endParaRPr lang="en-IN" sz="4200" b="1" dirty="0" smtClean="0">
              <a:latin typeface="Adobe Heiti Std R" pitchFamily="34" charset="-128"/>
              <a:ea typeface="Adobe Heiti Std R" pitchFamily="34" charset="-128"/>
            </a:endParaRPr>
          </a:p>
          <a:p>
            <a:pPr>
              <a:buNone/>
            </a:pPr>
            <a:r>
              <a:rPr lang="en-IN" sz="4200" b="1" dirty="0" smtClean="0">
                <a:latin typeface="Adobe Heiti Std R" pitchFamily="34" charset="-128"/>
                <a:ea typeface="Adobe Heiti Std R" pitchFamily="34" charset="-128"/>
              </a:rPr>
              <a:t>    To compensate the lack of man power in various business fields, the chat bots have been designed to generate responses to the public.</a:t>
            </a:r>
            <a:endParaRPr lang="en-IN" sz="4200" b="1" dirty="0">
              <a:latin typeface="Adobe Heiti Std R" pitchFamily="34" charset="-128"/>
              <a:ea typeface="Adobe Heiti Std R"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IN" dirty="0" smtClean="0"/>
              <a:t>    </a:t>
            </a:r>
            <a:r>
              <a:rPr lang="en-IN" sz="3600" b="1" dirty="0" smtClean="0">
                <a:latin typeface="Adobe Heiti Std R" pitchFamily="34" charset="-128"/>
                <a:ea typeface="Adobe Heiti Std R" pitchFamily="34" charset="-128"/>
              </a:rPr>
              <a:t>Julia the Chatbot is a computer program which is trainable and learns from its user. It is built using python as its programming language and SQLite 3 &amp; Microsoft workbenche for database methodologies.</a:t>
            </a:r>
            <a:br>
              <a:rPr lang="en-IN" sz="3600" b="1" dirty="0" smtClean="0">
                <a:latin typeface="Adobe Heiti Std R" pitchFamily="34" charset="-128"/>
                <a:ea typeface="Adobe Heiti Std R" pitchFamily="34" charset="-128"/>
              </a:rPr>
            </a:br>
            <a:r>
              <a:rPr lang="en-IN" sz="3600" b="1" dirty="0" smtClean="0">
                <a:latin typeface="Adobe Heiti Std R" pitchFamily="34" charset="-128"/>
                <a:ea typeface="Adobe Heiti Std R" pitchFamily="34" charset="-128"/>
              </a:rPr>
              <a:t>Julia learns from its user and stores the information in its database automatically. It responds to the queries asked using its database. If the answer required is not in its database, Julia learns from the user.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IN" b="1" dirty="0" smtClean="0">
                <a:latin typeface="Adobe Heiti Std R" pitchFamily="34" charset="-128"/>
                <a:ea typeface="Adobe Heiti Std R" pitchFamily="34" charset="-128"/>
              </a:rPr>
              <a:t>   </a:t>
            </a:r>
            <a:r>
              <a:rPr lang="en-IN" sz="3600" b="1" dirty="0" smtClean="0">
                <a:latin typeface="Adobe Heiti Std R" pitchFamily="34" charset="-128"/>
                <a:ea typeface="Adobe Heiti Std R" pitchFamily="34" charset="-128"/>
              </a:rPr>
              <a:t>Julia can be used for multiple purposes such as customer care, selling polices or product suggestions, personal assistant etc.</a:t>
            </a:r>
            <a:endParaRPr lang="en-IN" dirty="0"/>
          </a:p>
        </p:txBody>
      </p:sp>
      <p:pic>
        <p:nvPicPr>
          <p:cNvPr id="4" name="Picture 3" descr="shutterstock_Pranch_Chatbot.jpg"/>
          <p:cNvPicPr>
            <a:picLocks noChangeAspect="1"/>
          </p:cNvPicPr>
          <p:nvPr/>
        </p:nvPicPr>
        <p:blipFill>
          <a:blip r:embed="rId2"/>
          <a:stretch>
            <a:fillRect/>
          </a:stretch>
        </p:blipFill>
        <p:spPr>
          <a:xfrm>
            <a:off x="2362200" y="2971800"/>
            <a:ext cx="5334000"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dobe Caslon Pro Bold" pitchFamily="18" charset="0"/>
              </a:rPr>
              <a:t>          INTRODUCTION</a:t>
            </a:r>
            <a:endParaRPr lang="en-IN" dirty="0">
              <a:latin typeface="Adobe Caslon Pro Bold" pitchFamily="18" charset="0"/>
            </a:endParaRPr>
          </a:p>
        </p:txBody>
      </p:sp>
      <p:sp>
        <p:nvSpPr>
          <p:cNvPr id="3" name="Content Placeholder 2"/>
          <p:cNvSpPr>
            <a:spLocks noGrp="1"/>
          </p:cNvSpPr>
          <p:nvPr>
            <p:ph idx="1"/>
          </p:nvPr>
        </p:nvSpPr>
        <p:spPr>
          <a:xfrm>
            <a:off x="381000" y="1219200"/>
            <a:ext cx="8229600" cy="4267200"/>
          </a:xfrm>
        </p:spPr>
        <p:txBody>
          <a:bodyPr>
            <a:normAutofit/>
          </a:bodyPr>
          <a:lstStyle/>
          <a:p>
            <a:pPr>
              <a:buNone/>
            </a:pPr>
            <a:r>
              <a:rPr lang="en-IN" b="1" dirty="0" smtClean="0">
                <a:latin typeface="Adobe Heiti Std R" pitchFamily="34" charset="-128"/>
                <a:ea typeface="Adobe Heiti Std R" pitchFamily="34" charset="-128"/>
              </a:rPr>
              <a:t>    A Chatbot (sometimes referred to as a chatterbot) is a computer program that attempts to simulate the conversation or "chatter" of a human being via text or voice interactions. A user can ask a Chatbot a question or make a command and the Chatbot responds or performs the requested action.</a:t>
            </a:r>
            <a:endParaRPr lang="en-IN" b="1" dirty="0">
              <a:latin typeface="Adobe Heiti Std R" pitchFamily="34" charset="-128"/>
              <a:ea typeface="Adobe Heiti Std R" pitchFamily="34" charset="-128"/>
            </a:endParaRPr>
          </a:p>
        </p:txBody>
      </p:sp>
      <p:pic>
        <p:nvPicPr>
          <p:cNvPr id="4" name="Picture 3" descr="0_oz2e-hQtsHOWzoB4_.jpg"/>
          <p:cNvPicPr>
            <a:picLocks noChangeAspect="1"/>
          </p:cNvPicPr>
          <p:nvPr/>
        </p:nvPicPr>
        <p:blipFill>
          <a:blip r:embed="rId2"/>
          <a:stretch>
            <a:fillRect/>
          </a:stretch>
        </p:blipFill>
        <p:spPr>
          <a:xfrm>
            <a:off x="5410200" y="4495800"/>
            <a:ext cx="2819400" cy="213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304800" y="367664"/>
            <a:ext cx="3269456" cy="5943600"/>
          </a:xfrm>
        </p:spPr>
        <p:txBody>
          <a:bodyPr>
            <a:noAutofit/>
          </a:bodyPr>
          <a:lstStyle/>
          <a:p>
            <a:r>
              <a:rPr lang="en-IN" sz="2800" b="1" dirty="0" smtClean="0">
                <a:latin typeface="Adobe Heiti Std R" pitchFamily="34" charset="-128"/>
                <a:ea typeface="Adobe Heiti Std R" pitchFamily="34" charset="-128"/>
              </a:rPr>
              <a:t>Chat bots such as ELIZA and PARRY were early attempts at creating programs</a:t>
            </a:r>
          </a:p>
          <a:p>
            <a:r>
              <a:rPr lang="en-IN" sz="2800" b="1" dirty="0" smtClean="0">
                <a:latin typeface="Adobe Heiti Std R" pitchFamily="34" charset="-128"/>
                <a:ea typeface="Adobe Heiti Std R" pitchFamily="34" charset="-128"/>
              </a:rPr>
              <a:t>that could at least temporarily fool a real human being into thinking they were</a:t>
            </a:r>
          </a:p>
          <a:p>
            <a:r>
              <a:rPr lang="en-IN" sz="2800" b="1" dirty="0" smtClean="0">
                <a:latin typeface="Adobe Heiti Std R" pitchFamily="34" charset="-128"/>
                <a:ea typeface="Adobe Heiti Std R" pitchFamily="34" charset="-128"/>
              </a:rPr>
              <a:t>having a conversation with another person.</a:t>
            </a:r>
            <a:endParaRPr lang="en-IN" sz="2800" b="1" dirty="0">
              <a:latin typeface="Adobe Heiti Std R" pitchFamily="34" charset="-128"/>
              <a:ea typeface="Adobe Heiti Std R" pitchFamily="34" charset="-128"/>
            </a:endParaRPr>
          </a:p>
        </p:txBody>
      </p:sp>
      <p:pic>
        <p:nvPicPr>
          <p:cNvPr id="5" name="Content Placeholder 4" descr="illustration-eliza@2x-1.png"/>
          <p:cNvPicPr>
            <a:picLocks noGrp="1" noChangeAspect="1"/>
          </p:cNvPicPr>
          <p:nvPr>
            <p:ph sz="half" idx="1"/>
          </p:nvPr>
        </p:nvPicPr>
        <p:blipFill>
          <a:blip r:embed="rId2"/>
          <a:stretch>
            <a:fillRect/>
          </a:stretch>
        </p:blipFill>
        <p:spPr>
          <a:xfrm>
            <a:off x="3581400" y="533400"/>
            <a:ext cx="5257800" cy="58674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304800" y="533400"/>
            <a:ext cx="3657600" cy="5791200"/>
          </a:xfrm>
        </p:spPr>
        <p:txBody>
          <a:bodyPr>
            <a:noAutofit/>
          </a:bodyPr>
          <a:lstStyle/>
          <a:p>
            <a:r>
              <a:rPr lang="en-IN" sz="2800" b="1" dirty="0" smtClean="0">
                <a:latin typeface="Adobe Heiti Std R" pitchFamily="34" charset="-128"/>
                <a:ea typeface="Adobe Heiti Std R" pitchFamily="34" charset="-128"/>
              </a:rPr>
              <a:t>Messaging chat bots may help businesses improve customer service, sell more,</a:t>
            </a:r>
          </a:p>
          <a:p>
            <a:r>
              <a:rPr lang="en-IN" sz="2800" b="1" dirty="0" smtClean="0">
                <a:latin typeface="Adobe Heiti Std R" pitchFamily="34" charset="-128"/>
                <a:ea typeface="Adobe Heiti Std R" pitchFamily="34" charset="-128"/>
              </a:rPr>
              <a:t>and earn more profit, thanks to a familiar interface and increasing customer</a:t>
            </a:r>
          </a:p>
          <a:p>
            <a:r>
              <a:rPr lang="en-IN" sz="2800" b="1" dirty="0" smtClean="0">
                <a:latin typeface="Adobe Heiti Std R" pitchFamily="34" charset="-128"/>
                <a:ea typeface="Adobe Heiti Std R" pitchFamily="34" charset="-128"/>
              </a:rPr>
              <a:t>interest.</a:t>
            </a:r>
            <a:endParaRPr lang="en-IN" sz="2800" b="1" dirty="0">
              <a:latin typeface="Adobe Heiti Std R" pitchFamily="34" charset="-128"/>
              <a:ea typeface="Adobe Heiti Std R" pitchFamily="34" charset="-128"/>
            </a:endParaRPr>
          </a:p>
        </p:txBody>
      </p:sp>
      <p:pic>
        <p:nvPicPr>
          <p:cNvPr id="5" name="Content Placeholder 4" descr="hand-holding-phone-with-chat-bot-talking.jpg"/>
          <p:cNvPicPr>
            <a:picLocks noGrp="1" noChangeAspect="1"/>
          </p:cNvPicPr>
          <p:nvPr>
            <p:ph sz="half" idx="1"/>
          </p:nvPr>
        </p:nvPicPr>
        <p:blipFill>
          <a:blip r:embed="rId2"/>
          <a:stretch>
            <a:fillRect/>
          </a:stretch>
        </p:blipFill>
        <p:spPr>
          <a:xfrm>
            <a:off x="3810000" y="838200"/>
            <a:ext cx="4953000" cy="51054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99032"/>
          </a:xfrm>
        </p:spPr>
        <p:txBody>
          <a:bodyPr>
            <a:normAutofit/>
          </a:bodyPr>
          <a:lstStyle/>
          <a:p>
            <a:r>
              <a:rPr lang="en-IN" sz="6000" dirty="0" smtClean="0">
                <a:latin typeface="Adobe Garamond Pro Bold" pitchFamily="18" charset="0"/>
              </a:rPr>
              <a:t>How Chat bots Work ?</a:t>
            </a:r>
            <a:endParaRPr lang="en-IN" sz="5400" dirty="0"/>
          </a:p>
        </p:txBody>
      </p:sp>
      <p:sp>
        <p:nvSpPr>
          <p:cNvPr id="3" name="Content Placeholder 2"/>
          <p:cNvSpPr>
            <a:spLocks noGrp="1"/>
          </p:cNvSpPr>
          <p:nvPr>
            <p:ph sz="half" idx="1"/>
          </p:nvPr>
        </p:nvSpPr>
        <p:spPr>
          <a:xfrm>
            <a:off x="228600" y="1371600"/>
            <a:ext cx="2895600" cy="5257800"/>
          </a:xfrm>
        </p:spPr>
        <p:txBody>
          <a:bodyPr>
            <a:noAutofit/>
          </a:bodyPr>
          <a:lstStyle/>
          <a:p>
            <a:pPr>
              <a:buNone/>
            </a:pPr>
            <a:r>
              <a:rPr lang="en-IN" sz="2800" b="1" dirty="0" smtClean="0">
                <a:latin typeface="Adobe Heiti Std R" pitchFamily="34" charset="-128"/>
                <a:ea typeface="Adobe Heiti Std R" pitchFamily="34" charset="-128"/>
              </a:rPr>
              <a:t>    </a:t>
            </a:r>
            <a:r>
              <a:rPr lang="en-IN" sz="2400" b="1" dirty="0" smtClean="0">
                <a:latin typeface="Adobe Heiti Std R" pitchFamily="34" charset="-128"/>
                <a:ea typeface="Adobe Heiti Std R" pitchFamily="34" charset="-128"/>
              </a:rPr>
              <a:t>A natural-language-processing chat bot takes some combination of steps to convert text or speech into structured data that may be used to select the proper response. </a:t>
            </a:r>
            <a:endParaRPr lang="en-IN" sz="2400" b="1" dirty="0">
              <a:latin typeface="Adobe Heiti Std R" pitchFamily="34" charset="-128"/>
              <a:ea typeface="Adobe Heiti Std R" pitchFamily="34" charset="-128"/>
            </a:endParaRPr>
          </a:p>
        </p:txBody>
      </p:sp>
      <p:pic>
        <p:nvPicPr>
          <p:cNvPr id="5" name="Content Placeholder 4" descr="pattern3.png"/>
          <p:cNvPicPr>
            <a:picLocks noGrp="1" noChangeAspect="1"/>
          </p:cNvPicPr>
          <p:nvPr>
            <p:ph sz="half" idx="2"/>
          </p:nvPr>
        </p:nvPicPr>
        <p:blipFill>
          <a:blip r:embed="rId2"/>
          <a:stretch>
            <a:fillRect/>
          </a:stretch>
        </p:blipFill>
        <p:spPr>
          <a:xfrm>
            <a:off x="3200400" y="1981200"/>
            <a:ext cx="5715000" cy="42672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121</TotalTime>
  <Words>829</Words>
  <Application>Microsoft Office PowerPoint</Application>
  <PresentationFormat>On-screen Show (4:3)</PresentationFormat>
  <Paragraphs>68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Verve</vt:lpstr>
      <vt:lpstr>JULIA : THE CHATBOT</vt:lpstr>
      <vt:lpstr>         OBJECTIVE</vt:lpstr>
      <vt:lpstr>           ABSTRACT</vt:lpstr>
      <vt:lpstr>Slide 4</vt:lpstr>
      <vt:lpstr>Slide 5</vt:lpstr>
      <vt:lpstr>          INTRODUCTION</vt:lpstr>
      <vt:lpstr>Slide 7</vt:lpstr>
      <vt:lpstr>Slide 8</vt:lpstr>
      <vt:lpstr>How Chat bots Work ?</vt:lpstr>
      <vt:lpstr>Here are some of the possible NLP steps: </vt:lpstr>
      <vt:lpstr>Slide 11</vt:lpstr>
      <vt:lpstr>SOFTWARES USED </vt:lpstr>
      <vt:lpstr>Slide 13</vt:lpstr>
      <vt:lpstr>Slide 14</vt:lpstr>
      <vt:lpstr>SYSTEM  DESIGN  AND     IMPLEMENTATION</vt:lpstr>
      <vt:lpstr>Slide 16</vt:lpstr>
      <vt:lpstr>Slide 17</vt:lpstr>
      <vt:lpstr>Slide 18</vt:lpstr>
      <vt:lpstr>CONCLUSION AND FUTURE   WORKS</vt:lpstr>
      <vt:lpstr>Slide 20</vt:lpstr>
      <vt:lpstr>Slide 21</vt:lpstr>
      <vt:lpstr>FUTURE ENHANCEMENTS</vt:lpstr>
      <vt:lpstr>PROBLEMS FACED</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JULIA : THE CHATBOT</dc:title>
  <dc:creator>monika bisht</dc:creator>
  <cp:lastModifiedBy>R.hacker</cp:lastModifiedBy>
  <cp:revision>15</cp:revision>
  <dcterms:created xsi:type="dcterms:W3CDTF">2006-08-16T00:00:00Z</dcterms:created>
  <dcterms:modified xsi:type="dcterms:W3CDTF">2018-12-26T05:55:41Z</dcterms:modified>
</cp:coreProperties>
</file>