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96" r:id="rId2"/>
    <p:sldId id="259" r:id="rId3"/>
    <p:sldId id="258" r:id="rId4"/>
    <p:sldId id="261" r:id="rId5"/>
    <p:sldId id="262" r:id="rId6"/>
    <p:sldId id="279" r:id="rId7"/>
    <p:sldId id="297" r:id="rId8"/>
  </p:sldIdLst>
  <p:sldSz cx="9144000" cy="5143500" type="screen16x9"/>
  <p:notesSz cx="6858000" cy="9144000"/>
  <p:embeddedFontLst>
    <p:embeddedFont>
      <p:font typeface="Calibri Light" panose="020F0302020204030204" pitchFamily="34" charset="0"/>
      <p:regular r:id="rId10"/>
      <p:italic r:id="rId11"/>
    </p:embeddedFont>
    <p:embeddedFont>
      <p:font typeface="IBM Plex Sans" panose="020B0503050203000203" pitchFamily="34" charset="0"/>
      <p:regular r:id="rId12"/>
      <p:bold r:id="rId13"/>
      <p:italic r:id="rId14"/>
      <p:boldItalic r:id="rId15"/>
    </p:embeddedFont>
    <p:embeddedFont>
      <p:font typeface="IBM Plex Serif SemiBold" panose="02060703050406000203" pitchFamily="18" charset="0"/>
      <p:regular r:id="rId16"/>
      <p:bold r:id="rId17"/>
      <p:italic r:id="rId18"/>
      <p:boldItalic r:id="rId19"/>
    </p:embeddedFont>
    <p:embeddedFont>
      <p:font typeface="Merriweather"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C01177-B0B3-441D-B2A6-45E52C3FA16F}">
  <a:tblStyle styleId="{26C01177-B0B3-441D-B2A6-45E52C3FA1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4B715A-7154-4001-9DDF-2C4F0B91600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0" y="0"/>
            <a:ext cx="9144000" cy="5143500"/>
          </a:xfrm>
          <a:prstGeom prst="rect">
            <a:avLst/>
          </a:prstGeom>
          <a:solidFill>
            <a:srgbClr val="040F20">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393600" y="393650"/>
            <a:ext cx="8356800" cy="4356300"/>
          </a:xfrm>
          <a:prstGeom prst="snip1Rect">
            <a:avLst>
              <a:gd name="adj" fmla="val 50000"/>
            </a:avLst>
          </a:prstGeom>
          <a:noFill/>
          <a:ln w="1143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787200" y="1494625"/>
            <a:ext cx="5727000" cy="1260600"/>
          </a:xfrm>
          <a:prstGeom prst="rect">
            <a:avLst/>
          </a:prstGeom>
        </p:spPr>
        <p:txBody>
          <a:bodyPr spcFirstLastPara="1" wrap="square" lIns="0" tIns="0" rIns="0" bIns="0"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ubTitle" idx="1"/>
          </p:nvPr>
        </p:nvSpPr>
        <p:spPr>
          <a:xfrm>
            <a:off x="787200" y="2860554"/>
            <a:ext cx="5727000" cy="8529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3000"/>
              <a:buNone/>
              <a:defRPr sz="3000">
                <a:solidFill>
                  <a:schemeClr val="accent1"/>
                </a:solidFill>
              </a:defRPr>
            </a:lvl2pPr>
            <a:lvl3pPr lvl="2" rtl="0">
              <a:spcBef>
                <a:spcPts val="0"/>
              </a:spcBef>
              <a:spcAft>
                <a:spcPts val="0"/>
              </a:spcAft>
              <a:buSzPts val="3000"/>
              <a:buNone/>
              <a:defRPr sz="3000">
                <a:solidFill>
                  <a:schemeClr val="accent1"/>
                </a:solidFill>
              </a:defRPr>
            </a:lvl3pPr>
            <a:lvl4pPr lvl="3" rtl="0">
              <a:spcBef>
                <a:spcPts val="0"/>
              </a:spcBef>
              <a:spcAft>
                <a:spcPts val="0"/>
              </a:spcAft>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0" y="0"/>
            <a:ext cx="9144000" cy="5143500"/>
          </a:xfrm>
          <a:prstGeom prst="rect">
            <a:avLst/>
          </a:prstGeom>
          <a:solidFill>
            <a:srgbClr val="040F20">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393600" y="393650"/>
            <a:ext cx="8356800" cy="4356300"/>
          </a:xfrm>
          <a:prstGeom prst="snip1Rect">
            <a:avLst>
              <a:gd name="adj" fmla="val 27651"/>
            </a:avLst>
          </a:prstGeom>
          <a:noFill/>
          <a:ln w="1143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787200" y="714800"/>
            <a:ext cx="6718200" cy="4854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787200" y="1494625"/>
            <a:ext cx="6718200" cy="285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0"/>
          <p:cNvSpPr/>
          <p:nvPr/>
        </p:nvSpPr>
        <p:spPr>
          <a:xfrm>
            <a:off x="0" y="0"/>
            <a:ext cx="9144000" cy="5143500"/>
          </a:xfrm>
          <a:prstGeom prst="rect">
            <a:avLst/>
          </a:prstGeom>
          <a:solidFill>
            <a:srgbClr val="040F20">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p:nvPr/>
        </p:nvSpPr>
        <p:spPr>
          <a:xfrm>
            <a:off x="393600" y="393650"/>
            <a:ext cx="8356800" cy="4356300"/>
          </a:xfrm>
          <a:prstGeom prst="snip1Rect">
            <a:avLst>
              <a:gd name="adj" fmla="val 27651"/>
            </a:avLst>
          </a:prstGeom>
          <a:noFill/>
          <a:ln w="1143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7200" y="714800"/>
            <a:ext cx="6718200" cy="485400"/>
          </a:xfrm>
          <a:prstGeom prst="rect">
            <a:avLst/>
          </a:prstGeom>
          <a:noFill/>
          <a:ln>
            <a:noFill/>
          </a:ln>
          <a:effectLst>
            <a:outerShdw blurRad="42863" dist="9525" dir="5400000" algn="bl" rotWithShape="0">
              <a:srgbClr val="040F20">
                <a:alpha val="40000"/>
              </a:srgbClr>
            </a:outerShdw>
          </a:effectLst>
        </p:spPr>
        <p:txBody>
          <a:bodyPr spcFirstLastPara="1" wrap="square" lIns="0" tIns="0" rIns="0" bIns="0" anchor="b" anchorCtr="0">
            <a:noAutofit/>
          </a:bodyPr>
          <a:lstStyle>
            <a:lvl1pPr lvl="0">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1pPr>
            <a:lvl2pPr lvl="1">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2pPr>
            <a:lvl3pPr lvl="2">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3pPr>
            <a:lvl4pPr lvl="3">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4pPr>
            <a:lvl5pPr lvl="4">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5pPr>
            <a:lvl6pPr lvl="5">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6pPr>
            <a:lvl7pPr lvl="6">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7pPr>
            <a:lvl8pPr lvl="7">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8pPr>
            <a:lvl9pPr lvl="8">
              <a:spcBef>
                <a:spcPts val="0"/>
              </a:spcBef>
              <a:spcAft>
                <a:spcPts val="0"/>
              </a:spcAft>
              <a:buClr>
                <a:schemeClr val="lt1"/>
              </a:buClr>
              <a:buSzPts val="2800"/>
              <a:buFont typeface="IBM Plex Serif SemiBold"/>
              <a:buNone/>
              <a:defRPr sz="2800">
                <a:solidFill>
                  <a:schemeClr val="lt1"/>
                </a:solidFill>
                <a:latin typeface="IBM Plex Serif SemiBold"/>
                <a:ea typeface="IBM Plex Serif SemiBold"/>
                <a:cs typeface="IBM Plex Serif SemiBold"/>
                <a:sym typeface="IBM Plex Serif SemiBold"/>
              </a:defRPr>
            </a:lvl9pPr>
          </a:lstStyle>
          <a:p>
            <a:endParaRPr/>
          </a:p>
        </p:txBody>
      </p:sp>
      <p:sp>
        <p:nvSpPr>
          <p:cNvPr id="7" name="Google Shape;7;p1"/>
          <p:cNvSpPr txBox="1">
            <a:spLocks noGrp="1"/>
          </p:cNvSpPr>
          <p:nvPr>
            <p:ph type="body" idx="1"/>
          </p:nvPr>
        </p:nvSpPr>
        <p:spPr>
          <a:xfrm>
            <a:off x="787200" y="1494625"/>
            <a:ext cx="6718200" cy="285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IBM Plex Sans"/>
              <a:buChar char="▫"/>
              <a:defRPr sz="2400">
                <a:solidFill>
                  <a:schemeClr val="lt1"/>
                </a:solidFill>
                <a:latin typeface="IBM Plex Sans"/>
                <a:ea typeface="IBM Plex Sans"/>
                <a:cs typeface="IBM Plex Sans"/>
                <a:sym typeface="IBM Plex Sans"/>
              </a:defRPr>
            </a:lvl1pPr>
            <a:lvl2pPr marL="914400" lvl="1" indent="-381000">
              <a:lnSpc>
                <a:spcPct val="115000"/>
              </a:lnSpc>
              <a:spcBef>
                <a:spcPts val="0"/>
              </a:spcBef>
              <a:spcAft>
                <a:spcPts val="0"/>
              </a:spcAft>
              <a:buClr>
                <a:schemeClr val="accent1"/>
              </a:buClr>
              <a:buSzPts val="2400"/>
              <a:buFont typeface="IBM Plex Sans"/>
              <a:buChar char="▫"/>
              <a:defRPr sz="2400">
                <a:solidFill>
                  <a:schemeClr val="lt1"/>
                </a:solidFill>
                <a:latin typeface="IBM Plex Sans"/>
                <a:ea typeface="IBM Plex Sans"/>
                <a:cs typeface="IBM Plex Sans"/>
                <a:sym typeface="IBM Plex Sans"/>
              </a:defRPr>
            </a:lvl2pPr>
            <a:lvl3pPr marL="1371600" lvl="2" indent="-381000">
              <a:lnSpc>
                <a:spcPct val="115000"/>
              </a:lnSpc>
              <a:spcBef>
                <a:spcPts val="0"/>
              </a:spcBef>
              <a:spcAft>
                <a:spcPts val="0"/>
              </a:spcAft>
              <a:buClr>
                <a:schemeClr val="accent1"/>
              </a:buClr>
              <a:buSzPts val="2400"/>
              <a:buFont typeface="IBM Plex Sans"/>
              <a:buChar char="▫"/>
              <a:defRPr sz="2400">
                <a:solidFill>
                  <a:schemeClr val="lt1"/>
                </a:solidFill>
                <a:latin typeface="IBM Plex Sans"/>
                <a:ea typeface="IBM Plex Sans"/>
                <a:cs typeface="IBM Plex Sans"/>
                <a:sym typeface="IBM Plex Sans"/>
              </a:defRPr>
            </a:lvl3pPr>
            <a:lvl4pPr marL="1828800" lvl="3" indent="-381000">
              <a:lnSpc>
                <a:spcPct val="115000"/>
              </a:lnSpc>
              <a:spcBef>
                <a:spcPts val="0"/>
              </a:spcBef>
              <a:spcAft>
                <a:spcPts val="0"/>
              </a:spcAft>
              <a:buClr>
                <a:schemeClr val="accent1"/>
              </a:buClr>
              <a:buSzPts val="2400"/>
              <a:buFont typeface="IBM Plex Sans"/>
              <a:buChar char="▫"/>
              <a:defRPr sz="2400">
                <a:solidFill>
                  <a:schemeClr val="lt1"/>
                </a:solidFill>
                <a:latin typeface="IBM Plex Sans"/>
                <a:ea typeface="IBM Plex Sans"/>
                <a:cs typeface="IBM Plex Sans"/>
                <a:sym typeface="IBM Plex Sans"/>
              </a:defRPr>
            </a:lvl4pPr>
            <a:lvl5pPr marL="2286000" lvl="4"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5pPr>
            <a:lvl6pPr marL="2743200" lvl="5"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6pPr>
            <a:lvl7pPr marL="3200400" lvl="6"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7pPr>
            <a:lvl8pPr marL="3657600" lvl="7"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8pPr>
            <a:lvl9pPr marL="4114800" lvl="8" indent="-381000">
              <a:lnSpc>
                <a:spcPct val="115000"/>
              </a:lnSpc>
              <a:spcBef>
                <a:spcPts val="0"/>
              </a:spcBef>
              <a:spcAft>
                <a:spcPts val="0"/>
              </a:spcAft>
              <a:buClr>
                <a:schemeClr val="lt1"/>
              </a:buClr>
              <a:buSzPts val="2400"/>
              <a:buFont typeface="IBM Plex Sans"/>
              <a:buChar char="■"/>
              <a:defRPr sz="2400">
                <a:solidFill>
                  <a:schemeClr val="lt1"/>
                </a:solidFill>
                <a:latin typeface="IBM Plex Sans"/>
                <a:ea typeface="IBM Plex Sans"/>
                <a:cs typeface="IBM Plex Sans"/>
                <a:sym typeface="IBM Plex Sans"/>
              </a:defRPr>
            </a:lvl9pPr>
          </a:lstStyle>
          <a:p>
            <a:endParaRPr/>
          </a:p>
        </p:txBody>
      </p:sp>
      <p:sp>
        <p:nvSpPr>
          <p:cNvPr id="8" name="Google Shape;8;p1"/>
          <p:cNvSpPr txBox="1">
            <a:spLocks noGrp="1"/>
          </p:cNvSpPr>
          <p:nvPr>
            <p:ph type="sldNum" idx="12"/>
          </p:nvPr>
        </p:nvSpPr>
        <p:spPr>
          <a:xfrm>
            <a:off x="8328327" y="4338350"/>
            <a:ext cx="242700" cy="259200"/>
          </a:xfrm>
          <a:prstGeom prst="rect">
            <a:avLst/>
          </a:prstGeom>
          <a:noFill/>
          <a:ln>
            <a:noFill/>
          </a:ln>
        </p:spPr>
        <p:txBody>
          <a:bodyPr spcFirstLastPara="1" wrap="square" lIns="0" tIns="0" rIns="0" bIns="0" anchor="b" anchorCtr="0">
            <a:noAutofit/>
          </a:bodyPr>
          <a:lstStyle>
            <a:lvl1pPr lvl="0" algn="r">
              <a:buNone/>
              <a:defRPr sz="1000">
                <a:solidFill>
                  <a:schemeClr val="accent1"/>
                </a:solidFill>
                <a:latin typeface="Merriweather"/>
                <a:ea typeface="Merriweather"/>
                <a:cs typeface="Merriweather"/>
                <a:sym typeface="Merriweather"/>
              </a:defRPr>
            </a:lvl1pPr>
            <a:lvl2pPr lvl="1" algn="r">
              <a:buNone/>
              <a:defRPr sz="1000">
                <a:solidFill>
                  <a:schemeClr val="accent1"/>
                </a:solidFill>
                <a:latin typeface="Merriweather"/>
                <a:ea typeface="Merriweather"/>
                <a:cs typeface="Merriweather"/>
                <a:sym typeface="Merriweather"/>
              </a:defRPr>
            </a:lvl2pPr>
            <a:lvl3pPr lvl="2" algn="r">
              <a:buNone/>
              <a:defRPr sz="1000">
                <a:solidFill>
                  <a:schemeClr val="accent1"/>
                </a:solidFill>
                <a:latin typeface="Merriweather"/>
                <a:ea typeface="Merriweather"/>
                <a:cs typeface="Merriweather"/>
                <a:sym typeface="Merriweather"/>
              </a:defRPr>
            </a:lvl3pPr>
            <a:lvl4pPr lvl="3" algn="r">
              <a:buNone/>
              <a:defRPr sz="1000">
                <a:solidFill>
                  <a:schemeClr val="accent1"/>
                </a:solidFill>
                <a:latin typeface="Merriweather"/>
                <a:ea typeface="Merriweather"/>
                <a:cs typeface="Merriweather"/>
                <a:sym typeface="Merriweather"/>
              </a:defRPr>
            </a:lvl4pPr>
            <a:lvl5pPr lvl="4" algn="r">
              <a:buNone/>
              <a:defRPr sz="1000">
                <a:solidFill>
                  <a:schemeClr val="accent1"/>
                </a:solidFill>
                <a:latin typeface="Merriweather"/>
                <a:ea typeface="Merriweather"/>
                <a:cs typeface="Merriweather"/>
                <a:sym typeface="Merriweather"/>
              </a:defRPr>
            </a:lvl5pPr>
            <a:lvl6pPr lvl="5" algn="r">
              <a:buNone/>
              <a:defRPr sz="1000">
                <a:solidFill>
                  <a:schemeClr val="accent1"/>
                </a:solidFill>
                <a:latin typeface="Merriweather"/>
                <a:ea typeface="Merriweather"/>
                <a:cs typeface="Merriweather"/>
                <a:sym typeface="Merriweather"/>
              </a:defRPr>
            </a:lvl6pPr>
            <a:lvl7pPr lvl="6" algn="r">
              <a:buNone/>
              <a:defRPr sz="1000">
                <a:solidFill>
                  <a:schemeClr val="accent1"/>
                </a:solidFill>
                <a:latin typeface="Merriweather"/>
                <a:ea typeface="Merriweather"/>
                <a:cs typeface="Merriweather"/>
                <a:sym typeface="Merriweather"/>
              </a:defRPr>
            </a:lvl7pPr>
            <a:lvl8pPr lvl="7" algn="r">
              <a:buNone/>
              <a:defRPr sz="1000">
                <a:solidFill>
                  <a:schemeClr val="accent1"/>
                </a:solidFill>
                <a:latin typeface="Merriweather"/>
                <a:ea typeface="Merriweather"/>
                <a:cs typeface="Merriweather"/>
                <a:sym typeface="Merriweather"/>
              </a:defRPr>
            </a:lvl8pPr>
            <a:lvl9pPr lvl="8" algn="r">
              <a:buNone/>
              <a:defRPr sz="1000">
                <a:solidFill>
                  <a:schemeClr val="accent1"/>
                </a:solidFill>
                <a:latin typeface="Merriweather"/>
                <a:ea typeface="Merriweather"/>
                <a:cs typeface="Merriweather"/>
                <a:sym typeface="Merriweathe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s://www.kaggle.com/datasets/nikhilbhathi/data-scientist-salary-us-glassdoor"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52DC5A-8A52-4224-9551-DAFBF2B7AE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4" name="Rectangle 3">
            <a:extLst>
              <a:ext uri="{FF2B5EF4-FFF2-40B4-BE49-F238E27FC236}">
                <a16:creationId xmlns:a16="http://schemas.microsoft.com/office/drawing/2014/main" id="{42B8BBB3-EC4E-4F5A-B5A9-FDD5F7E263E8}"/>
              </a:ext>
            </a:extLst>
          </p:cNvPr>
          <p:cNvSpPr/>
          <p:nvPr/>
        </p:nvSpPr>
        <p:spPr>
          <a:xfrm>
            <a:off x="520994" y="1518021"/>
            <a:ext cx="7963786" cy="707886"/>
          </a:xfrm>
          <a:prstGeom prst="rect">
            <a:avLst/>
          </a:prstGeom>
          <a:noFill/>
          <a:ln>
            <a:solidFill>
              <a:schemeClr val="accent6">
                <a:lumMod val="90000"/>
                <a:lumOff val="10000"/>
              </a:schemeClr>
            </a:solidFill>
          </a:ln>
          <a:effectLst>
            <a:outerShdw blurRad="50800" dist="38100" dir="18900000" algn="bl" rotWithShape="0">
              <a:prstClr val="black">
                <a:alpha val="40000"/>
              </a:prstClr>
            </a:outerShdw>
          </a:effectLst>
        </p:spPr>
        <p:txBody>
          <a:bodyPr wrap="square" lIns="91440" tIns="45720" rIns="91440" bIns="45720">
            <a:spAutoFit/>
          </a:bodyPr>
          <a:lstStyle/>
          <a:p>
            <a:pPr algn="ctr"/>
            <a:r>
              <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 Scientist Salary Analysis</a:t>
            </a:r>
            <a:endPar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extBox 4">
            <a:extLst>
              <a:ext uri="{FF2B5EF4-FFF2-40B4-BE49-F238E27FC236}">
                <a16:creationId xmlns:a16="http://schemas.microsoft.com/office/drawing/2014/main" id="{2B83D1AB-29E2-42BD-AB2C-520B411DDE37}"/>
              </a:ext>
            </a:extLst>
          </p:cNvPr>
          <p:cNvSpPr txBox="1"/>
          <p:nvPr/>
        </p:nvSpPr>
        <p:spPr>
          <a:xfrm>
            <a:off x="1814490" y="2272073"/>
            <a:ext cx="5376793" cy="523220"/>
          </a:xfrm>
          <a:prstGeom prst="rect">
            <a:avLst/>
          </a:prstGeom>
          <a:noFill/>
        </p:spPr>
        <p:txBody>
          <a:bodyPr wrap="none" rtlCol="0">
            <a:spAutoFit/>
          </a:bodyP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DAB</a:t>
            </a:r>
            <a:r>
              <a:rPr lang="en-US" sz="1000" dirty="0"/>
              <a:t> </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201-Data</a:t>
            </a:r>
            <a:r>
              <a:rPr lang="en-US" sz="1000" dirty="0"/>
              <a:t> </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Visual </a:t>
            </a: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and</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Reporting</a:t>
            </a:r>
            <a:endParaRPr lang="en-I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661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5"/>
          <p:cNvSpPr txBox="1">
            <a:spLocks noGrp="1"/>
          </p:cNvSpPr>
          <p:nvPr>
            <p:ph type="ctrTitle"/>
          </p:nvPr>
        </p:nvSpPr>
        <p:spPr>
          <a:xfrm>
            <a:off x="677866" y="636965"/>
            <a:ext cx="4295554" cy="478820"/>
          </a:xfrm>
          <a:prstGeom prst="rect">
            <a:avLst/>
          </a:prstGeom>
          <a:ln>
            <a:solidFill>
              <a:schemeClr val="accent6">
                <a:lumMod val="90000"/>
                <a:lumOff val="10000"/>
              </a:schemeClr>
            </a:solidFill>
          </a:ln>
        </p:spPr>
        <p:txBody>
          <a:bodyPr spcFirstLastPara="1" wrap="square" lIns="0" tIns="0" rIns="0" bIns="0" anchor="b" anchorCtr="0">
            <a:noAutofit/>
          </a:bodyPr>
          <a:lstStyle/>
          <a:p>
            <a:pPr marL="0" lvl="0" indent="0">
              <a:buClr>
                <a:srgbClr val="000000"/>
              </a:buClr>
              <a:buFont typeface="Arial"/>
              <a:buNone/>
            </a:pPr>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sym typeface="Arial"/>
              </a:rPr>
              <a:t>Dataset Description</a:t>
            </a:r>
            <a:endParaRPr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sym typeface="Arial"/>
            </a:endParaRPr>
          </a:p>
        </p:txBody>
      </p:sp>
      <p:sp>
        <p:nvSpPr>
          <p:cNvPr id="105" name="Google Shape;105;p15"/>
          <p:cNvSpPr txBox="1">
            <a:spLocks noGrp="1"/>
          </p:cNvSpPr>
          <p:nvPr>
            <p:ph type="subTitle" idx="1"/>
          </p:nvPr>
        </p:nvSpPr>
        <p:spPr>
          <a:xfrm>
            <a:off x="677866" y="1553998"/>
            <a:ext cx="6426354" cy="1922849"/>
          </a:xfrm>
          <a:prstGeom prst="rect">
            <a:avLst/>
          </a:prstGeom>
        </p:spPr>
        <p:txBody>
          <a:bodyPr spcFirstLastPara="1" wrap="square" lIns="0" tIns="0" rIns="0" bIns="0" anchor="t" anchorCtr="0">
            <a:noAutofit/>
          </a:bodyPr>
          <a:lstStyle/>
          <a:p>
            <a:pPr marL="0" lvl="0" indent="0">
              <a:lnSpc>
                <a:spcPct val="100000"/>
              </a:lnSpc>
              <a:buClr>
                <a:srgbClr val="000000"/>
              </a:buClr>
              <a:buFont typeface="Arial"/>
              <a:buNone/>
            </a:pPr>
            <a:r>
              <a:rPr lang="en-US" sz="20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sym typeface="Arial"/>
              </a:rPr>
              <a:t>The dataset is scraped from the Glassdoor website using Selenium scrapper. After scrapping, the raw dataset was cleaned and made usable for performing data analysis and modelling. The dataset contains information about the minimum salary, maximum salary, average salary, job description, age of the company in years, etc.</a:t>
            </a:r>
            <a:endParaRPr sz="20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sym typeface="Arial"/>
            </a:endParaRPr>
          </a:p>
        </p:txBody>
      </p:sp>
      <p:grpSp>
        <p:nvGrpSpPr>
          <p:cNvPr id="106" name="Google Shape;106;p15"/>
          <p:cNvGrpSpPr/>
          <p:nvPr/>
        </p:nvGrpSpPr>
        <p:grpSpPr>
          <a:xfrm>
            <a:off x="7863410" y="334303"/>
            <a:ext cx="952401" cy="868821"/>
            <a:chOff x="6625350" y="1613750"/>
            <a:chExt cx="480525" cy="438400"/>
          </a:xfrm>
        </p:grpSpPr>
        <p:sp>
          <p:nvSpPr>
            <p:cNvPr id="107" name="Google Shape;107;p15"/>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6" name="Google Shape;96;p14"/>
          <p:cNvSpPr txBox="1">
            <a:spLocks noGrp="1"/>
          </p:cNvSpPr>
          <p:nvPr>
            <p:ph type="ctrTitle" idx="4294967295"/>
          </p:nvPr>
        </p:nvSpPr>
        <p:spPr>
          <a:xfrm>
            <a:off x="520994" y="675821"/>
            <a:ext cx="5337546" cy="454104"/>
          </a:xfrm>
          <a:prstGeom prst="rect">
            <a:avLst/>
          </a:prstGeom>
        </p:spPr>
        <p:txBody>
          <a:bodyPr spcFirstLastPara="1" wrap="square" lIns="0" tIns="0" rIns="0" bIns="0" anchor="b" anchorCtr="0">
            <a:noAutofit/>
          </a:bodyPr>
          <a:lstStyle/>
          <a:p>
            <a:pPr>
              <a:buClr>
                <a:srgbClr val="000000"/>
              </a:buClr>
              <a:buSzPts val="4200"/>
            </a:pPr>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sym typeface="Arial"/>
              </a:rPr>
              <a:t>Reason Behind Analysis</a:t>
            </a:r>
            <a:endParaRPr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sym typeface="Arial"/>
            </a:endParaRPr>
          </a:p>
        </p:txBody>
      </p:sp>
      <p:sp>
        <p:nvSpPr>
          <p:cNvPr id="97" name="Google Shape;97;p14"/>
          <p:cNvSpPr txBox="1">
            <a:spLocks noGrp="1"/>
          </p:cNvSpPr>
          <p:nvPr>
            <p:ph type="subTitle" idx="4294967295"/>
          </p:nvPr>
        </p:nvSpPr>
        <p:spPr>
          <a:xfrm>
            <a:off x="520994" y="1403498"/>
            <a:ext cx="4478079" cy="3064181"/>
          </a:xfrm>
          <a:prstGeom prst="rect">
            <a:avLst/>
          </a:prstGeom>
        </p:spPr>
        <p:txBody>
          <a:bodyPr spcFirstLastPara="1" wrap="square" lIns="0" tIns="0" rIns="0" bIns="0" anchor="t" anchorCtr="0">
            <a:noAutofit/>
          </a:bodyPr>
          <a:lstStyle/>
          <a:p>
            <a:pPr marL="0" indent="0">
              <a:lnSpc>
                <a:spcPct val="100000"/>
              </a:lnSpc>
              <a:spcBef>
                <a:spcPts val="0"/>
              </a:spcBef>
              <a:buClr>
                <a:srgbClr val="000000"/>
              </a:buClr>
              <a:buNone/>
            </a:pPr>
            <a:r>
              <a:rPr lang="en-US" sz="20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Considering that we are studying data analytics, everyone here is curious about what opportunities await us after completing the course. Additionally, the dataset we are using is real-world data that was extracted from Glassdoor. Upon analyzing the data, we will learn how salaries vary for the same profile depending on various factors.</a:t>
            </a:r>
            <a:endParaRPr sz="20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endParaRPr>
          </a:p>
        </p:txBody>
      </p:sp>
      <p:sp>
        <p:nvSpPr>
          <p:cNvPr id="98" name="Google Shape;98;p14"/>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99" name="Google Shape;99;p14"/>
          <p:cNvSpPr/>
          <p:nvPr/>
        </p:nvSpPr>
        <p:spPr>
          <a:xfrm>
            <a:off x="8309423" y="339348"/>
            <a:ext cx="499190" cy="4541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Icon&#10;&#10;Description automatically generated">
            <a:extLst>
              <a:ext uri="{FF2B5EF4-FFF2-40B4-BE49-F238E27FC236}">
                <a16:creationId xmlns:a16="http://schemas.microsoft.com/office/drawing/2014/main" id="{16B61CBA-E4B8-4DF4-8442-A682024536FE}"/>
              </a:ext>
            </a:extLst>
          </p:cNvPr>
          <p:cNvPicPr>
            <a:picLocks noChangeAspect="1"/>
          </p:cNvPicPr>
          <p:nvPr/>
        </p:nvPicPr>
        <p:blipFill>
          <a:blip r:embed="rId3"/>
          <a:stretch>
            <a:fillRect/>
          </a:stretch>
        </p:blipFill>
        <p:spPr>
          <a:xfrm>
            <a:off x="5720316" y="1222031"/>
            <a:ext cx="2838702" cy="35819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prstGeom prst="rect">
            <a:avLst/>
          </a:prstGeom>
        </p:spPr>
        <p:txBody>
          <a:bodyPr spcFirstLastPara="1" wrap="square" lIns="0" tIns="0" rIns="0" bIns="0" anchor="b" anchorCtr="0">
            <a:noAutofit/>
          </a:bodyPr>
          <a:lstStyle/>
          <a:p>
            <a:pPr>
              <a:buClr>
                <a:srgbClr val="000000"/>
              </a:buClr>
              <a:buSzPts val="4200"/>
            </a:pPr>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rPr>
              <a:t>Dataset Source &amp; </a:t>
            </a:r>
            <a:r>
              <a:rPr lang="en-IN" sz="3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rPr>
              <a:t>Challanges</a:t>
            </a:r>
            <a:endPar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endParaRPr>
          </a:p>
        </p:txBody>
      </p:sp>
      <p:sp>
        <p:nvSpPr>
          <p:cNvPr id="123" name="Google Shape;123;p17"/>
          <p:cNvSpPr txBox="1">
            <a:spLocks noGrp="1"/>
          </p:cNvSpPr>
          <p:nvPr>
            <p:ph type="body" idx="1"/>
          </p:nvPr>
        </p:nvSpPr>
        <p:spPr>
          <a:xfrm>
            <a:off x="787200" y="1488558"/>
            <a:ext cx="6718200" cy="2658140"/>
          </a:xfrm>
          <a:prstGeom prst="rect">
            <a:avLst/>
          </a:prstGeom>
        </p:spPr>
        <p:txBody>
          <a:bodyPr spcFirstLastPara="1" wrap="square" lIns="0" tIns="0" rIns="0" bIns="0" anchor="t" anchorCtr="0">
            <a:noAutofit/>
          </a:bodyPr>
          <a:lstStyle/>
          <a:p>
            <a:pPr marL="0" indent="0">
              <a:lnSpc>
                <a:spcPct val="100000"/>
              </a:lnSpc>
              <a:spcBef>
                <a:spcPts val="0"/>
              </a:spcBef>
              <a:buClr>
                <a:srgbClr val="000000"/>
              </a:buClr>
              <a:buNone/>
            </a:pPr>
            <a:r>
              <a:rPr lang="en-IN" sz="20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Source :</a:t>
            </a:r>
          </a:p>
          <a:p>
            <a:pPr marL="0" indent="0">
              <a:lnSpc>
                <a:spcPct val="100000"/>
              </a:lnSpc>
              <a:spcBef>
                <a:spcPts val="0"/>
              </a:spcBef>
              <a:buClr>
                <a:srgbClr val="000000"/>
              </a:buClr>
              <a:buNone/>
            </a:pPr>
            <a:r>
              <a:rPr lang="en-IN" sz="1800" i="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hlinkClick r:id="rId5"/>
              </a:rPr>
              <a:t>Dataset Link</a:t>
            </a:r>
            <a:endParaRPr lang="en-IN" sz="1800" i="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endParaRPr>
          </a:p>
          <a:p>
            <a:pPr marL="0" indent="0">
              <a:lnSpc>
                <a:spcPct val="100000"/>
              </a:lnSpc>
              <a:spcBef>
                <a:spcPts val="0"/>
              </a:spcBef>
              <a:buClr>
                <a:srgbClr val="000000"/>
              </a:buClr>
              <a:buNone/>
            </a:pPr>
            <a:endParaRPr lang="en-IN" sz="2000" i="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endParaRPr>
          </a:p>
          <a:p>
            <a:pPr marL="0" indent="0">
              <a:lnSpc>
                <a:spcPct val="100000"/>
              </a:lnSpc>
              <a:spcBef>
                <a:spcPts val="0"/>
              </a:spcBef>
              <a:buClr>
                <a:srgbClr val="000000"/>
              </a:buClr>
              <a:buNone/>
            </a:pPr>
            <a:r>
              <a:rPr lang="en-IN" sz="20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Challenges:</a:t>
            </a:r>
          </a:p>
          <a:p>
            <a:pPr marL="0" indent="0">
              <a:lnSpc>
                <a:spcPct val="100000"/>
              </a:lnSpc>
              <a:spcBef>
                <a:spcPts val="0"/>
              </a:spcBef>
              <a:buClr>
                <a:srgbClr val="000000"/>
              </a:buClr>
              <a:buNone/>
            </a:pPr>
            <a:r>
              <a:rPr lang="en-IN"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We were facing issues with dataset like the formatting and unwanted text in different columns, So we have cleaned the dataset, below are some columns in which we faced issue :-</a:t>
            </a:r>
          </a:p>
          <a:p>
            <a:pPr marL="0" indent="0">
              <a:lnSpc>
                <a:spcPct val="100000"/>
              </a:lnSpc>
              <a:spcBef>
                <a:spcPts val="0"/>
              </a:spcBef>
              <a:buClr>
                <a:srgbClr val="000000"/>
              </a:buClr>
              <a:buNone/>
            </a:pPr>
            <a:r>
              <a:rPr lang="en-IN"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Index, Job Description, Salary Estimate, Revenue, Competitors, company_txt, seniority_by_title, Degree.</a:t>
            </a:r>
          </a:p>
          <a:p>
            <a:pPr marL="0" indent="0">
              <a:lnSpc>
                <a:spcPct val="100000"/>
              </a:lnSpc>
              <a:spcBef>
                <a:spcPts val="0"/>
              </a:spcBef>
              <a:buClr>
                <a:srgbClr val="000000"/>
              </a:buClr>
              <a:buNone/>
            </a:pPr>
            <a:endParaRPr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endParaRPr>
          </a:p>
        </p:txBody>
      </p:sp>
      <p:sp>
        <p:nvSpPr>
          <p:cNvPr id="124" name="Google Shape;124;p17"/>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25" name="Google Shape;125;p17"/>
          <p:cNvGrpSpPr/>
          <p:nvPr/>
        </p:nvGrpSpPr>
        <p:grpSpPr>
          <a:xfrm>
            <a:off x="8302884" y="339249"/>
            <a:ext cx="505699" cy="505699"/>
            <a:chOff x="2594325" y="1627175"/>
            <a:chExt cx="440850" cy="440850"/>
          </a:xfrm>
        </p:grpSpPr>
        <p:sp>
          <p:nvSpPr>
            <p:cNvPr id="126" name="Google Shape;126;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18"/>
          <p:cNvSpPr txBox="1">
            <a:spLocks noGrp="1"/>
          </p:cNvSpPr>
          <p:nvPr>
            <p:ph type="ctrTitle" idx="4294967295"/>
          </p:nvPr>
        </p:nvSpPr>
        <p:spPr>
          <a:xfrm>
            <a:off x="784505" y="796080"/>
            <a:ext cx="2911125" cy="508751"/>
          </a:xfrm>
          <a:prstGeom prst="rect">
            <a:avLst/>
          </a:prstGeom>
        </p:spPr>
        <p:txBody>
          <a:bodyPr spcFirstLastPara="1" wrap="square" lIns="0" tIns="0" rIns="0" bIns="0" anchor="b" anchorCtr="0">
            <a:noAutofit/>
          </a:bodyPr>
          <a:lstStyle/>
          <a:p>
            <a:pPr marL="0" lvl="0" indent="0">
              <a:buClr>
                <a:srgbClr val="000000"/>
              </a:buClr>
              <a:buSzPts val="4200"/>
            </a:pPr>
            <a:r>
              <a:rPr lang="e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rPr>
              <a:t>Findings</a:t>
            </a:r>
            <a:endParaRPr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endParaRPr>
          </a:p>
        </p:txBody>
      </p:sp>
      <p:sp>
        <p:nvSpPr>
          <p:cNvPr id="134" name="Google Shape;134;p18"/>
          <p:cNvSpPr txBox="1">
            <a:spLocks noGrp="1"/>
          </p:cNvSpPr>
          <p:nvPr>
            <p:ph type="subTitle" idx="4294967295"/>
          </p:nvPr>
        </p:nvSpPr>
        <p:spPr>
          <a:xfrm>
            <a:off x="735013" y="1273907"/>
            <a:ext cx="7836014" cy="3466242"/>
          </a:xfrm>
          <a:prstGeom prst="rect">
            <a:avLst/>
          </a:prstGeom>
        </p:spPr>
        <p:txBody>
          <a:bodyPr spcFirstLastPara="1" wrap="square" lIns="0" tIns="0" rIns="0" bIns="0" anchor="t" anchorCtr="0">
            <a:noAutofit/>
          </a:bodyPr>
          <a:lstStyle/>
          <a:p>
            <a:pPr marL="342900" indent="-342900">
              <a:lnSpc>
                <a:spcPct val="100000"/>
              </a:lnSpc>
              <a:spcBef>
                <a:spcPts val="0"/>
              </a:spcBef>
              <a:buClr>
                <a:srgbClr val="000000"/>
              </a:buClr>
            </a:pPr>
            <a:r>
              <a:rPr lang="en-IN"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The security services industry has the highest rating.</a:t>
            </a:r>
          </a:p>
          <a:p>
            <a:pPr marL="342900" indent="-342900">
              <a:lnSpc>
                <a:spcPct val="100000"/>
              </a:lnSpc>
              <a:spcBef>
                <a:spcPts val="0"/>
              </a:spcBef>
              <a:buClr>
                <a:srgbClr val="000000"/>
              </a:buClr>
            </a:pPr>
            <a:r>
              <a:rPr lang="en-IN"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The salary is highest in Customer  Service  Sector.</a:t>
            </a:r>
          </a:p>
          <a:p>
            <a:pPr marL="342900" indent="-342900">
              <a:lnSpc>
                <a:spcPct val="100000"/>
              </a:lnSpc>
              <a:spcBef>
                <a:spcPts val="0"/>
              </a:spcBef>
              <a:buClr>
                <a:srgbClr val="000000"/>
              </a:buClr>
            </a:pPr>
            <a:r>
              <a:rPr lang="en-IN"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These are some of the companies which are giving more than $200k per year.</a:t>
            </a:r>
          </a:p>
          <a:p>
            <a:pPr marL="800100" lvl="2" indent="-342900">
              <a:lnSpc>
                <a:spcPct val="100000"/>
              </a:lnSpc>
              <a:buClr>
                <a:srgbClr val="000000"/>
              </a:buClr>
            </a:pPr>
            <a:r>
              <a:rPr lang="en-IN" sz="1800" b="1" dirty="0" err="1">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Nektar</a:t>
            </a:r>
            <a:r>
              <a:rPr lang="en-IN" sz="18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 Therapeutics</a:t>
            </a:r>
          </a:p>
          <a:p>
            <a:pPr marL="800100" lvl="2" indent="-342900">
              <a:lnSpc>
                <a:spcPct val="100000"/>
              </a:lnSpc>
              <a:buClr>
                <a:srgbClr val="000000"/>
              </a:buClr>
            </a:pPr>
            <a:r>
              <a:rPr lang="en-IN" sz="18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DTCC</a:t>
            </a:r>
          </a:p>
          <a:p>
            <a:pPr marL="800100" lvl="2" indent="-342900">
              <a:lnSpc>
                <a:spcPct val="100000"/>
              </a:lnSpc>
              <a:buClr>
                <a:srgbClr val="000000"/>
              </a:buClr>
            </a:pPr>
            <a:r>
              <a:rPr lang="en-IN" sz="18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BioMarin pharmaceutical</a:t>
            </a:r>
          </a:p>
          <a:p>
            <a:pPr marL="800100" lvl="2" indent="-342900">
              <a:lnSpc>
                <a:spcPct val="100000"/>
              </a:lnSpc>
              <a:buClr>
                <a:srgbClr val="000000"/>
              </a:buClr>
            </a:pPr>
            <a:r>
              <a:rPr lang="en-IN" sz="18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Grainger</a:t>
            </a:r>
          </a:p>
          <a:p>
            <a:pPr marL="800100" lvl="2" indent="-342900">
              <a:lnSpc>
                <a:spcPct val="100000"/>
              </a:lnSpc>
              <a:buClr>
                <a:srgbClr val="000000"/>
              </a:buClr>
            </a:pPr>
            <a:r>
              <a:rPr lang="en-IN" sz="18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Credit Sesame</a:t>
            </a:r>
          </a:p>
          <a:p>
            <a:pPr marL="800100" lvl="2" indent="-342900">
              <a:lnSpc>
                <a:spcPct val="100000"/>
              </a:lnSpc>
              <a:buClr>
                <a:srgbClr val="000000"/>
              </a:buClr>
            </a:pPr>
            <a:r>
              <a:rPr lang="en-IN" sz="18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Adobe</a:t>
            </a:r>
          </a:p>
          <a:p>
            <a:pPr marL="342900" lvl="1" indent="-342900">
              <a:lnSpc>
                <a:spcPct val="100000"/>
              </a:lnSpc>
              <a:buClr>
                <a:srgbClr val="000000"/>
              </a:buClr>
            </a:pPr>
            <a:r>
              <a:rPr lang="en-US" sz="18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Salary in San Francisco is higher when compared to other locations.</a:t>
            </a:r>
          </a:p>
          <a:p>
            <a:pPr marL="457200" lvl="2" indent="0">
              <a:lnSpc>
                <a:spcPct val="100000"/>
              </a:lnSpc>
              <a:buClr>
                <a:srgbClr val="000000"/>
              </a:buClr>
              <a:buNone/>
            </a:pPr>
            <a:endParaRPr sz="1800" b="1"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endParaRPr>
          </a:p>
        </p:txBody>
      </p:sp>
      <p:sp>
        <p:nvSpPr>
          <p:cNvPr id="135" name="Google Shape;135;p18"/>
          <p:cNvSpPr/>
          <p:nvPr/>
        </p:nvSpPr>
        <p:spPr>
          <a:xfrm>
            <a:off x="7047311" y="533897"/>
            <a:ext cx="310111" cy="2961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18"/>
          <p:cNvGrpSpPr/>
          <p:nvPr/>
        </p:nvGrpSpPr>
        <p:grpSpPr>
          <a:xfrm>
            <a:off x="5337666" y="510010"/>
            <a:ext cx="769737" cy="784800"/>
            <a:chOff x="6654650" y="3665275"/>
            <a:chExt cx="409100" cy="409125"/>
          </a:xfrm>
        </p:grpSpPr>
        <p:sp>
          <p:nvSpPr>
            <p:cNvPr id="137" name="Google Shape;137;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8"/>
          <p:cNvGrpSpPr/>
          <p:nvPr/>
        </p:nvGrpSpPr>
        <p:grpSpPr>
          <a:xfrm rot="1056954">
            <a:off x="4520122" y="823151"/>
            <a:ext cx="275499" cy="310595"/>
            <a:chOff x="570875" y="4322250"/>
            <a:chExt cx="443300" cy="443325"/>
          </a:xfrm>
        </p:grpSpPr>
        <p:sp>
          <p:nvSpPr>
            <p:cNvPr id="140" name="Google Shape;140;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8"/>
          <p:cNvSpPr/>
          <p:nvPr/>
        </p:nvSpPr>
        <p:spPr>
          <a:xfrm rot="2466779">
            <a:off x="6317883" y="751127"/>
            <a:ext cx="430854" cy="41139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1609298">
            <a:off x="6990958" y="1126066"/>
            <a:ext cx="310036" cy="2960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2926102">
            <a:off x="7619460" y="1250355"/>
            <a:ext cx="232179" cy="22169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1786578" y="727504"/>
            <a:ext cx="274506" cy="2049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49" name="Google Shape;149;p18"/>
          <p:cNvGrpSpPr/>
          <p:nvPr/>
        </p:nvGrpSpPr>
        <p:grpSpPr>
          <a:xfrm>
            <a:off x="8309413" y="339356"/>
            <a:ext cx="499206" cy="531902"/>
            <a:chOff x="5970800" y="1619250"/>
            <a:chExt cx="428650" cy="456725"/>
          </a:xfrm>
        </p:grpSpPr>
        <p:sp>
          <p:nvSpPr>
            <p:cNvPr id="150" name="Google Shape;150;p1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4"/>
        <p:cNvGrpSpPr/>
        <p:nvPr/>
      </p:nvGrpSpPr>
      <p:grpSpPr>
        <a:xfrm>
          <a:off x="0" y="0"/>
          <a:ext cx="0" cy="0"/>
          <a:chOff x="0" y="0"/>
          <a:chExt cx="0" cy="0"/>
        </a:xfrm>
      </p:grpSpPr>
      <p:sp>
        <p:nvSpPr>
          <p:cNvPr id="405" name="Google Shape;405;p35"/>
          <p:cNvSpPr txBox="1">
            <a:spLocks noGrp="1"/>
          </p:cNvSpPr>
          <p:nvPr>
            <p:ph type="title"/>
          </p:nvPr>
        </p:nvSpPr>
        <p:spPr>
          <a:xfrm>
            <a:off x="787200" y="592287"/>
            <a:ext cx="6718200" cy="4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rPr>
              <a:t>Interesting</a:t>
            </a:r>
            <a:r>
              <a:rPr lang="en-IN" dirty="0"/>
              <a:t> </a:t>
            </a:r>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a:cs typeface="Arial"/>
              </a:rPr>
              <a:t>Facts</a:t>
            </a:r>
          </a:p>
        </p:txBody>
      </p:sp>
      <p:sp>
        <p:nvSpPr>
          <p:cNvPr id="406" name="Google Shape;406;p35"/>
          <p:cNvSpPr txBox="1">
            <a:spLocks noGrp="1"/>
          </p:cNvSpPr>
          <p:nvPr>
            <p:ph type="body" idx="1"/>
          </p:nvPr>
        </p:nvSpPr>
        <p:spPr>
          <a:xfrm>
            <a:off x="787200" y="1077687"/>
            <a:ext cx="6718200" cy="3635345"/>
          </a:xfrm>
          <a:prstGeom prst="rect">
            <a:avLst/>
          </a:prstGeom>
        </p:spPr>
        <p:txBody>
          <a:bodyPr spcFirstLastPara="1" wrap="square" lIns="0" tIns="0" rIns="0" bIns="0" anchor="t" anchorCtr="0">
            <a:noAutofit/>
          </a:bodyPr>
          <a:lstStyle/>
          <a:p>
            <a:pPr marL="342900" indent="-342900">
              <a:lnSpc>
                <a:spcPct val="100000"/>
              </a:lnSpc>
              <a:spcBef>
                <a:spcPts val="0"/>
              </a:spcBef>
              <a:buClr>
                <a:srgbClr val="000000"/>
              </a:buClr>
            </a:pPr>
            <a:r>
              <a:rPr lang="en-IN"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The older companies and well established companies have good ratings and also paying good salaries.</a:t>
            </a:r>
          </a:p>
          <a:p>
            <a:pPr marL="342900" indent="-342900">
              <a:lnSpc>
                <a:spcPct val="100000"/>
              </a:lnSpc>
              <a:spcBef>
                <a:spcPts val="0"/>
              </a:spcBef>
              <a:buClr>
                <a:srgbClr val="000000"/>
              </a:buClr>
            </a:pPr>
            <a:r>
              <a:rPr lang="en-IN"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If you have excel, python, and tableau as skills, you can go in retail sector as the average salary there is $146,000 a year.</a:t>
            </a:r>
          </a:p>
          <a:p>
            <a:pPr marL="342900" indent="-342900">
              <a:lnSpc>
                <a:spcPct val="100000"/>
              </a:lnSpc>
              <a:spcBef>
                <a:spcPts val="0"/>
              </a:spcBef>
              <a:buClr>
                <a:srgbClr val="000000"/>
              </a:buClr>
            </a:pPr>
            <a:r>
              <a:rPr lang="en-IN"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If you have don’t have python as a skill but know excel, tableau, and SQL, you can go in Biotech and Pharmaceuticals sector as the average salary there is $109,380 a year.</a:t>
            </a:r>
          </a:p>
          <a:p>
            <a:pPr marL="342900" indent="-342900">
              <a:lnSpc>
                <a:spcPct val="100000"/>
              </a:lnSpc>
              <a:spcBef>
                <a:spcPts val="0"/>
              </a:spcBef>
              <a:buClr>
                <a:srgbClr val="000000"/>
              </a:buClr>
            </a:pPr>
            <a:r>
              <a:rPr lang="en-IN" sz="1800" dirty="0">
                <a:ln w="10160">
                  <a:solidFill>
                    <a:schemeClr val="bg1"/>
                  </a:solidFill>
                  <a:prstDash val="solid"/>
                </a:ln>
                <a:solidFill>
                  <a:schemeClr val="bg1"/>
                </a:solidFill>
                <a:latin typeface="Calibri Light" panose="020F0302020204030204" pitchFamily="34" charset="0"/>
                <a:cs typeface="Calibri Light" panose="020F0302020204030204" pitchFamily="34" charset="0"/>
              </a:rPr>
              <a:t>The total sum of salaries paid in Information Technology sector is the highest.</a:t>
            </a:r>
          </a:p>
          <a:p>
            <a:pPr marL="342900" indent="-342900">
              <a:lnSpc>
                <a:spcPct val="100000"/>
              </a:lnSpc>
              <a:spcBef>
                <a:spcPts val="0"/>
              </a:spcBef>
              <a:buClr>
                <a:srgbClr val="000000"/>
              </a:buClr>
            </a:pPr>
            <a:r>
              <a:rPr lang="en-IN"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rPr>
              <a:t>San Francisco, San Jose, and Boston are some the top places to work as a Data Scientist.</a:t>
            </a:r>
          </a:p>
          <a:p>
            <a:pPr marL="342900" indent="-342900">
              <a:lnSpc>
                <a:spcPct val="100000"/>
              </a:lnSpc>
              <a:spcBef>
                <a:spcPts val="0"/>
              </a:spcBef>
              <a:buClr>
                <a:srgbClr val="000000"/>
              </a:buClr>
            </a:pPr>
            <a:r>
              <a:rPr lang="en-IN" sz="1800" dirty="0">
                <a:ln w="10160">
                  <a:solidFill>
                    <a:schemeClr val="bg1"/>
                  </a:solidFill>
                  <a:prstDash val="solid"/>
                </a:ln>
                <a:solidFill>
                  <a:schemeClr val="bg1"/>
                </a:solidFill>
                <a:latin typeface="Calibri Light" panose="020F0302020204030204" pitchFamily="34" charset="0"/>
                <a:cs typeface="Calibri Light" panose="020F0302020204030204" pitchFamily="34" charset="0"/>
              </a:rPr>
              <a:t>In Customer Service sector minimum average salary is $108,000 per year</a:t>
            </a:r>
            <a:endParaRPr lang="en-IN"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endParaRPr>
          </a:p>
          <a:p>
            <a:pPr marL="342900" indent="-342900">
              <a:lnSpc>
                <a:spcPct val="100000"/>
              </a:lnSpc>
              <a:spcBef>
                <a:spcPts val="0"/>
              </a:spcBef>
              <a:buClr>
                <a:srgbClr val="000000"/>
              </a:buClr>
            </a:pPr>
            <a:endParaRPr sz="1800" dirty="0">
              <a:ln w="10160">
                <a:solidFill>
                  <a:schemeClr val="bg1"/>
                </a:solidFill>
                <a:prstDash val="solid"/>
              </a:ln>
              <a:solidFill>
                <a:schemeClr val="bg1"/>
              </a:solidFill>
              <a:effectLst/>
              <a:latin typeface="Calibri Light" panose="020F0302020204030204" pitchFamily="34" charset="0"/>
              <a:cs typeface="Calibri Light" panose="020F0302020204030204" pitchFamily="34" charset="0"/>
            </a:endParaRPr>
          </a:p>
        </p:txBody>
      </p:sp>
      <p:sp>
        <p:nvSpPr>
          <p:cNvPr id="407" name="Google Shape;407;p35"/>
          <p:cNvSpPr txBox="1">
            <a:spLocks noGrp="1"/>
          </p:cNvSpPr>
          <p:nvPr>
            <p:ph type="sldNum" idx="12"/>
          </p:nvPr>
        </p:nvSpPr>
        <p:spPr>
          <a:xfrm>
            <a:off x="8328327" y="4338350"/>
            <a:ext cx="242700" cy="2592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408" name="Google Shape;408;p35"/>
          <p:cNvGrpSpPr/>
          <p:nvPr/>
        </p:nvGrpSpPr>
        <p:grpSpPr>
          <a:xfrm>
            <a:off x="8300692" y="339362"/>
            <a:ext cx="508195" cy="469787"/>
            <a:chOff x="5975075" y="2327500"/>
            <a:chExt cx="420100" cy="388350"/>
          </a:xfrm>
        </p:grpSpPr>
        <p:sp>
          <p:nvSpPr>
            <p:cNvPr id="409" name="Google Shape;409;p3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7DD9DD-8A55-454D-87AD-12EAF6D629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48B916B8-A484-4163-9EFC-434356C4CCFF}"/>
              </a:ext>
            </a:extLst>
          </p:cNvPr>
          <p:cNvSpPr txBox="1"/>
          <p:nvPr/>
        </p:nvSpPr>
        <p:spPr>
          <a:xfrm>
            <a:off x="1897911" y="2009553"/>
            <a:ext cx="5348178" cy="707886"/>
          </a:xfrm>
          <a:prstGeom prst="rect">
            <a:avLst/>
          </a:prstGeom>
          <a:noFill/>
        </p:spPr>
        <p:txBody>
          <a:bodyPr wrap="square" rtlCol="0">
            <a:spAutoFit/>
          </a:bodyPr>
          <a:lstStyle/>
          <a:p>
            <a:r>
              <a:rPr lang="en-I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IBM Plex Serif SemiBold"/>
              </a:rPr>
              <a:t>Thank You Everyone</a:t>
            </a:r>
          </a:p>
        </p:txBody>
      </p:sp>
    </p:spTree>
    <p:extLst>
      <p:ext uri="{BB962C8B-B14F-4D97-AF65-F5344CB8AC3E}">
        <p14:creationId xmlns:p14="http://schemas.microsoft.com/office/powerpoint/2010/main" val="3401608391"/>
      </p:ext>
    </p:extLst>
  </p:cSld>
  <p:clrMapOvr>
    <a:masterClrMapping/>
  </p:clrMapOvr>
</p:sld>
</file>

<file path=ppt/theme/theme1.xml><?xml version="1.0" encoding="utf-8"?>
<a:theme xmlns:a="http://schemas.openxmlformats.org/drawingml/2006/main" name="Bullen template">
  <a:themeElements>
    <a:clrScheme name="Custom 347">
      <a:dk1>
        <a:srgbClr val="040F20"/>
      </a:dk1>
      <a:lt1>
        <a:srgbClr val="FFFFFF"/>
      </a:lt1>
      <a:dk2>
        <a:srgbClr val="717881"/>
      </a:dk2>
      <a:lt2>
        <a:srgbClr val="F3F3F3"/>
      </a:lt2>
      <a:accent1>
        <a:srgbClr val="FFDE00"/>
      </a:accent1>
      <a:accent2>
        <a:srgbClr val="FFA700"/>
      </a:accent2>
      <a:accent3>
        <a:srgbClr val="E97100"/>
      </a:accent3>
      <a:accent4>
        <a:srgbClr val="91AACF"/>
      </a:accent4>
      <a:accent5>
        <a:srgbClr val="466799"/>
      </a:accent5>
      <a:accent6>
        <a:srgbClr val="040F2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40F20"/>
    </a:dk1>
    <a:lt1>
      <a:srgbClr val="FFFFFF"/>
    </a:lt1>
    <a:dk2>
      <a:srgbClr val="717881"/>
    </a:dk2>
    <a:lt2>
      <a:srgbClr val="F3F3F3"/>
    </a:lt2>
    <a:accent1>
      <a:srgbClr val="FFDE00"/>
    </a:accent1>
    <a:accent2>
      <a:srgbClr val="FFA700"/>
    </a:accent2>
    <a:accent3>
      <a:srgbClr val="E97100"/>
    </a:accent3>
    <a:accent4>
      <a:srgbClr val="91AACF"/>
    </a:accent4>
    <a:accent5>
      <a:srgbClr val="466799"/>
    </a:accent5>
    <a:accent6>
      <a:srgbClr val="040F20"/>
    </a:accent6>
    <a:hlink>
      <a:srgbClr val="FFFFF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193</TotalTime>
  <Words>391</Words>
  <Application>Microsoft Office PowerPoint</Application>
  <PresentationFormat>On-screen Show (16:9)</PresentationFormat>
  <Paragraphs>38</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IBM Plex Sans</vt:lpstr>
      <vt:lpstr>IBM Plex Serif SemiBold</vt:lpstr>
      <vt:lpstr>Calibri Light</vt:lpstr>
      <vt:lpstr>Merriweather</vt:lpstr>
      <vt:lpstr>Arial</vt:lpstr>
      <vt:lpstr>Bullen template</vt:lpstr>
      <vt:lpstr>PowerPoint Presentation</vt:lpstr>
      <vt:lpstr>Dataset Description</vt:lpstr>
      <vt:lpstr>Reason Behind Analysis</vt:lpstr>
      <vt:lpstr>Dataset Source &amp; Challanges</vt:lpstr>
      <vt:lpstr>Findings</vt:lpstr>
      <vt:lpstr>Interesting Facts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Yadav</dc:creator>
  <cp:lastModifiedBy>Rohit Yadav</cp:lastModifiedBy>
  <cp:revision>3</cp:revision>
  <dcterms:modified xsi:type="dcterms:W3CDTF">2022-10-08T14:35:49Z</dcterms:modified>
</cp:coreProperties>
</file>