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3" r:id="rId3"/>
    <p:sldId id="264" r:id="rId4"/>
    <p:sldId id="265" r:id="rId5"/>
    <p:sldId id="266" r:id="rId6"/>
    <p:sldId id="268" r:id="rId7"/>
    <p:sldId id="269" r:id="rId8"/>
    <p:sldId id="270" r:id="rId9"/>
    <p:sldId id="271" r:id="rId10"/>
    <p:sldId id="272" r:id="rId11"/>
    <p:sldId id="273" r:id="rId12"/>
    <p:sldId id="274" r:id="rId13"/>
    <p:sldId id="275" r:id="rId14"/>
    <p:sldId id="282" r:id="rId15"/>
    <p:sldId id="276" r:id="rId16"/>
    <p:sldId id="277" r:id="rId17"/>
    <p:sldId id="283" r:id="rId18"/>
    <p:sldId id="278" r:id="rId19"/>
    <p:sldId id="279" r:id="rId20"/>
    <p:sldId id="280" r:id="rId21"/>
    <p:sldId id="28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17" autoAdjust="0"/>
    <p:restoredTop sz="94660"/>
  </p:normalViewPr>
  <p:slideViewPr>
    <p:cSldViewPr snapToGrid="0">
      <p:cViewPr varScale="1">
        <p:scale>
          <a:sx n="95" d="100"/>
          <a:sy n="95" d="100"/>
        </p:scale>
        <p:origin x="34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_rels/data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ata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16.svg"/></Relationships>
</file>

<file path=ppt/diagrams/_rels/data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6.svg"/></Relationships>
</file>

<file path=ppt/diagrams/_rels/drawing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16.svg"/></Relationships>
</file>

<file path=ppt/diagrams/_rels/drawing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DB864B-634F-4964-A8D9-7F13D0A15619}" type="doc">
      <dgm:prSet loTypeId="urn:microsoft.com/office/officeart/2005/8/layout/hierarchy1" loCatId="hierarchy" qsTypeId="urn:microsoft.com/office/officeart/2005/8/quickstyle/simple2" qsCatId="simple" csTypeId="urn:microsoft.com/office/officeart/2005/8/colors/accent1_2" csCatId="accent1"/>
      <dgm:spPr/>
      <dgm:t>
        <a:bodyPr/>
        <a:lstStyle/>
        <a:p>
          <a:endParaRPr lang="en-US"/>
        </a:p>
      </dgm:t>
    </dgm:pt>
    <dgm:pt modelId="{FA0F2850-BFED-4A37-86DC-EF14EE9238B0}">
      <dgm:prSet/>
      <dgm:spPr/>
      <dgm:t>
        <a:bodyPr/>
        <a:lstStyle/>
        <a:p>
          <a:r>
            <a:rPr lang="en-US"/>
            <a:t>William Procter and James Gamble, both from the United Kingdom, migrated to the United States and settled in Cincinnati, Ohio, where they met after marrying sisters Elizabeth and Olivia Norris</a:t>
          </a:r>
        </a:p>
      </dgm:t>
    </dgm:pt>
    <dgm:pt modelId="{72A30DEF-90AE-4BA4-89D7-A387414CF032}" type="parTrans" cxnId="{E8021150-AA3B-46B9-90DB-A91DAB54040E}">
      <dgm:prSet/>
      <dgm:spPr/>
      <dgm:t>
        <a:bodyPr/>
        <a:lstStyle/>
        <a:p>
          <a:endParaRPr lang="en-US"/>
        </a:p>
      </dgm:t>
    </dgm:pt>
    <dgm:pt modelId="{FE92C433-534B-460C-8019-5537EA61FA84}" type="sibTrans" cxnId="{E8021150-AA3B-46B9-90DB-A91DAB54040E}">
      <dgm:prSet/>
      <dgm:spPr/>
      <dgm:t>
        <a:bodyPr/>
        <a:lstStyle/>
        <a:p>
          <a:endParaRPr lang="en-US"/>
        </a:p>
      </dgm:t>
    </dgm:pt>
    <dgm:pt modelId="{786B5A81-F691-497F-BDC2-CF47F7229F56}">
      <dgm:prSet/>
      <dgm:spPr/>
      <dgm:t>
        <a:bodyPr/>
        <a:lstStyle/>
        <a:p>
          <a:r>
            <a:rPr lang="en-US"/>
            <a:t>William Arnett Procter, William Procter's grandson, implemented a profit-sharing program for the company's employees in 1887, which helped to minimize the likelihood of strikes</a:t>
          </a:r>
        </a:p>
      </dgm:t>
    </dgm:pt>
    <dgm:pt modelId="{BEA20CA4-863C-40A5-B2E7-65A4B56A6C55}" type="parTrans" cxnId="{BABD7386-90E4-431A-B453-25734DCB94E8}">
      <dgm:prSet/>
      <dgm:spPr/>
      <dgm:t>
        <a:bodyPr/>
        <a:lstStyle/>
        <a:p>
          <a:endParaRPr lang="en-US"/>
        </a:p>
      </dgm:t>
    </dgm:pt>
    <dgm:pt modelId="{D4AF9B5F-ADAD-433A-B266-71F29DCABCC6}" type="sibTrans" cxnId="{BABD7386-90E4-431A-B453-25734DCB94E8}">
      <dgm:prSet/>
      <dgm:spPr/>
      <dgm:t>
        <a:bodyPr/>
        <a:lstStyle/>
        <a:p>
          <a:endParaRPr lang="en-US"/>
        </a:p>
      </dgm:t>
    </dgm:pt>
    <dgm:pt modelId="{24B401A2-DFF9-46FF-B0D7-8EB8D0C99790}">
      <dgm:prSet/>
      <dgm:spPr/>
      <dgm:t>
        <a:bodyPr/>
        <a:lstStyle/>
        <a:p>
          <a:r>
            <a:rPr lang="en-US"/>
            <a:t>Procter &amp; Gamble became a major international corporation, advertising its products in magazines, on radio and lateron television, sponsoring and producing a significant number of soap operas that aired for over six decades</a:t>
          </a:r>
        </a:p>
      </dgm:t>
    </dgm:pt>
    <dgm:pt modelId="{1C67146A-1C87-438E-AF15-22AB10DCE259}" type="parTrans" cxnId="{C91EFC32-FC38-4209-8E81-4BC02D908056}">
      <dgm:prSet/>
      <dgm:spPr/>
      <dgm:t>
        <a:bodyPr/>
        <a:lstStyle/>
        <a:p>
          <a:endParaRPr lang="en-US"/>
        </a:p>
      </dgm:t>
    </dgm:pt>
    <dgm:pt modelId="{585D870D-5848-4B48-AA5E-CF0E49ACA2BB}" type="sibTrans" cxnId="{C91EFC32-FC38-4209-8E81-4BC02D908056}">
      <dgm:prSet/>
      <dgm:spPr/>
      <dgm:t>
        <a:bodyPr/>
        <a:lstStyle/>
        <a:p>
          <a:endParaRPr lang="en-US"/>
        </a:p>
      </dgm:t>
    </dgm:pt>
    <dgm:pt modelId="{89600613-C91B-4C71-A53E-2AD261B29748}" type="pres">
      <dgm:prSet presAssocID="{48DB864B-634F-4964-A8D9-7F13D0A15619}" presName="hierChild1" presStyleCnt="0">
        <dgm:presLayoutVars>
          <dgm:chPref val="1"/>
          <dgm:dir/>
          <dgm:animOne val="branch"/>
          <dgm:animLvl val="lvl"/>
          <dgm:resizeHandles/>
        </dgm:presLayoutVars>
      </dgm:prSet>
      <dgm:spPr/>
    </dgm:pt>
    <dgm:pt modelId="{499AF2C2-B7D8-4CDD-BF81-F3FB3E70FCB1}" type="pres">
      <dgm:prSet presAssocID="{FA0F2850-BFED-4A37-86DC-EF14EE9238B0}" presName="hierRoot1" presStyleCnt="0"/>
      <dgm:spPr/>
    </dgm:pt>
    <dgm:pt modelId="{64BA779A-7F90-41EE-8DAD-985D475CB47A}" type="pres">
      <dgm:prSet presAssocID="{FA0F2850-BFED-4A37-86DC-EF14EE9238B0}" presName="composite" presStyleCnt="0"/>
      <dgm:spPr/>
    </dgm:pt>
    <dgm:pt modelId="{B6C3CD32-AAF0-4A6C-A304-F108A774241A}" type="pres">
      <dgm:prSet presAssocID="{FA0F2850-BFED-4A37-86DC-EF14EE9238B0}" presName="background" presStyleLbl="node0" presStyleIdx="0" presStyleCnt="3"/>
      <dgm:spPr/>
    </dgm:pt>
    <dgm:pt modelId="{93EBD1F3-9580-4EDE-BFDF-156A9D7DDF41}" type="pres">
      <dgm:prSet presAssocID="{FA0F2850-BFED-4A37-86DC-EF14EE9238B0}" presName="text" presStyleLbl="fgAcc0" presStyleIdx="0" presStyleCnt="3">
        <dgm:presLayoutVars>
          <dgm:chPref val="3"/>
        </dgm:presLayoutVars>
      </dgm:prSet>
      <dgm:spPr/>
    </dgm:pt>
    <dgm:pt modelId="{AA5D4633-14E4-4B1C-AB96-B72553832C9C}" type="pres">
      <dgm:prSet presAssocID="{FA0F2850-BFED-4A37-86DC-EF14EE9238B0}" presName="hierChild2" presStyleCnt="0"/>
      <dgm:spPr/>
    </dgm:pt>
    <dgm:pt modelId="{4CE9D679-ABA4-401C-9765-6C276BBBD455}" type="pres">
      <dgm:prSet presAssocID="{786B5A81-F691-497F-BDC2-CF47F7229F56}" presName="hierRoot1" presStyleCnt="0"/>
      <dgm:spPr/>
    </dgm:pt>
    <dgm:pt modelId="{24CC8D94-0272-49A0-9612-790DC5A8D78F}" type="pres">
      <dgm:prSet presAssocID="{786B5A81-F691-497F-BDC2-CF47F7229F56}" presName="composite" presStyleCnt="0"/>
      <dgm:spPr/>
    </dgm:pt>
    <dgm:pt modelId="{77C71CEF-CF11-4327-BF95-9B59D6BA2F4C}" type="pres">
      <dgm:prSet presAssocID="{786B5A81-F691-497F-BDC2-CF47F7229F56}" presName="background" presStyleLbl="node0" presStyleIdx="1" presStyleCnt="3"/>
      <dgm:spPr/>
    </dgm:pt>
    <dgm:pt modelId="{B49EE03D-5418-4FB7-9461-9CBADCB659BC}" type="pres">
      <dgm:prSet presAssocID="{786B5A81-F691-497F-BDC2-CF47F7229F56}" presName="text" presStyleLbl="fgAcc0" presStyleIdx="1" presStyleCnt="3">
        <dgm:presLayoutVars>
          <dgm:chPref val="3"/>
        </dgm:presLayoutVars>
      </dgm:prSet>
      <dgm:spPr/>
    </dgm:pt>
    <dgm:pt modelId="{930F14AE-8F12-46D3-894D-DD626817A367}" type="pres">
      <dgm:prSet presAssocID="{786B5A81-F691-497F-BDC2-CF47F7229F56}" presName="hierChild2" presStyleCnt="0"/>
      <dgm:spPr/>
    </dgm:pt>
    <dgm:pt modelId="{28B4FD5B-6AD0-4D37-BB9E-C2F333A02B66}" type="pres">
      <dgm:prSet presAssocID="{24B401A2-DFF9-46FF-B0D7-8EB8D0C99790}" presName="hierRoot1" presStyleCnt="0"/>
      <dgm:spPr/>
    </dgm:pt>
    <dgm:pt modelId="{94773329-8012-4E7A-83DD-55C34D7BD3AB}" type="pres">
      <dgm:prSet presAssocID="{24B401A2-DFF9-46FF-B0D7-8EB8D0C99790}" presName="composite" presStyleCnt="0"/>
      <dgm:spPr/>
    </dgm:pt>
    <dgm:pt modelId="{374A8259-04D3-44F5-82F5-9B9372A76E84}" type="pres">
      <dgm:prSet presAssocID="{24B401A2-DFF9-46FF-B0D7-8EB8D0C99790}" presName="background" presStyleLbl="node0" presStyleIdx="2" presStyleCnt="3"/>
      <dgm:spPr/>
    </dgm:pt>
    <dgm:pt modelId="{CA3897FE-1BCA-4C4E-A765-4BDAE4CAF5EA}" type="pres">
      <dgm:prSet presAssocID="{24B401A2-DFF9-46FF-B0D7-8EB8D0C99790}" presName="text" presStyleLbl="fgAcc0" presStyleIdx="2" presStyleCnt="3">
        <dgm:presLayoutVars>
          <dgm:chPref val="3"/>
        </dgm:presLayoutVars>
      </dgm:prSet>
      <dgm:spPr/>
    </dgm:pt>
    <dgm:pt modelId="{B635B84B-B14D-493A-A6B0-EC59B3BF7385}" type="pres">
      <dgm:prSet presAssocID="{24B401A2-DFF9-46FF-B0D7-8EB8D0C99790}" presName="hierChild2" presStyleCnt="0"/>
      <dgm:spPr/>
    </dgm:pt>
  </dgm:ptLst>
  <dgm:cxnLst>
    <dgm:cxn modelId="{C91EFC32-FC38-4209-8E81-4BC02D908056}" srcId="{48DB864B-634F-4964-A8D9-7F13D0A15619}" destId="{24B401A2-DFF9-46FF-B0D7-8EB8D0C99790}" srcOrd="2" destOrd="0" parTransId="{1C67146A-1C87-438E-AF15-22AB10DCE259}" sibTransId="{585D870D-5848-4B48-AA5E-CF0E49ACA2BB}"/>
    <dgm:cxn modelId="{E8021150-AA3B-46B9-90DB-A91DAB54040E}" srcId="{48DB864B-634F-4964-A8D9-7F13D0A15619}" destId="{FA0F2850-BFED-4A37-86DC-EF14EE9238B0}" srcOrd="0" destOrd="0" parTransId="{72A30DEF-90AE-4BA4-89D7-A387414CF032}" sibTransId="{FE92C433-534B-460C-8019-5537EA61FA84}"/>
    <dgm:cxn modelId="{BABD7386-90E4-431A-B453-25734DCB94E8}" srcId="{48DB864B-634F-4964-A8D9-7F13D0A15619}" destId="{786B5A81-F691-497F-BDC2-CF47F7229F56}" srcOrd="1" destOrd="0" parTransId="{BEA20CA4-863C-40A5-B2E7-65A4B56A6C55}" sibTransId="{D4AF9B5F-ADAD-433A-B266-71F29DCABCC6}"/>
    <dgm:cxn modelId="{2E802B89-2777-449F-8CEB-AAD619494080}" type="presOf" srcId="{48DB864B-634F-4964-A8D9-7F13D0A15619}" destId="{89600613-C91B-4C71-A53E-2AD261B29748}" srcOrd="0" destOrd="0" presId="urn:microsoft.com/office/officeart/2005/8/layout/hierarchy1"/>
    <dgm:cxn modelId="{6B03B78B-9289-4356-B30A-CC43BC91B207}" type="presOf" srcId="{786B5A81-F691-497F-BDC2-CF47F7229F56}" destId="{B49EE03D-5418-4FB7-9461-9CBADCB659BC}" srcOrd="0" destOrd="0" presId="urn:microsoft.com/office/officeart/2005/8/layout/hierarchy1"/>
    <dgm:cxn modelId="{0F8CFBC3-D635-451E-AE18-C4C10A784596}" type="presOf" srcId="{24B401A2-DFF9-46FF-B0D7-8EB8D0C99790}" destId="{CA3897FE-1BCA-4C4E-A765-4BDAE4CAF5EA}" srcOrd="0" destOrd="0" presId="urn:microsoft.com/office/officeart/2005/8/layout/hierarchy1"/>
    <dgm:cxn modelId="{7A7D6AE0-BB59-4817-8F36-537F5BDF1827}" type="presOf" srcId="{FA0F2850-BFED-4A37-86DC-EF14EE9238B0}" destId="{93EBD1F3-9580-4EDE-BFDF-156A9D7DDF41}" srcOrd="0" destOrd="0" presId="urn:microsoft.com/office/officeart/2005/8/layout/hierarchy1"/>
    <dgm:cxn modelId="{404EA7B5-E36D-4E7C-8F9A-5E9583724F0C}" type="presParOf" srcId="{89600613-C91B-4C71-A53E-2AD261B29748}" destId="{499AF2C2-B7D8-4CDD-BF81-F3FB3E70FCB1}" srcOrd="0" destOrd="0" presId="urn:microsoft.com/office/officeart/2005/8/layout/hierarchy1"/>
    <dgm:cxn modelId="{D10F0918-3A12-472D-BFE5-1F5F55B2B2D4}" type="presParOf" srcId="{499AF2C2-B7D8-4CDD-BF81-F3FB3E70FCB1}" destId="{64BA779A-7F90-41EE-8DAD-985D475CB47A}" srcOrd="0" destOrd="0" presId="urn:microsoft.com/office/officeart/2005/8/layout/hierarchy1"/>
    <dgm:cxn modelId="{F148DF84-8C70-41D5-AE2F-CBF8E0D03DAE}" type="presParOf" srcId="{64BA779A-7F90-41EE-8DAD-985D475CB47A}" destId="{B6C3CD32-AAF0-4A6C-A304-F108A774241A}" srcOrd="0" destOrd="0" presId="urn:microsoft.com/office/officeart/2005/8/layout/hierarchy1"/>
    <dgm:cxn modelId="{40DC2E64-CDC2-48B9-8749-79D0BAF172FC}" type="presParOf" srcId="{64BA779A-7F90-41EE-8DAD-985D475CB47A}" destId="{93EBD1F3-9580-4EDE-BFDF-156A9D7DDF41}" srcOrd="1" destOrd="0" presId="urn:microsoft.com/office/officeart/2005/8/layout/hierarchy1"/>
    <dgm:cxn modelId="{A1CA3082-0CD2-48E6-B2EE-BFF8275824AD}" type="presParOf" srcId="{499AF2C2-B7D8-4CDD-BF81-F3FB3E70FCB1}" destId="{AA5D4633-14E4-4B1C-AB96-B72553832C9C}" srcOrd="1" destOrd="0" presId="urn:microsoft.com/office/officeart/2005/8/layout/hierarchy1"/>
    <dgm:cxn modelId="{A6162550-0DB0-4931-88D2-317BB1ED2EA2}" type="presParOf" srcId="{89600613-C91B-4C71-A53E-2AD261B29748}" destId="{4CE9D679-ABA4-401C-9765-6C276BBBD455}" srcOrd="1" destOrd="0" presId="urn:microsoft.com/office/officeart/2005/8/layout/hierarchy1"/>
    <dgm:cxn modelId="{15690778-07CE-49CB-95DB-5F97E675A23A}" type="presParOf" srcId="{4CE9D679-ABA4-401C-9765-6C276BBBD455}" destId="{24CC8D94-0272-49A0-9612-790DC5A8D78F}" srcOrd="0" destOrd="0" presId="urn:microsoft.com/office/officeart/2005/8/layout/hierarchy1"/>
    <dgm:cxn modelId="{CD581B80-8BC1-432B-A3DA-08540390EF2E}" type="presParOf" srcId="{24CC8D94-0272-49A0-9612-790DC5A8D78F}" destId="{77C71CEF-CF11-4327-BF95-9B59D6BA2F4C}" srcOrd="0" destOrd="0" presId="urn:microsoft.com/office/officeart/2005/8/layout/hierarchy1"/>
    <dgm:cxn modelId="{83EF3180-34FC-4C8E-904F-DC37A33992E7}" type="presParOf" srcId="{24CC8D94-0272-49A0-9612-790DC5A8D78F}" destId="{B49EE03D-5418-4FB7-9461-9CBADCB659BC}" srcOrd="1" destOrd="0" presId="urn:microsoft.com/office/officeart/2005/8/layout/hierarchy1"/>
    <dgm:cxn modelId="{470CD65F-A8FD-47DA-A8EC-22F10DE13F66}" type="presParOf" srcId="{4CE9D679-ABA4-401C-9765-6C276BBBD455}" destId="{930F14AE-8F12-46D3-894D-DD626817A367}" srcOrd="1" destOrd="0" presId="urn:microsoft.com/office/officeart/2005/8/layout/hierarchy1"/>
    <dgm:cxn modelId="{BB97B09A-0341-4BDB-8E0D-99AA5B2A7C13}" type="presParOf" srcId="{89600613-C91B-4C71-A53E-2AD261B29748}" destId="{28B4FD5B-6AD0-4D37-BB9E-C2F333A02B66}" srcOrd="2" destOrd="0" presId="urn:microsoft.com/office/officeart/2005/8/layout/hierarchy1"/>
    <dgm:cxn modelId="{3544FB29-AC0A-4412-A0CF-7068CFF13B91}" type="presParOf" srcId="{28B4FD5B-6AD0-4D37-BB9E-C2F333A02B66}" destId="{94773329-8012-4E7A-83DD-55C34D7BD3AB}" srcOrd="0" destOrd="0" presId="urn:microsoft.com/office/officeart/2005/8/layout/hierarchy1"/>
    <dgm:cxn modelId="{63F855C1-43ED-4247-B13C-CC339F5B9ED7}" type="presParOf" srcId="{94773329-8012-4E7A-83DD-55C34D7BD3AB}" destId="{374A8259-04D3-44F5-82F5-9B9372A76E84}" srcOrd="0" destOrd="0" presId="urn:microsoft.com/office/officeart/2005/8/layout/hierarchy1"/>
    <dgm:cxn modelId="{E8678083-AE2A-4514-BB32-385B0CA8EFA7}" type="presParOf" srcId="{94773329-8012-4E7A-83DD-55C34D7BD3AB}" destId="{CA3897FE-1BCA-4C4E-A765-4BDAE4CAF5EA}" srcOrd="1" destOrd="0" presId="urn:microsoft.com/office/officeart/2005/8/layout/hierarchy1"/>
    <dgm:cxn modelId="{4A5C20A3-26C6-4DFD-961C-D56C2BA1BD93}" type="presParOf" srcId="{28B4FD5B-6AD0-4D37-BB9E-C2F333A02B66}" destId="{B635B84B-B14D-493A-A6B0-EC59B3BF7385}"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7DC1894-13AE-4FB0-B441-C6EE173B691D}" type="doc">
      <dgm:prSet loTypeId="urn:microsoft.com/office/officeart/2018/2/layout/IconCircleList" loCatId="icon" qsTypeId="urn:microsoft.com/office/officeart/2005/8/quickstyle/simple1" qsCatId="simple" csTypeId="urn:microsoft.com/office/officeart/2018/5/colors/Iconchunking_neutralbg_accent3_2" csCatId="accent3" phldr="1"/>
      <dgm:spPr/>
      <dgm:t>
        <a:bodyPr/>
        <a:lstStyle/>
        <a:p>
          <a:endParaRPr lang="en-US"/>
        </a:p>
      </dgm:t>
    </dgm:pt>
    <dgm:pt modelId="{90CAB115-DB3B-4BE4-BA7D-5743D73B250E}">
      <dgm:prSet/>
      <dgm:spPr/>
      <dgm:t>
        <a:bodyPr/>
        <a:lstStyle/>
        <a:p>
          <a:pPr>
            <a:lnSpc>
              <a:spcPct val="100000"/>
            </a:lnSpc>
          </a:pPr>
          <a:r>
            <a:rPr lang="en-US" dirty="0"/>
            <a:t>An exponential moving average is a type of moving average that places more weight on recent data points than older data points</a:t>
          </a:r>
        </a:p>
      </dgm:t>
    </dgm:pt>
    <dgm:pt modelId="{D96CFB38-ABAA-4D16-B5BC-E625FC0D0EFC}" type="parTrans" cxnId="{352E0F4C-164C-4D45-B19B-D6F748F87B42}">
      <dgm:prSet/>
      <dgm:spPr/>
      <dgm:t>
        <a:bodyPr/>
        <a:lstStyle/>
        <a:p>
          <a:endParaRPr lang="en-US"/>
        </a:p>
      </dgm:t>
    </dgm:pt>
    <dgm:pt modelId="{276CF83F-0A36-4AE2-9B9E-5F8AAD144B99}" type="sibTrans" cxnId="{352E0F4C-164C-4D45-B19B-D6F748F87B42}">
      <dgm:prSet/>
      <dgm:spPr/>
      <dgm:t>
        <a:bodyPr/>
        <a:lstStyle/>
        <a:p>
          <a:pPr>
            <a:lnSpc>
              <a:spcPct val="100000"/>
            </a:lnSpc>
          </a:pPr>
          <a:endParaRPr lang="en-US"/>
        </a:p>
      </dgm:t>
    </dgm:pt>
    <dgm:pt modelId="{D7BC40D6-6AE0-46BA-AB46-BD5B184CBD87}">
      <dgm:prSet/>
      <dgm:spPr/>
      <dgm:t>
        <a:bodyPr/>
        <a:lstStyle/>
        <a:p>
          <a:pPr>
            <a:lnSpc>
              <a:spcPct val="100000"/>
            </a:lnSpc>
          </a:pPr>
          <a:r>
            <a:rPr lang="en-US"/>
            <a:t>EMAs are often used in technical analysis to identify trends and support and resistance levels</a:t>
          </a:r>
        </a:p>
      </dgm:t>
    </dgm:pt>
    <dgm:pt modelId="{7207E8D3-320A-4CB4-8E17-216C9F010C46}" type="parTrans" cxnId="{6E03C3EF-8DD0-45D9-8075-B035450766BA}">
      <dgm:prSet/>
      <dgm:spPr/>
      <dgm:t>
        <a:bodyPr/>
        <a:lstStyle/>
        <a:p>
          <a:endParaRPr lang="en-US"/>
        </a:p>
      </dgm:t>
    </dgm:pt>
    <dgm:pt modelId="{EF72F212-6600-4AB3-836C-607600A73CD5}" type="sibTrans" cxnId="{6E03C3EF-8DD0-45D9-8075-B035450766BA}">
      <dgm:prSet/>
      <dgm:spPr/>
      <dgm:t>
        <a:bodyPr/>
        <a:lstStyle/>
        <a:p>
          <a:pPr>
            <a:lnSpc>
              <a:spcPct val="100000"/>
            </a:lnSpc>
          </a:pPr>
          <a:endParaRPr lang="en-US"/>
        </a:p>
      </dgm:t>
    </dgm:pt>
    <dgm:pt modelId="{4F0C9DC1-EA0D-4879-BF3C-31FA30AD7A46}">
      <dgm:prSet/>
      <dgm:spPr/>
      <dgm:t>
        <a:bodyPr/>
        <a:lstStyle/>
        <a:p>
          <a:pPr>
            <a:lnSpc>
              <a:spcPct val="100000"/>
            </a:lnSpc>
          </a:pPr>
          <a:r>
            <a:rPr lang="en-US"/>
            <a:t>EMAs are a versatile tool that can be used to identify trends, support and resistance levels, and trading signals</a:t>
          </a:r>
        </a:p>
      </dgm:t>
    </dgm:pt>
    <dgm:pt modelId="{2B3DD9AC-5383-4D0C-93DE-F5FFF9C3FD33}" type="parTrans" cxnId="{9DBA23C2-A388-4527-9F65-CC4EB0B44ECB}">
      <dgm:prSet/>
      <dgm:spPr/>
      <dgm:t>
        <a:bodyPr/>
        <a:lstStyle/>
        <a:p>
          <a:endParaRPr lang="en-US"/>
        </a:p>
      </dgm:t>
    </dgm:pt>
    <dgm:pt modelId="{6934C89B-D729-4552-9993-47D40C94DD6C}" type="sibTrans" cxnId="{9DBA23C2-A388-4527-9F65-CC4EB0B44ECB}">
      <dgm:prSet/>
      <dgm:spPr/>
      <dgm:t>
        <a:bodyPr/>
        <a:lstStyle/>
        <a:p>
          <a:endParaRPr lang="en-US"/>
        </a:p>
      </dgm:t>
    </dgm:pt>
    <dgm:pt modelId="{396ABC77-0DB2-40D0-B452-B25112C4615E}" type="pres">
      <dgm:prSet presAssocID="{17DC1894-13AE-4FB0-B441-C6EE173B691D}" presName="root" presStyleCnt="0">
        <dgm:presLayoutVars>
          <dgm:dir/>
          <dgm:resizeHandles val="exact"/>
        </dgm:presLayoutVars>
      </dgm:prSet>
      <dgm:spPr/>
    </dgm:pt>
    <dgm:pt modelId="{0C674AFE-361C-4AB1-A8CB-C289BCC7A0AB}" type="pres">
      <dgm:prSet presAssocID="{17DC1894-13AE-4FB0-B441-C6EE173B691D}" presName="container" presStyleCnt="0">
        <dgm:presLayoutVars>
          <dgm:dir/>
          <dgm:resizeHandles val="exact"/>
        </dgm:presLayoutVars>
      </dgm:prSet>
      <dgm:spPr/>
    </dgm:pt>
    <dgm:pt modelId="{B48D580F-8D27-41CB-8695-72B2BB4B019E}" type="pres">
      <dgm:prSet presAssocID="{90CAB115-DB3B-4BE4-BA7D-5743D73B250E}" presName="compNode" presStyleCnt="0"/>
      <dgm:spPr/>
    </dgm:pt>
    <dgm:pt modelId="{EDFD2E60-6885-4CED-99B4-A0168E48EAF3}" type="pres">
      <dgm:prSet presAssocID="{90CAB115-DB3B-4BE4-BA7D-5743D73B250E}" presName="iconBgRect" presStyleLbl="bgShp" presStyleIdx="0" presStyleCnt="3"/>
      <dgm:spPr/>
    </dgm:pt>
    <dgm:pt modelId="{CCEEE3A3-F072-4FB3-9DFD-C8D58C6374F6}" type="pres">
      <dgm:prSet presAssocID="{90CAB115-DB3B-4BE4-BA7D-5743D73B250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D65A0153-B144-4D91-9B3A-25C395733080}" type="pres">
      <dgm:prSet presAssocID="{90CAB115-DB3B-4BE4-BA7D-5743D73B250E}" presName="spaceRect" presStyleCnt="0"/>
      <dgm:spPr/>
    </dgm:pt>
    <dgm:pt modelId="{226EA617-1D16-4E4E-96ED-09A0D2EEC92F}" type="pres">
      <dgm:prSet presAssocID="{90CAB115-DB3B-4BE4-BA7D-5743D73B250E}" presName="textRect" presStyleLbl="revTx" presStyleIdx="0" presStyleCnt="3">
        <dgm:presLayoutVars>
          <dgm:chMax val="1"/>
          <dgm:chPref val="1"/>
        </dgm:presLayoutVars>
      </dgm:prSet>
      <dgm:spPr/>
    </dgm:pt>
    <dgm:pt modelId="{CFB3DCC3-1E66-4CB0-BB20-4B6E0E1A5602}" type="pres">
      <dgm:prSet presAssocID="{276CF83F-0A36-4AE2-9B9E-5F8AAD144B99}" presName="sibTrans" presStyleLbl="sibTrans2D1" presStyleIdx="0" presStyleCnt="0"/>
      <dgm:spPr/>
    </dgm:pt>
    <dgm:pt modelId="{104EB515-F76E-4063-B5E4-EB238C534110}" type="pres">
      <dgm:prSet presAssocID="{D7BC40D6-6AE0-46BA-AB46-BD5B184CBD87}" presName="compNode" presStyleCnt="0"/>
      <dgm:spPr/>
    </dgm:pt>
    <dgm:pt modelId="{EED38826-73AB-4744-9A40-F8E276882BA6}" type="pres">
      <dgm:prSet presAssocID="{D7BC40D6-6AE0-46BA-AB46-BD5B184CBD87}" presName="iconBgRect" presStyleLbl="bgShp" presStyleIdx="1" presStyleCnt="3"/>
      <dgm:spPr/>
    </dgm:pt>
    <dgm:pt modelId="{6A1C667D-CC29-4CC3-981D-7D31DE1B7953}" type="pres">
      <dgm:prSet presAssocID="{D7BC40D6-6AE0-46BA-AB46-BD5B184CBD8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63A27D85-5261-4C92-BBED-B817DBFE9E71}" type="pres">
      <dgm:prSet presAssocID="{D7BC40D6-6AE0-46BA-AB46-BD5B184CBD87}" presName="spaceRect" presStyleCnt="0"/>
      <dgm:spPr/>
    </dgm:pt>
    <dgm:pt modelId="{5E11133E-79DA-47DF-BA94-E3D1B49AD1C8}" type="pres">
      <dgm:prSet presAssocID="{D7BC40D6-6AE0-46BA-AB46-BD5B184CBD87}" presName="textRect" presStyleLbl="revTx" presStyleIdx="1" presStyleCnt="3">
        <dgm:presLayoutVars>
          <dgm:chMax val="1"/>
          <dgm:chPref val="1"/>
        </dgm:presLayoutVars>
      </dgm:prSet>
      <dgm:spPr/>
    </dgm:pt>
    <dgm:pt modelId="{66212A6C-BCBB-4EE3-94EA-435FFA058649}" type="pres">
      <dgm:prSet presAssocID="{EF72F212-6600-4AB3-836C-607600A73CD5}" presName="sibTrans" presStyleLbl="sibTrans2D1" presStyleIdx="0" presStyleCnt="0"/>
      <dgm:spPr/>
    </dgm:pt>
    <dgm:pt modelId="{CE7F56EB-610D-4AFE-AB83-0E4FAE68FE4C}" type="pres">
      <dgm:prSet presAssocID="{4F0C9DC1-EA0D-4879-BF3C-31FA30AD7A46}" presName="compNode" presStyleCnt="0"/>
      <dgm:spPr/>
    </dgm:pt>
    <dgm:pt modelId="{F866FA9F-D6A7-4F25-A08C-43D5605711C5}" type="pres">
      <dgm:prSet presAssocID="{4F0C9DC1-EA0D-4879-BF3C-31FA30AD7A46}" presName="iconBgRect" presStyleLbl="bgShp" presStyleIdx="2" presStyleCnt="3"/>
      <dgm:spPr/>
    </dgm:pt>
    <dgm:pt modelId="{125C6D26-0036-48F1-A1F2-B9FB588B5CDC}" type="pres">
      <dgm:prSet presAssocID="{4F0C9DC1-EA0D-4879-BF3C-31FA30AD7A4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ocket knife"/>
        </a:ext>
      </dgm:extLst>
    </dgm:pt>
    <dgm:pt modelId="{2EC9AE1A-E1C9-4882-A88A-5395F148B7ED}" type="pres">
      <dgm:prSet presAssocID="{4F0C9DC1-EA0D-4879-BF3C-31FA30AD7A46}" presName="spaceRect" presStyleCnt="0"/>
      <dgm:spPr/>
    </dgm:pt>
    <dgm:pt modelId="{1F17B9EA-1BC9-4200-A4EB-7AFBBB5F382D}" type="pres">
      <dgm:prSet presAssocID="{4F0C9DC1-EA0D-4879-BF3C-31FA30AD7A46}" presName="textRect" presStyleLbl="revTx" presStyleIdx="2" presStyleCnt="3">
        <dgm:presLayoutVars>
          <dgm:chMax val="1"/>
          <dgm:chPref val="1"/>
        </dgm:presLayoutVars>
      </dgm:prSet>
      <dgm:spPr/>
    </dgm:pt>
  </dgm:ptLst>
  <dgm:cxnLst>
    <dgm:cxn modelId="{36EA0104-86B7-4FF1-995A-6AF6A4E2231A}" type="presOf" srcId="{EF72F212-6600-4AB3-836C-607600A73CD5}" destId="{66212A6C-BCBB-4EE3-94EA-435FFA058649}" srcOrd="0" destOrd="0" presId="urn:microsoft.com/office/officeart/2018/2/layout/IconCircleList"/>
    <dgm:cxn modelId="{352E0F4C-164C-4D45-B19B-D6F748F87B42}" srcId="{17DC1894-13AE-4FB0-B441-C6EE173B691D}" destId="{90CAB115-DB3B-4BE4-BA7D-5743D73B250E}" srcOrd="0" destOrd="0" parTransId="{D96CFB38-ABAA-4D16-B5BC-E625FC0D0EFC}" sibTransId="{276CF83F-0A36-4AE2-9B9E-5F8AAD144B99}"/>
    <dgm:cxn modelId="{343AE952-53D2-4AB5-BE9B-F96F657A3C8A}" type="presOf" srcId="{4F0C9DC1-EA0D-4879-BF3C-31FA30AD7A46}" destId="{1F17B9EA-1BC9-4200-A4EB-7AFBBB5F382D}" srcOrd="0" destOrd="0" presId="urn:microsoft.com/office/officeart/2018/2/layout/IconCircleList"/>
    <dgm:cxn modelId="{2A9BBC84-A9A9-4E8D-8586-F9A4C8EC2A0E}" type="presOf" srcId="{276CF83F-0A36-4AE2-9B9E-5F8AAD144B99}" destId="{CFB3DCC3-1E66-4CB0-BB20-4B6E0E1A5602}" srcOrd="0" destOrd="0" presId="urn:microsoft.com/office/officeart/2018/2/layout/IconCircleList"/>
    <dgm:cxn modelId="{19F430AA-B72C-49DE-BC6A-37C573688BAA}" type="presOf" srcId="{90CAB115-DB3B-4BE4-BA7D-5743D73B250E}" destId="{226EA617-1D16-4E4E-96ED-09A0D2EEC92F}" srcOrd="0" destOrd="0" presId="urn:microsoft.com/office/officeart/2018/2/layout/IconCircleList"/>
    <dgm:cxn modelId="{9DBA23C2-A388-4527-9F65-CC4EB0B44ECB}" srcId="{17DC1894-13AE-4FB0-B441-C6EE173B691D}" destId="{4F0C9DC1-EA0D-4879-BF3C-31FA30AD7A46}" srcOrd="2" destOrd="0" parTransId="{2B3DD9AC-5383-4D0C-93DE-F5FFF9C3FD33}" sibTransId="{6934C89B-D729-4552-9993-47D40C94DD6C}"/>
    <dgm:cxn modelId="{42AB73CE-29EC-4CC6-8399-73BFF0B07077}" type="presOf" srcId="{D7BC40D6-6AE0-46BA-AB46-BD5B184CBD87}" destId="{5E11133E-79DA-47DF-BA94-E3D1B49AD1C8}" srcOrd="0" destOrd="0" presId="urn:microsoft.com/office/officeart/2018/2/layout/IconCircleList"/>
    <dgm:cxn modelId="{8BCE37E1-E492-4233-8A3A-F0B26C2ABC0D}" type="presOf" srcId="{17DC1894-13AE-4FB0-B441-C6EE173B691D}" destId="{396ABC77-0DB2-40D0-B452-B25112C4615E}" srcOrd="0" destOrd="0" presId="urn:microsoft.com/office/officeart/2018/2/layout/IconCircleList"/>
    <dgm:cxn modelId="{6E03C3EF-8DD0-45D9-8075-B035450766BA}" srcId="{17DC1894-13AE-4FB0-B441-C6EE173B691D}" destId="{D7BC40D6-6AE0-46BA-AB46-BD5B184CBD87}" srcOrd="1" destOrd="0" parTransId="{7207E8D3-320A-4CB4-8E17-216C9F010C46}" sibTransId="{EF72F212-6600-4AB3-836C-607600A73CD5}"/>
    <dgm:cxn modelId="{D20FB14A-C35A-4036-86B0-5F71B0B1238F}" type="presParOf" srcId="{396ABC77-0DB2-40D0-B452-B25112C4615E}" destId="{0C674AFE-361C-4AB1-A8CB-C289BCC7A0AB}" srcOrd="0" destOrd="0" presId="urn:microsoft.com/office/officeart/2018/2/layout/IconCircleList"/>
    <dgm:cxn modelId="{50CAACEC-4DA7-4339-A47E-FE729BF44E0A}" type="presParOf" srcId="{0C674AFE-361C-4AB1-A8CB-C289BCC7A0AB}" destId="{B48D580F-8D27-41CB-8695-72B2BB4B019E}" srcOrd="0" destOrd="0" presId="urn:microsoft.com/office/officeart/2018/2/layout/IconCircleList"/>
    <dgm:cxn modelId="{5D365DDE-A51B-43F4-8F75-CBD3BAB99C1D}" type="presParOf" srcId="{B48D580F-8D27-41CB-8695-72B2BB4B019E}" destId="{EDFD2E60-6885-4CED-99B4-A0168E48EAF3}" srcOrd="0" destOrd="0" presId="urn:microsoft.com/office/officeart/2018/2/layout/IconCircleList"/>
    <dgm:cxn modelId="{414BE575-24DE-4B6A-BC5D-8C6C6085BDC1}" type="presParOf" srcId="{B48D580F-8D27-41CB-8695-72B2BB4B019E}" destId="{CCEEE3A3-F072-4FB3-9DFD-C8D58C6374F6}" srcOrd="1" destOrd="0" presId="urn:microsoft.com/office/officeart/2018/2/layout/IconCircleList"/>
    <dgm:cxn modelId="{49FEBEDD-7D1F-412C-8DB9-28435540999F}" type="presParOf" srcId="{B48D580F-8D27-41CB-8695-72B2BB4B019E}" destId="{D65A0153-B144-4D91-9B3A-25C395733080}" srcOrd="2" destOrd="0" presId="urn:microsoft.com/office/officeart/2018/2/layout/IconCircleList"/>
    <dgm:cxn modelId="{8E6CF7BE-3F33-4A6F-A3FA-9E99C1ED209B}" type="presParOf" srcId="{B48D580F-8D27-41CB-8695-72B2BB4B019E}" destId="{226EA617-1D16-4E4E-96ED-09A0D2EEC92F}" srcOrd="3" destOrd="0" presId="urn:microsoft.com/office/officeart/2018/2/layout/IconCircleList"/>
    <dgm:cxn modelId="{07A68702-7BE7-42BD-B1BC-4B1BBBF63C49}" type="presParOf" srcId="{0C674AFE-361C-4AB1-A8CB-C289BCC7A0AB}" destId="{CFB3DCC3-1E66-4CB0-BB20-4B6E0E1A5602}" srcOrd="1" destOrd="0" presId="urn:microsoft.com/office/officeart/2018/2/layout/IconCircleList"/>
    <dgm:cxn modelId="{F00CBF99-2FFE-4E4C-A6C6-D9EE3B4AD67D}" type="presParOf" srcId="{0C674AFE-361C-4AB1-A8CB-C289BCC7A0AB}" destId="{104EB515-F76E-4063-B5E4-EB238C534110}" srcOrd="2" destOrd="0" presId="urn:microsoft.com/office/officeart/2018/2/layout/IconCircleList"/>
    <dgm:cxn modelId="{67707646-3F3D-43CB-BF86-92674C384C47}" type="presParOf" srcId="{104EB515-F76E-4063-B5E4-EB238C534110}" destId="{EED38826-73AB-4744-9A40-F8E276882BA6}" srcOrd="0" destOrd="0" presId="urn:microsoft.com/office/officeart/2018/2/layout/IconCircleList"/>
    <dgm:cxn modelId="{930A3033-90B4-429B-AB26-13C4C2495B08}" type="presParOf" srcId="{104EB515-F76E-4063-B5E4-EB238C534110}" destId="{6A1C667D-CC29-4CC3-981D-7D31DE1B7953}" srcOrd="1" destOrd="0" presId="urn:microsoft.com/office/officeart/2018/2/layout/IconCircleList"/>
    <dgm:cxn modelId="{3BCA0643-FEFF-4181-8FE2-99D6B2F97A50}" type="presParOf" srcId="{104EB515-F76E-4063-B5E4-EB238C534110}" destId="{63A27D85-5261-4C92-BBED-B817DBFE9E71}" srcOrd="2" destOrd="0" presId="urn:microsoft.com/office/officeart/2018/2/layout/IconCircleList"/>
    <dgm:cxn modelId="{B0BC08E9-4541-49FC-ACEA-5853D398A2F8}" type="presParOf" srcId="{104EB515-F76E-4063-B5E4-EB238C534110}" destId="{5E11133E-79DA-47DF-BA94-E3D1B49AD1C8}" srcOrd="3" destOrd="0" presId="urn:microsoft.com/office/officeart/2018/2/layout/IconCircleList"/>
    <dgm:cxn modelId="{3333652E-B071-4A06-8507-9CF0CF03AC96}" type="presParOf" srcId="{0C674AFE-361C-4AB1-A8CB-C289BCC7A0AB}" destId="{66212A6C-BCBB-4EE3-94EA-435FFA058649}" srcOrd="3" destOrd="0" presId="urn:microsoft.com/office/officeart/2018/2/layout/IconCircleList"/>
    <dgm:cxn modelId="{64E0DB56-CE52-44EA-AE9A-C02895509587}" type="presParOf" srcId="{0C674AFE-361C-4AB1-A8CB-C289BCC7A0AB}" destId="{CE7F56EB-610D-4AFE-AB83-0E4FAE68FE4C}" srcOrd="4" destOrd="0" presId="urn:microsoft.com/office/officeart/2018/2/layout/IconCircleList"/>
    <dgm:cxn modelId="{BE0ACF33-5393-47CA-9AAF-55AD47E99E97}" type="presParOf" srcId="{CE7F56EB-610D-4AFE-AB83-0E4FAE68FE4C}" destId="{F866FA9F-D6A7-4F25-A08C-43D5605711C5}" srcOrd="0" destOrd="0" presId="urn:microsoft.com/office/officeart/2018/2/layout/IconCircleList"/>
    <dgm:cxn modelId="{729EEA57-9000-4CCF-8293-15DDC8053AEB}" type="presParOf" srcId="{CE7F56EB-610D-4AFE-AB83-0E4FAE68FE4C}" destId="{125C6D26-0036-48F1-A1F2-B9FB588B5CDC}" srcOrd="1" destOrd="0" presId="urn:microsoft.com/office/officeart/2018/2/layout/IconCircleList"/>
    <dgm:cxn modelId="{61D3B8CC-2093-4D35-A286-AA8F086D460C}" type="presParOf" srcId="{CE7F56EB-610D-4AFE-AB83-0E4FAE68FE4C}" destId="{2EC9AE1A-E1C9-4882-A88A-5395F148B7ED}" srcOrd="2" destOrd="0" presId="urn:microsoft.com/office/officeart/2018/2/layout/IconCircleList"/>
    <dgm:cxn modelId="{7EA70B06-35A9-49C2-941B-353F596B6E0B}" type="presParOf" srcId="{CE7F56EB-610D-4AFE-AB83-0E4FAE68FE4C}" destId="{1F17B9EA-1BC9-4200-A4EB-7AFBBB5F382D}"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9269A5E-5C12-4633-928B-7EECF278C156}" type="doc">
      <dgm:prSet loTypeId="urn:microsoft.com/office/officeart/2005/8/layout/chart3" loCatId="cycle" qsTypeId="urn:microsoft.com/office/officeart/2005/8/quickstyle/simple1" qsCatId="simple" csTypeId="urn:microsoft.com/office/officeart/2005/8/colors/colorful5" csCatId="colorful"/>
      <dgm:spPr/>
      <dgm:t>
        <a:bodyPr/>
        <a:lstStyle/>
        <a:p>
          <a:endParaRPr lang="en-US"/>
        </a:p>
      </dgm:t>
    </dgm:pt>
    <dgm:pt modelId="{4BF1EB78-1F4E-4F51-BBD5-F93C1CEB23AF}">
      <dgm:prSet/>
      <dgm:spPr/>
      <dgm:t>
        <a:bodyPr/>
        <a:lstStyle/>
        <a:p>
          <a:r>
            <a:rPr lang="en-US" dirty="0"/>
            <a:t>They disregard any ARIMA framework that accounts for excluded random variables, which could affect the usefulness of using past Y values to inform the forecast</a:t>
          </a:r>
        </a:p>
      </dgm:t>
    </dgm:pt>
    <dgm:pt modelId="{95C032AF-707D-47EA-A8FE-F05195BBFFE0}" type="parTrans" cxnId="{D492AD66-5F75-4D0A-B21E-CCFC98F89346}">
      <dgm:prSet/>
      <dgm:spPr/>
      <dgm:t>
        <a:bodyPr/>
        <a:lstStyle/>
        <a:p>
          <a:endParaRPr lang="en-US"/>
        </a:p>
      </dgm:t>
    </dgm:pt>
    <dgm:pt modelId="{F99C0F39-DBC6-476D-A7F6-10484DFC2103}" type="sibTrans" cxnId="{D492AD66-5F75-4D0A-B21E-CCFC98F89346}">
      <dgm:prSet/>
      <dgm:spPr/>
      <dgm:t>
        <a:bodyPr/>
        <a:lstStyle/>
        <a:p>
          <a:endParaRPr lang="en-US"/>
        </a:p>
      </dgm:t>
    </dgm:pt>
    <dgm:pt modelId="{634287D1-D4BF-41E4-A7BF-D3C849C966AA}">
      <dgm:prSet/>
      <dgm:spPr/>
      <dgm:t>
        <a:bodyPr/>
        <a:lstStyle/>
        <a:p>
          <a:r>
            <a:rPr lang="en-US"/>
            <a:t>They do not take into consideration any lead or lag effects of the stochastic and deterministic variables proposed by the users</a:t>
          </a:r>
        </a:p>
      </dgm:t>
    </dgm:pt>
    <dgm:pt modelId="{9D041095-1433-4D01-9BA5-DD4B75B1DFB6}" type="parTrans" cxnId="{E4D0E388-E8D9-464F-8FDC-0D7D2326F489}">
      <dgm:prSet/>
      <dgm:spPr/>
      <dgm:t>
        <a:bodyPr/>
        <a:lstStyle/>
        <a:p>
          <a:endParaRPr lang="en-US"/>
        </a:p>
      </dgm:t>
    </dgm:pt>
    <dgm:pt modelId="{1682B7A7-4388-47AD-9288-470EA2CC7FE7}" type="sibTrans" cxnId="{E4D0E388-E8D9-464F-8FDC-0D7D2326F489}">
      <dgm:prSet/>
      <dgm:spPr/>
      <dgm:t>
        <a:bodyPr/>
        <a:lstStyle/>
        <a:p>
          <a:endParaRPr lang="en-US"/>
        </a:p>
      </dgm:t>
    </dgm:pt>
    <dgm:pt modelId="{A30A6B62-3F29-4199-86D8-439DD30EEB6C}">
      <dgm:prSet/>
      <dgm:spPr/>
      <dgm:t>
        <a:bodyPr/>
        <a:lstStyle/>
        <a:p>
          <a:r>
            <a:rPr lang="en-US"/>
            <a:t>They identified two turning points in the trend in their primary example, but they only managed to record the more conspicuous one</a:t>
          </a:r>
        </a:p>
      </dgm:t>
    </dgm:pt>
    <dgm:pt modelId="{01482C44-A6E5-4F81-9BF7-F664BD677EB0}" type="parTrans" cxnId="{D398153F-24E1-4A92-93D7-5C147E0EF6BA}">
      <dgm:prSet/>
      <dgm:spPr/>
      <dgm:t>
        <a:bodyPr/>
        <a:lstStyle/>
        <a:p>
          <a:endParaRPr lang="en-US"/>
        </a:p>
      </dgm:t>
    </dgm:pt>
    <dgm:pt modelId="{0301FC4A-5202-4B85-A423-B4324055E817}" type="sibTrans" cxnId="{D398153F-24E1-4A92-93D7-5C147E0EF6BA}">
      <dgm:prSet/>
      <dgm:spPr/>
      <dgm:t>
        <a:bodyPr/>
        <a:lstStyle/>
        <a:p>
          <a:endParaRPr lang="en-US"/>
        </a:p>
      </dgm:t>
    </dgm:pt>
    <dgm:pt modelId="{A827DD45-28BC-4625-B86E-A3BE8686FBB2}" type="pres">
      <dgm:prSet presAssocID="{99269A5E-5C12-4633-928B-7EECF278C156}" presName="compositeShape" presStyleCnt="0">
        <dgm:presLayoutVars>
          <dgm:chMax val="7"/>
          <dgm:dir/>
          <dgm:resizeHandles val="exact"/>
        </dgm:presLayoutVars>
      </dgm:prSet>
      <dgm:spPr/>
    </dgm:pt>
    <dgm:pt modelId="{C90E025F-44C7-4526-B5DD-47B38137A2B4}" type="pres">
      <dgm:prSet presAssocID="{99269A5E-5C12-4633-928B-7EECF278C156}" presName="wedge1" presStyleLbl="node1" presStyleIdx="0" presStyleCnt="3"/>
      <dgm:spPr/>
    </dgm:pt>
    <dgm:pt modelId="{1B857EB2-DAAC-49E3-AAA0-DAB8FD66CD95}" type="pres">
      <dgm:prSet presAssocID="{99269A5E-5C12-4633-928B-7EECF278C156}" presName="wedge1Tx" presStyleLbl="node1" presStyleIdx="0" presStyleCnt="3">
        <dgm:presLayoutVars>
          <dgm:chMax val="0"/>
          <dgm:chPref val="0"/>
          <dgm:bulletEnabled val="1"/>
        </dgm:presLayoutVars>
      </dgm:prSet>
      <dgm:spPr/>
    </dgm:pt>
    <dgm:pt modelId="{17830C9F-19E9-4735-83EE-76675487205E}" type="pres">
      <dgm:prSet presAssocID="{99269A5E-5C12-4633-928B-7EECF278C156}" presName="wedge2" presStyleLbl="node1" presStyleIdx="1" presStyleCnt="3"/>
      <dgm:spPr/>
    </dgm:pt>
    <dgm:pt modelId="{1BC9B1AA-7C59-41D3-90BF-153019AFA35F}" type="pres">
      <dgm:prSet presAssocID="{99269A5E-5C12-4633-928B-7EECF278C156}" presName="wedge2Tx" presStyleLbl="node1" presStyleIdx="1" presStyleCnt="3">
        <dgm:presLayoutVars>
          <dgm:chMax val="0"/>
          <dgm:chPref val="0"/>
          <dgm:bulletEnabled val="1"/>
        </dgm:presLayoutVars>
      </dgm:prSet>
      <dgm:spPr/>
    </dgm:pt>
    <dgm:pt modelId="{DE85F04E-9BC4-4AEA-876A-BBA7AF68478A}" type="pres">
      <dgm:prSet presAssocID="{99269A5E-5C12-4633-928B-7EECF278C156}" presName="wedge3" presStyleLbl="node1" presStyleIdx="2" presStyleCnt="3"/>
      <dgm:spPr/>
    </dgm:pt>
    <dgm:pt modelId="{0B3EBDA6-F2D3-417F-801E-E6F43F64F97E}" type="pres">
      <dgm:prSet presAssocID="{99269A5E-5C12-4633-928B-7EECF278C156}" presName="wedge3Tx" presStyleLbl="node1" presStyleIdx="2" presStyleCnt="3">
        <dgm:presLayoutVars>
          <dgm:chMax val="0"/>
          <dgm:chPref val="0"/>
          <dgm:bulletEnabled val="1"/>
        </dgm:presLayoutVars>
      </dgm:prSet>
      <dgm:spPr/>
    </dgm:pt>
  </dgm:ptLst>
  <dgm:cxnLst>
    <dgm:cxn modelId="{A0775204-F5B5-4372-85C9-A7D5C065139D}" type="presOf" srcId="{4BF1EB78-1F4E-4F51-BBD5-F93C1CEB23AF}" destId="{C90E025F-44C7-4526-B5DD-47B38137A2B4}" srcOrd="0" destOrd="0" presId="urn:microsoft.com/office/officeart/2005/8/layout/chart3"/>
    <dgm:cxn modelId="{E2CE2217-1180-4333-9E0F-AB4F80AB788B}" type="presOf" srcId="{A30A6B62-3F29-4199-86D8-439DD30EEB6C}" destId="{DE85F04E-9BC4-4AEA-876A-BBA7AF68478A}" srcOrd="0" destOrd="0" presId="urn:microsoft.com/office/officeart/2005/8/layout/chart3"/>
    <dgm:cxn modelId="{84494738-75D5-4373-BDA2-2BCB43CDBD9C}" type="presOf" srcId="{4BF1EB78-1F4E-4F51-BBD5-F93C1CEB23AF}" destId="{1B857EB2-DAAC-49E3-AAA0-DAB8FD66CD95}" srcOrd="1" destOrd="0" presId="urn:microsoft.com/office/officeart/2005/8/layout/chart3"/>
    <dgm:cxn modelId="{D398153F-24E1-4A92-93D7-5C147E0EF6BA}" srcId="{99269A5E-5C12-4633-928B-7EECF278C156}" destId="{A30A6B62-3F29-4199-86D8-439DD30EEB6C}" srcOrd="2" destOrd="0" parTransId="{01482C44-A6E5-4F81-9BF7-F664BD677EB0}" sibTransId="{0301FC4A-5202-4B85-A423-B4324055E817}"/>
    <dgm:cxn modelId="{5D776944-74D8-49F8-8BA3-773A5C3C5ADA}" type="presOf" srcId="{A30A6B62-3F29-4199-86D8-439DD30EEB6C}" destId="{0B3EBDA6-F2D3-417F-801E-E6F43F64F97E}" srcOrd="1" destOrd="0" presId="urn:microsoft.com/office/officeart/2005/8/layout/chart3"/>
    <dgm:cxn modelId="{D492AD66-5F75-4D0A-B21E-CCFC98F89346}" srcId="{99269A5E-5C12-4633-928B-7EECF278C156}" destId="{4BF1EB78-1F4E-4F51-BBD5-F93C1CEB23AF}" srcOrd="0" destOrd="0" parTransId="{95C032AF-707D-47EA-A8FE-F05195BBFFE0}" sibTransId="{F99C0F39-DBC6-476D-A7F6-10484DFC2103}"/>
    <dgm:cxn modelId="{96320953-A131-4854-919F-97BACB13B0D7}" type="presOf" srcId="{99269A5E-5C12-4633-928B-7EECF278C156}" destId="{A827DD45-28BC-4625-B86E-A3BE8686FBB2}" srcOrd="0" destOrd="0" presId="urn:microsoft.com/office/officeart/2005/8/layout/chart3"/>
    <dgm:cxn modelId="{E4D0E388-E8D9-464F-8FDC-0D7D2326F489}" srcId="{99269A5E-5C12-4633-928B-7EECF278C156}" destId="{634287D1-D4BF-41E4-A7BF-D3C849C966AA}" srcOrd="1" destOrd="0" parTransId="{9D041095-1433-4D01-9BA5-DD4B75B1DFB6}" sibTransId="{1682B7A7-4388-47AD-9288-470EA2CC7FE7}"/>
    <dgm:cxn modelId="{146F82CB-70CC-41C8-B921-349FA318D12F}" type="presOf" srcId="{634287D1-D4BF-41E4-A7BF-D3C849C966AA}" destId="{1BC9B1AA-7C59-41D3-90BF-153019AFA35F}" srcOrd="1" destOrd="0" presId="urn:microsoft.com/office/officeart/2005/8/layout/chart3"/>
    <dgm:cxn modelId="{1158DBD2-6085-4198-A793-E97CD302380E}" type="presOf" srcId="{634287D1-D4BF-41E4-A7BF-D3C849C966AA}" destId="{17830C9F-19E9-4735-83EE-76675487205E}" srcOrd="0" destOrd="0" presId="urn:microsoft.com/office/officeart/2005/8/layout/chart3"/>
    <dgm:cxn modelId="{6579D8BF-AFB5-4E5A-814F-D07DB72FF3C0}" type="presParOf" srcId="{A827DD45-28BC-4625-B86E-A3BE8686FBB2}" destId="{C90E025F-44C7-4526-B5DD-47B38137A2B4}" srcOrd="0" destOrd="0" presId="urn:microsoft.com/office/officeart/2005/8/layout/chart3"/>
    <dgm:cxn modelId="{81361D97-3068-42F4-A0FA-A4F546217101}" type="presParOf" srcId="{A827DD45-28BC-4625-B86E-A3BE8686FBB2}" destId="{1B857EB2-DAAC-49E3-AAA0-DAB8FD66CD95}" srcOrd="1" destOrd="0" presId="urn:microsoft.com/office/officeart/2005/8/layout/chart3"/>
    <dgm:cxn modelId="{D570D98C-D3DF-41F8-961C-AAAEEB78AB44}" type="presParOf" srcId="{A827DD45-28BC-4625-B86E-A3BE8686FBB2}" destId="{17830C9F-19E9-4735-83EE-76675487205E}" srcOrd="2" destOrd="0" presId="urn:microsoft.com/office/officeart/2005/8/layout/chart3"/>
    <dgm:cxn modelId="{09E02C1A-DEC0-4255-9B00-FC591D5BD689}" type="presParOf" srcId="{A827DD45-28BC-4625-B86E-A3BE8686FBB2}" destId="{1BC9B1AA-7C59-41D3-90BF-153019AFA35F}" srcOrd="3" destOrd="0" presId="urn:microsoft.com/office/officeart/2005/8/layout/chart3"/>
    <dgm:cxn modelId="{3495B8A5-1BE5-4F33-A81C-F928963B4A2F}" type="presParOf" srcId="{A827DD45-28BC-4625-B86E-A3BE8686FBB2}" destId="{DE85F04E-9BC4-4AEA-876A-BBA7AF68478A}" srcOrd="4" destOrd="0" presId="urn:microsoft.com/office/officeart/2005/8/layout/chart3"/>
    <dgm:cxn modelId="{68415E50-2E3F-4FE4-B96A-EF6177DC192C}" type="presParOf" srcId="{A827DD45-28BC-4625-B86E-A3BE8686FBB2}" destId="{0B3EBDA6-F2D3-417F-801E-E6F43F64F97E}" srcOrd="5"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F30BFAF-478D-4502-827F-F1A612BD7451}" type="doc">
      <dgm:prSet loTypeId="urn:microsoft.com/office/officeart/2005/8/layout/vProcess5" loCatId="process" qsTypeId="urn:microsoft.com/office/officeart/2005/8/quickstyle/simple4" qsCatId="simple" csTypeId="urn:microsoft.com/office/officeart/2005/8/colors/accent1_2" csCatId="accent1"/>
      <dgm:spPr/>
      <dgm:t>
        <a:bodyPr/>
        <a:lstStyle/>
        <a:p>
          <a:endParaRPr lang="en-US"/>
        </a:p>
      </dgm:t>
    </dgm:pt>
    <dgm:pt modelId="{041DDBD9-626D-4362-9CB1-4EF7290A2582}">
      <dgm:prSet/>
      <dgm:spPr/>
      <dgm:t>
        <a:bodyPr/>
        <a:lstStyle/>
        <a:p>
          <a:r>
            <a:rPr lang="en-US"/>
            <a:t>According to the various ratios and the results of the CAPM and Monte Carlo simulations, it can be concluded that investing in P&amp;G has the potential to yield greater returns, but this also means accepting a higher level of risk</a:t>
          </a:r>
        </a:p>
      </dgm:t>
    </dgm:pt>
    <dgm:pt modelId="{E32830A5-9A71-462F-BC5B-305A3A5E0BA5}" type="parTrans" cxnId="{E37FB34A-642F-4993-9A2D-2739BB9E7892}">
      <dgm:prSet/>
      <dgm:spPr/>
      <dgm:t>
        <a:bodyPr/>
        <a:lstStyle/>
        <a:p>
          <a:endParaRPr lang="en-US"/>
        </a:p>
      </dgm:t>
    </dgm:pt>
    <dgm:pt modelId="{83D697A9-17EA-464C-9C36-756C3460D654}" type="sibTrans" cxnId="{E37FB34A-642F-4993-9A2D-2739BB9E7892}">
      <dgm:prSet/>
      <dgm:spPr/>
      <dgm:t>
        <a:bodyPr/>
        <a:lstStyle/>
        <a:p>
          <a:endParaRPr lang="en-US"/>
        </a:p>
      </dgm:t>
    </dgm:pt>
    <dgm:pt modelId="{66052C14-81A1-4E87-9181-F99C959BC5E6}">
      <dgm:prSet/>
      <dgm:spPr/>
      <dgm:t>
        <a:bodyPr/>
        <a:lstStyle/>
        <a:p>
          <a:r>
            <a:rPr lang="en-US"/>
            <a:t>Nevertheless, the company's revenue, gross profit, and valuation have been consistently increasing over the years</a:t>
          </a:r>
        </a:p>
      </dgm:t>
    </dgm:pt>
    <dgm:pt modelId="{3D1F2BBA-6108-479B-B325-A503573BE9CC}" type="parTrans" cxnId="{FFDEF598-734D-44AE-A0A2-FB0730CCFF3C}">
      <dgm:prSet/>
      <dgm:spPr/>
      <dgm:t>
        <a:bodyPr/>
        <a:lstStyle/>
        <a:p>
          <a:endParaRPr lang="en-US"/>
        </a:p>
      </dgm:t>
    </dgm:pt>
    <dgm:pt modelId="{2234A226-77EA-4C2F-AB04-F587383D6AA1}" type="sibTrans" cxnId="{FFDEF598-734D-44AE-A0A2-FB0730CCFF3C}">
      <dgm:prSet/>
      <dgm:spPr/>
      <dgm:t>
        <a:bodyPr/>
        <a:lstStyle/>
        <a:p>
          <a:endParaRPr lang="en-US"/>
        </a:p>
      </dgm:t>
    </dgm:pt>
    <dgm:pt modelId="{536D134E-2ADA-43A1-8CE4-84FBF6BE3F6B}">
      <dgm:prSet/>
      <dgm:spPr/>
      <dgm:t>
        <a:bodyPr/>
        <a:lstStyle/>
        <a:p>
          <a:r>
            <a:rPr lang="en-US"/>
            <a:t>Therefore, based on the financial analysis, it can be stated that P&amp;G is an exceptionally strong company with a high revenue</a:t>
          </a:r>
        </a:p>
      </dgm:t>
    </dgm:pt>
    <dgm:pt modelId="{A04F4A9E-CE9C-4EC6-8DAE-E955249FA516}" type="parTrans" cxnId="{E3EFAC95-4BF5-4F25-98BB-3397E938CF5F}">
      <dgm:prSet/>
      <dgm:spPr/>
      <dgm:t>
        <a:bodyPr/>
        <a:lstStyle/>
        <a:p>
          <a:endParaRPr lang="en-US"/>
        </a:p>
      </dgm:t>
    </dgm:pt>
    <dgm:pt modelId="{71299B86-8151-4EB5-BD33-2264EE49245C}" type="sibTrans" cxnId="{E3EFAC95-4BF5-4F25-98BB-3397E938CF5F}">
      <dgm:prSet/>
      <dgm:spPr/>
      <dgm:t>
        <a:bodyPr/>
        <a:lstStyle/>
        <a:p>
          <a:endParaRPr lang="en-US"/>
        </a:p>
      </dgm:t>
    </dgm:pt>
    <dgm:pt modelId="{CBAB71F7-3733-4A48-A633-85CF15B8BAAD}" type="pres">
      <dgm:prSet presAssocID="{EF30BFAF-478D-4502-827F-F1A612BD7451}" presName="outerComposite" presStyleCnt="0">
        <dgm:presLayoutVars>
          <dgm:chMax val="5"/>
          <dgm:dir/>
          <dgm:resizeHandles val="exact"/>
        </dgm:presLayoutVars>
      </dgm:prSet>
      <dgm:spPr/>
    </dgm:pt>
    <dgm:pt modelId="{0ED7B4AF-1E5B-42E1-A7B9-51E33BD9404A}" type="pres">
      <dgm:prSet presAssocID="{EF30BFAF-478D-4502-827F-F1A612BD7451}" presName="dummyMaxCanvas" presStyleCnt="0">
        <dgm:presLayoutVars/>
      </dgm:prSet>
      <dgm:spPr/>
    </dgm:pt>
    <dgm:pt modelId="{6801469B-63ED-4147-B906-985FDD3733D3}" type="pres">
      <dgm:prSet presAssocID="{EF30BFAF-478D-4502-827F-F1A612BD7451}" presName="ThreeNodes_1" presStyleLbl="node1" presStyleIdx="0" presStyleCnt="3">
        <dgm:presLayoutVars>
          <dgm:bulletEnabled val="1"/>
        </dgm:presLayoutVars>
      </dgm:prSet>
      <dgm:spPr/>
    </dgm:pt>
    <dgm:pt modelId="{D09C4BAF-F742-4BB6-B010-0B19758D3C36}" type="pres">
      <dgm:prSet presAssocID="{EF30BFAF-478D-4502-827F-F1A612BD7451}" presName="ThreeNodes_2" presStyleLbl="node1" presStyleIdx="1" presStyleCnt="3">
        <dgm:presLayoutVars>
          <dgm:bulletEnabled val="1"/>
        </dgm:presLayoutVars>
      </dgm:prSet>
      <dgm:spPr/>
    </dgm:pt>
    <dgm:pt modelId="{5BC58D4C-C130-46E4-B289-842378EE62B6}" type="pres">
      <dgm:prSet presAssocID="{EF30BFAF-478D-4502-827F-F1A612BD7451}" presName="ThreeNodes_3" presStyleLbl="node1" presStyleIdx="2" presStyleCnt="3">
        <dgm:presLayoutVars>
          <dgm:bulletEnabled val="1"/>
        </dgm:presLayoutVars>
      </dgm:prSet>
      <dgm:spPr/>
    </dgm:pt>
    <dgm:pt modelId="{7DBA7A6A-6723-4FE1-B685-8AF243300B31}" type="pres">
      <dgm:prSet presAssocID="{EF30BFAF-478D-4502-827F-F1A612BD7451}" presName="ThreeConn_1-2" presStyleLbl="fgAccFollowNode1" presStyleIdx="0" presStyleCnt="2">
        <dgm:presLayoutVars>
          <dgm:bulletEnabled val="1"/>
        </dgm:presLayoutVars>
      </dgm:prSet>
      <dgm:spPr/>
    </dgm:pt>
    <dgm:pt modelId="{699EC1C4-F3B0-4B49-8642-3919BC53405B}" type="pres">
      <dgm:prSet presAssocID="{EF30BFAF-478D-4502-827F-F1A612BD7451}" presName="ThreeConn_2-3" presStyleLbl="fgAccFollowNode1" presStyleIdx="1" presStyleCnt="2">
        <dgm:presLayoutVars>
          <dgm:bulletEnabled val="1"/>
        </dgm:presLayoutVars>
      </dgm:prSet>
      <dgm:spPr/>
    </dgm:pt>
    <dgm:pt modelId="{5D5211C3-CBFE-4C02-AB97-43410FB18D6F}" type="pres">
      <dgm:prSet presAssocID="{EF30BFAF-478D-4502-827F-F1A612BD7451}" presName="ThreeNodes_1_text" presStyleLbl="node1" presStyleIdx="2" presStyleCnt="3">
        <dgm:presLayoutVars>
          <dgm:bulletEnabled val="1"/>
        </dgm:presLayoutVars>
      </dgm:prSet>
      <dgm:spPr/>
    </dgm:pt>
    <dgm:pt modelId="{1B533168-FC29-46B8-919C-A80632AFA70C}" type="pres">
      <dgm:prSet presAssocID="{EF30BFAF-478D-4502-827F-F1A612BD7451}" presName="ThreeNodes_2_text" presStyleLbl="node1" presStyleIdx="2" presStyleCnt="3">
        <dgm:presLayoutVars>
          <dgm:bulletEnabled val="1"/>
        </dgm:presLayoutVars>
      </dgm:prSet>
      <dgm:spPr/>
    </dgm:pt>
    <dgm:pt modelId="{4E29A5B0-7C0A-4A94-909D-FF12DFC20374}" type="pres">
      <dgm:prSet presAssocID="{EF30BFAF-478D-4502-827F-F1A612BD7451}" presName="ThreeNodes_3_text" presStyleLbl="node1" presStyleIdx="2" presStyleCnt="3">
        <dgm:presLayoutVars>
          <dgm:bulletEnabled val="1"/>
        </dgm:presLayoutVars>
      </dgm:prSet>
      <dgm:spPr/>
    </dgm:pt>
  </dgm:ptLst>
  <dgm:cxnLst>
    <dgm:cxn modelId="{093D5A17-626B-4E2F-B67A-DE295608BCCC}" type="presOf" srcId="{66052C14-81A1-4E87-9181-F99C959BC5E6}" destId="{D09C4BAF-F742-4BB6-B010-0B19758D3C36}" srcOrd="0" destOrd="0" presId="urn:microsoft.com/office/officeart/2005/8/layout/vProcess5"/>
    <dgm:cxn modelId="{2F340926-7E48-49EE-9C22-A666C5AA42AD}" type="presOf" srcId="{536D134E-2ADA-43A1-8CE4-84FBF6BE3F6B}" destId="{5BC58D4C-C130-46E4-B289-842378EE62B6}" srcOrd="0" destOrd="0" presId="urn:microsoft.com/office/officeart/2005/8/layout/vProcess5"/>
    <dgm:cxn modelId="{B7AAFF5C-3D18-412B-8E0D-A7A9B0A52D40}" type="presOf" srcId="{83D697A9-17EA-464C-9C36-756C3460D654}" destId="{7DBA7A6A-6723-4FE1-B685-8AF243300B31}" srcOrd="0" destOrd="0" presId="urn:microsoft.com/office/officeart/2005/8/layout/vProcess5"/>
    <dgm:cxn modelId="{F7DFCB46-1E70-46A4-BAAC-A2C7EAC80D99}" type="presOf" srcId="{041DDBD9-626D-4362-9CB1-4EF7290A2582}" destId="{6801469B-63ED-4147-B906-985FDD3733D3}" srcOrd="0" destOrd="0" presId="urn:microsoft.com/office/officeart/2005/8/layout/vProcess5"/>
    <dgm:cxn modelId="{0F7C006A-E89B-4DCB-93DD-0E09B7E5AE14}" type="presOf" srcId="{66052C14-81A1-4E87-9181-F99C959BC5E6}" destId="{1B533168-FC29-46B8-919C-A80632AFA70C}" srcOrd="1" destOrd="0" presId="urn:microsoft.com/office/officeart/2005/8/layout/vProcess5"/>
    <dgm:cxn modelId="{E37FB34A-642F-4993-9A2D-2739BB9E7892}" srcId="{EF30BFAF-478D-4502-827F-F1A612BD7451}" destId="{041DDBD9-626D-4362-9CB1-4EF7290A2582}" srcOrd="0" destOrd="0" parTransId="{E32830A5-9A71-462F-BC5B-305A3A5E0BA5}" sibTransId="{83D697A9-17EA-464C-9C36-756C3460D654}"/>
    <dgm:cxn modelId="{32423572-B376-4DDC-85D4-5BDDA664F31B}" type="presOf" srcId="{041DDBD9-626D-4362-9CB1-4EF7290A2582}" destId="{5D5211C3-CBFE-4C02-AB97-43410FB18D6F}" srcOrd="1" destOrd="0" presId="urn:microsoft.com/office/officeart/2005/8/layout/vProcess5"/>
    <dgm:cxn modelId="{E3EFAC95-4BF5-4F25-98BB-3397E938CF5F}" srcId="{EF30BFAF-478D-4502-827F-F1A612BD7451}" destId="{536D134E-2ADA-43A1-8CE4-84FBF6BE3F6B}" srcOrd="2" destOrd="0" parTransId="{A04F4A9E-CE9C-4EC6-8DAE-E955249FA516}" sibTransId="{71299B86-8151-4EB5-BD33-2264EE49245C}"/>
    <dgm:cxn modelId="{E3ECEB97-8284-402B-B41D-F18BE6C07F15}" type="presOf" srcId="{2234A226-77EA-4C2F-AB04-F587383D6AA1}" destId="{699EC1C4-F3B0-4B49-8642-3919BC53405B}" srcOrd="0" destOrd="0" presId="urn:microsoft.com/office/officeart/2005/8/layout/vProcess5"/>
    <dgm:cxn modelId="{FFDEF598-734D-44AE-A0A2-FB0730CCFF3C}" srcId="{EF30BFAF-478D-4502-827F-F1A612BD7451}" destId="{66052C14-81A1-4E87-9181-F99C959BC5E6}" srcOrd="1" destOrd="0" parTransId="{3D1F2BBA-6108-479B-B325-A503573BE9CC}" sibTransId="{2234A226-77EA-4C2F-AB04-F587383D6AA1}"/>
    <dgm:cxn modelId="{52B489C5-6746-409A-9A5D-920FA9372345}" type="presOf" srcId="{EF30BFAF-478D-4502-827F-F1A612BD7451}" destId="{CBAB71F7-3733-4A48-A633-85CF15B8BAAD}" srcOrd="0" destOrd="0" presId="urn:microsoft.com/office/officeart/2005/8/layout/vProcess5"/>
    <dgm:cxn modelId="{B89EDCD5-8EF0-4DAA-8F3E-035E8E4EDCF9}" type="presOf" srcId="{536D134E-2ADA-43A1-8CE4-84FBF6BE3F6B}" destId="{4E29A5B0-7C0A-4A94-909D-FF12DFC20374}" srcOrd="1" destOrd="0" presId="urn:microsoft.com/office/officeart/2005/8/layout/vProcess5"/>
    <dgm:cxn modelId="{D678B3AC-FAC7-4070-ACD2-9B524B77B348}" type="presParOf" srcId="{CBAB71F7-3733-4A48-A633-85CF15B8BAAD}" destId="{0ED7B4AF-1E5B-42E1-A7B9-51E33BD9404A}" srcOrd="0" destOrd="0" presId="urn:microsoft.com/office/officeart/2005/8/layout/vProcess5"/>
    <dgm:cxn modelId="{3068ADE8-F075-4DAD-BDE4-F30CF0124D72}" type="presParOf" srcId="{CBAB71F7-3733-4A48-A633-85CF15B8BAAD}" destId="{6801469B-63ED-4147-B906-985FDD3733D3}" srcOrd="1" destOrd="0" presId="urn:microsoft.com/office/officeart/2005/8/layout/vProcess5"/>
    <dgm:cxn modelId="{238D1AB6-260C-4B75-ADBB-2275310189D8}" type="presParOf" srcId="{CBAB71F7-3733-4A48-A633-85CF15B8BAAD}" destId="{D09C4BAF-F742-4BB6-B010-0B19758D3C36}" srcOrd="2" destOrd="0" presId="urn:microsoft.com/office/officeart/2005/8/layout/vProcess5"/>
    <dgm:cxn modelId="{BA4CA135-A6C1-4536-9AA7-8B72B90B17DD}" type="presParOf" srcId="{CBAB71F7-3733-4A48-A633-85CF15B8BAAD}" destId="{5BC58D4C-C130-46E4-B289-842378EE62B6}" srcOrd="3" destOrd="0" presId="urn:microsoft.com/office/officeart/2005/8/layout/vProcess5"/>
    <dgm:cxn modelId="{B4AC94F6-E726-4198-B0A6-90BE13A666A0}" type="presParOf" srcId="{CBAB71F7-3733-4A48-A633-85CF15B8BAAD}" destId="{7DBA7A6A-6723-4FE1-B685-8AF243300B31}" srcOrd="4" destOrd="0" presId="urn:microsoft.com/office/officeart/2005/8/layout/vProcess5"/>
    <dgm:cxn modelId="{BDBA561F-9A6F-4155-96AA-33A2D5127A47}" type="presParOf" srcId="{CBAB71F7-3733-4A48-A633-85CF15B8BAAD}" destId="{699EC1C4-F3B0-4B49-8642-3919BC53405B}" srcOrd="5" destOrd="0" presId="urn:microsoft.com/office/officeart/2005/8/layout/vProcess5"/>
    <dgm:cxn modelId="{6D345A9F-5488-4BBD-AEF8-7C2310C395BE}" type="presParOf" srcId="{CBAB71F7-3733-4A48-A633-85CF15B8BAAD}" destId="{5D5211C3-CBFE-4C02-AB97-43410FB18D6F}" srcOrd="6" destOrd="0" presId="urn:microsoft.com/office/officeart/2005/8/layout/vProcess5"/>
    <dgm:cxn modelId="{302861F6-8720-4A1F-B5D7-4825E4FFE3BB}" type="presParOf" srcId="{CBAB71F7-3733-4A48-A633-85CF15B8BAAD}" destId="{1B533168-FC29-46B8-919C-A80632AFA70C}" srcOrd="7" destOrd="0" presId="urn:microsoft.com/office/officeart/2005/8/layout/vProcess5"/>
    <dgm:cxn modelId="{24EEF51F-578E-43D9-92DA-69FF551D292A}" type="presParOf" srcId="{CBAB71F7-3733-4A48-A633-85CF15B8BAAD}" destId="{4E29A5B0-7C0A-4A94-909D-FF12DFC20374}"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183141-1864-4040-9CCE-187D1FF65E18}" type="doc">
      <dgm:prSet loTypeId="urn:microsoft.com/office/officeart/2005/8/layout/hierarchy1" loCatId="hierarchy" qsTypeId="urn:microsoft.com/office/officeart/2005/8/quickstyle/simple2" qsCatId="simple" csTypeId="urn:microsoft.com/office/officeart/2005/8/colors/colorful5" csCatId="colorful"/>
      <dgm:spPr/>
      <dgm:t>
        <a:bodyPr/>
        <a:lstStyle/>
        <a:p>
          <a:endParaRPr lang="en-US"/>
        </a:p>
      </dgm:t>
    </dgm:pt>
    <dgm:pt modelId="{0885FA6E-FCC3-46AA-BE32-3AC9D90C2EF3}">
      <dgm:prSet/>
      <dgm:spPr/>
      <dgm:t>
        <a:bodyPr/>
        <a:lstStyle/>
        <a:p>
          <a:r>
            <a:rPr lang="en-US"/>
            <a:t>P&amp;G produces and markets a wide range of consumer goods, including personal care products, cleaning agents, pet food, and food and beverage products</a:t>
          </a:r>
        </a:p>
      </dgm:t>
    </dgm:pt>
    <dgm:pt modelId="{D9888BF5-5713-498F-A7F2-17EC3DBB8B5C}" type="parTrans" cxnId="{0BC9544B-96C8-457F-9B6C-174739DF76BA}">
      <dgm:prSet/>
      <dgm:spPr/>
      <dgm:t>
        <a:bodyPr/>
        <a:lstStyle/>
        <a:p>
          <a:endParaRPr lang="en-US"/>
        </a:p>
      </dgm:t>
    </dgm:pt>
    <dgm:pt modelId="{511B5A0F-6D9A-4A63-BE7A-48947078CCCC}" type="sibTrans" cxnId="{0BC9544B-96C8-457F-9B6C-174739DF76BA}">
      <dgm:prSet/>
      <dgm:spPr/>
      <dgm:t>
        <a:bodyPr/>
        <a:lstStyle/>
        <a:p>
          <a:endParaRPr lang="en-US"/>
        </a:p>
      </dgm:t>
    </dgm:pt>
    <dgm:pt modelId="{8D1249AA-422A-4645-8436-4D01DBF9167B}">
      <dgm:prSet/>
      <dgm:spPr/>
      <dgm:t>
        <a:bodyPr/>
        <a:lstStyle/>
        <a:p>
          <a:r>
            <a:rPr lang="en-US"/>
            <a:t>P&amp;G's products are sold in over 180 countries, and the company operates through five business segments: Fabric and Home Care, Baby, Feminine and Family Care, Beauty, Grooming, and Health Care</a:t>
          </a:r>
        </a:p>
      </dgm:t>
    </dgm:pt>
    <dgm:pt modelId="{8E7AD9A0-4907-491B-A3DB-5B8B5B8A52A3}" type="parTrans" cxnId="{9F03F754-1FE3-4288-AB54-CA5C974EEF11}">
      <dgm:prSet/>
      <dgm:spPr/>
      <dgm:t>
        <a:bodyPr/>
        <a:lstStyle/>
        <a:p>
          <a:endParaRPr lang="en-US"/>
        </a:p>
      </dgm:t>
    </dgm:pt>
    <dgm:pt modelId="{34DF2F76-866C-4187-AA7A-C355AE9041B8}" type="sibTrans" cxnId="{9F03F754-1FE3-4288-AB54-CA5C974EEF11}">
      <dgm:prSet/>
      <dgm:spPr/>
      <dgm:t>
        <a:bodyPr/>
        <a:lstStyle/>
        <a:p>
          <a:endParaRPr lang="en-US"/>
        </a:p>
      </dgm:t>
    </dgm:pt>
    <dgm:pt modelId="{64FCC0BA-890F-467E-9C4F-FCF4D614B170}">
      <dgm:prSet/>
      <dgm:spPr/>
      <dgm:t>
        <a:bodyPr/>
        <a:lstStyle/>
        <a:p>
          <a:r>
            <a:rPr lang="en-US"/>
            <a:t>P&amp;G is known for its focus on research and development and has a reputation for being an innovator in the consumer goods industry</a:t>
          </a:r>
        </a:p>
      </dgm:t>
    </dgm:pt>
    <dgm:pt modelId="{5367A745-E396-4234-A957-29CA0124F579}" type="parTrans" cxnId="{16C5BA4B-6B47-4370-8A6D-647FC1FD3E1F}">
      <dgm:prSet/>
      <dgm:spPr/>
      <dgm:t>
        <a:bodyPr/>
        <a:lstStyle/>
        <a:p>
          <a:endParaRPr lang="en-US"/>
        </a:p>
      </dgm:t>
    </dgm:pt>
    <dgm:pt modelId="{BF6B8DE2-B142-43AB-B797-A297AF2CBD27}" type="sibTrans" cxnId="{16C5BA4B-6B47-4370-8A6D-647FC1FD3E1F}">
      <dgm:prSet/>
      <dgm:spPr/>
      <dgm:t>
        <a:bodyPr/>
        <a:lstStyle/>
        <a:p>
          <a:endParaRPr lang="en-US"/>
        </a:p>
      </dgm:t>
    </dgm:pt>
    <dgm:pt modelId="{D61EA1DF-32FA-4AA4-93B2-4C1B4DBE1170}" type="pres">
      <dgm:prSet presAssocID="{17183141-1864-4040-9CCE-187D1FF65E18}" presName="hierChild1" presStyleCnt="0">
        <dgm:presLayoutVars>
          <dgm:chPref val="1"/>
          <dgm:dir/>
          <dgm:animOne val="branch"/>
          <dgm:animLvl val="lvl"/>
          <dgm:resizeHandles/>
        </dgm:presLayoutVars>
      </dgm:prSet>
      <dgm:spPr/>
    </dgm:pt>
    <dgm:pt modelId="{33819D70-A85E-4EA5-9619-19DCF12EBA34}" type="pres">
      <dgm:prSet presAssocID="{0885FA6E-FCC3-46AA-BE32-3AC9D90C2EF3}" presName="hierRoot1" presStyleCnt="0"/>
      <dgm:spPr/>
    </dgm:pt>
    <dgm:pt modelId="{E6FFDC4D-0D7E-47D7-B894-B9D6E2613B7F}" type="pres">
      <dgm:prSet presAssocID="{0885FA6E-FCC3-46AA-BE32-3AC9D90C2EF3}" presName="composite" presStyleCnt="0"/>
      <dgm:spPr/>
    </dgm:pt>
    <dgm:pt modelId="{218A3895-F6F0-4C68-B14F-D9B0C5572763}" type="pres">
      <dgm:prSet presAssocID="{0885FA6E-FCC3-46AA-BE32-3AC9D90C2EF3}" presName="background" presStyleLbl="node0" presStyleIdx="0" presStyleCnt="3"/>
      <dgm:spPr/>
    </dgm:pt>
    <dgm:pt modelId="{AE2C0B04-2256-4516-8E0C-B329CA14096D}" type="pres">
      <dgm:prSet presAssocID="{0885FA6E-FCC3-46AA-BE32-3AC9D90C2EF3}" presName="text" presStyleLbl="fgAcc0" presStyleIdx="0" presStyleCnt="3">
        <dgm:presLayoutVars>
          <dgm:chPref val="3"/>
        </dgm:presLayoutVars>
      </dgm:prSet>
      <dgm:spPr/>
    </dgm:pt>
    <dgm:pt modelId="{FFB3480C-1AAA-4DE0-8FEA-95CABC419FC9}" type="pres">
      <dgm:prSet presAssocID="{0885FA6E-FCC3-46AA-BE32-3AC9D90C2EF3}" presName="hierChild2" presStyleCnt="0"/>
      <dgm:spPr/>
    </dgm:pt>
    <dgm:pt modelId="{467F6846-25A7-4DEB-A910-DDC568D21794}" type="pres">
      <dgm:prSet presAssocID="{8D1249AA-422A-4645-8436-4D01DBF9167B}" presName="hierRoot1" presStyleCnt="0"/>
      <dgm:spPr/>
    </dgm:pt>
    <dgm:pt modelId="{36FD1582-A32A-4094-B00B-89E629AFDFF9}" type="pres">
      <dgm:prSet presAssocID="{8D1249AA-422A-4645-8436-4D01DBF9167B}" presName="composite" presStyleCnt="0"/>
      <dgm:spPr/>
    </dgm:pt>
    <dgm:pt modelId="{00DB7515-A922-487A-B807-BF855283B4D0}" type="pres">
      <dgm:prSet presAssocID="{8D1249AA-422A-4645-8436-4D01DBF9167B}" presName="background" presStyleLbl="node0" presStyleIdx="1" presStyleCnt="3"/>
      <dgm:spPr/>
    </dgm:pt>
    <dgm:pt modelId="{59547285-B28B-4DDC-B538-AF13345D341A}" type="pres">
      <dgm:prSet presAssocID="{8D1249AA-422A-4645-8436-4D01DBF9167B}" presName="text" presStyleLbl="fgAcc0" presStyleIdx="1" presStyleCnt="3">
        <dgm:presLayoutVars>
          <dgm:chPref val="3"/>
        </dgm:presLayoutVars>
      </dgm:prSet>
      <dgm:spPr/>
    </dgm:pt>
    <dgm:pt modelId="{5C05B1DB-B7EF-47E5-84D1-204AB0B184DC}" type="pres">
      <dgm:prSet presAssocID="{8D1249AA-422A-4645-8436-4D01DBF9167B}" presName="hierChild2" presStyleCnt="0"/>
      <dgm:spPr/>
    </dgm:pt>
    <dgm:pt modelId="{CCB48D88-9F18-4B56-947D-C548565A31E6}" type="pres">
      <dgm:prSet presAssocID="{64FCC0BA-890F-467E-9C4F-FCF4D614B170}" presName="hierRoot1" presStyleCnt="0"/>
      <dgm:spPr/>
    </dgm:pt>
    <dgm:pt modelId="{97C1803C-8F85-4400-AF71-1803B31F0F4F}" type="pres">
      <dgm:prSet presAssocID="{64FCC0BA-890F-467E-9C4F-FCF4D614B170}" presName="composite" presStyleCnt="0"/>
      <dgm:spPr/>
    </dgm:pt>
    <dgm:pt modelId="{83FEE8B2-D216-496B-B795-05889D88EB05}" type="pres">
      <dgm:prSet presAssocID="{64FCC0BA-890F-467E-9C4F-FCF4D614B170}" presName="background" presStyleLbl="node0" presStyleIdx="2" presStyleCnt="3"/>
      <dgm:spPr/>
    </dgm:pt>
    <dgm:pt modelId="{B74D82A9-2318-4695-93F6-07445724C04C}" type="pres">
      <dgm:prSet presAssocID="{64FCC0BA-890F-467E-9C4F-FCF4D614B170}" presName="text" presStyleLbl="fgAcc0" presStyleIdx="2" presStyleCnt="3">
        <dgm:presLayoutVars>
          <dgm:chPref val="3"/>
        </dgm:presLayoutVars>
      </dgm:prSet>
      <dgm:spPr/>
    </dgm:pt>
    <dgm:pt modelId="{D0BC233C-2DDA-413F-9477-E6DF8441A2BC}" type="pres">
      <dgm:prSet presAssocID="{64FCC0BA-890F-467E-9C4F-FCF4D614B170}" presName="hierChild2" presStyleCnt="0"/>
      <dgm:spPr/>
    </dgm:pt>
  </dgm:ptLst>
  <dgm:cxnLst>
    <dgm:cxn modelId="{5679A128-1583-4BC2-AC9F-73B580B73F1A}" type="presOf" srcId="{0885FA6E-FCC3-46AA-BE32-3AC9D90C2EF3}" destId="{AE2C0B04-2256-4516-8E0C-B329CA14096D}" srcOrd="0" destOrd="0" presId="urn:microsoft.com/office/officeart/2005/8/layout/hierarchy1"/>
    <dgm:cxn modelId="{0BC9544B-96C8-457F-9B6C-174739DF76BA}" srcId="{17183141-1864-4040-9CCE-187D1FF65E18}" destId="{0885FA6E-FCC3-46AA-BE32-3AC9D90C2EF3}" srcOrd="0" destOrd="0" parTransId="{D9888BF5-5713-498F-A7F2-17EC3DBB8B5C}" sibTransId="{511B5A0F-6D9A-4A63-BE7A-48947078CCCC}"/>
    <dgm:cxn modelId="{16C5BA4B-6B47-4370-8A6D-647FC1FD3E1F}" srcId="{17183141-1864-4040-9CCE-187D1FF65E18}" destId="{64FCC0BA-890F-467E-9C4F-FCF4D614B170}" srcOrd="2" destOrd="0" parTransId="{5367A745-E396-4234-A957-29CA0124F579}" sibTransId="{BF6B8DE2-B142-43AB-B797-A297AF2CBD27}"/>
    <dgm:cxn modelId="{B4B9584F-4F7F-46AA-882D-2D72BC8FFF3A}" type="presOf" srcId="{64FCC0BA-890F-467E-9C4F-FCF4D614B170}" destId="{B74D82A9-2318-4695-93F6-07445724C04C}" srcOrd="0" destOrd="0" presId="urn:microsoft.com/office/officeart/2005/8/layout/hierarchy1"/>
    <dgm:cxn modelId="{9F03F754-1FE3-4288-AB54-CA5C974EEF11}" srcId="{17183141-1864-4040-9CCE-187D1FF65E18}" destId="{8D1249AA-422A-4645-8436-4D01DBF9167B}" srcOrd="1" destOrd="0" parTransId="{8E7AD9A0-4907-491B-A3DB-5B8B5B8A52A3}" sibTransId="{34DF2F76-866C-4187-AA7A-C355AE9041B8}"/>
    <dgm:cxn modelId="{ABBFA483-54DF-445F-A64E-7E1C870BC49A}" type="presOf" srcId="{17183141-1864-4040-9CCE-187D1FF65E18}" destId="{D61EA1DF-32FA-4AA4-93B2-4C1B4DBE1170}" srcOrd="0" destOrd="0" presId="urn:microsoft.com/office/officeart/2005/8/layout/hierarchy1"/>
    <dgm:cxn modelId="{332E1CF0-1916-44D3-8147-D7A0F7ADC893}" type="presOf" srcId="{8D1249AA-422A-4645-8436-4D01DBF9167B}" destId="{59547285-B28B-4DDC-B538-AF13345D341A}" srcOrd="0" destOrd="0" presId="urn:microsoft.com/office/officeart/2005/8/layout/hierarchy1"/>
    <dgm:cxn modelId="{3232C433-28AA-4809-A53F-11A856B5C816}" type="presParOf" srcId="{D61EA1DF-32FA-4AA4-93B2-4C1B4DBE1170}" destId="{33819D70-A85E-4EA5-9619-19DCF12EBA34}" srcOrd="0" destOrd="0" presId="urn:microsoft.com/office/officeart/2005/8/layout/hierarchy1"/>
    <dgm:cxn modelId="{1D21F2F2-3850-4066-A8EC-FC4872E28250}" type="presParOf" srcId="{33819D70-A85E-4EA5-9619-19DCF12EBA34}" destId="{E6FFDC4D-0D7E-47D7-B894-B9D6E2613B7F}" srcOrd="0" destOrd="0" presId="urn:microsoft.com/office/officeart/2005/8/layout/hierarchy1"/>
    <dgm:cxn modelId="{6FAF451B-DF31-4775-8D35-59123265F1B3}" type="presParOf" srcId="{E6FFDC4D-0D7E-47D7-B894-B9D6E2613B7F}" destId="{218A3895-F6F0-4C68-B14F-D9B0C5572763}" srcOrd="0" destOrd="0" presId="urn:microsoft.com/office/officeart/2005/8/layout/hierarchy1"/>
    <dgm:cxn modelId="{05623FCA-9B51-4803-A53F-4012BA90845B}" type="presParOf" srcId="{E6FFDC4D-0D7E-47D7-B894-B9D6E2613B7F}" destId="{AE2C0B04-2256-4516-8E0C-B329CA14096D}" srcOrd="1" destOrd="0" presId="urn:microsoft.com/office/officeart/2005/8/layout/hierarchy1"/>
    <dgm:cxn modelId="{E1324485-0563-4A57-A9D4-3899CF1DD49D}" type="presParOf" srcId="{33819D70-A85E-4EA5-9619-19DCF12EBA34}" destId="{FFB3480C-1AAA-4DE0-8FEA-95CABC419FC9}" srcOrd="1" destOrd="0" presId="urn:microsoft.com/office/officeart/2005/8/layout/hierarchy1"/>
    <dgm:cxn modelId="{FB438026-3A31-431D-96A9-213504934F98}" type="presParOf" srcId="{D61EA1DF-32FA-4AA4-93B2-4C1B4DBE1170}" destId="{467F6846-25A7-4DEB-A910-DDC568D21794}" srcOrd="1" destOrd="0" presId="urn:microsoft.com/office/officeart/2005/8/layout/hierarchy1"/>
    <dgm:cxn modelId="{DA3263E5-43F6-489B-AD79-DF4388913444}" type="presParOf" srcId="{467F6846-25A7-4DEB-A910-DDC568D21794}" destId="{36FD1582-A32A-4094-B00B-89E629AFDFF9}" srcOrd="0" destOrd="0" presId="urn:microsoft.com/office/officeart/2005/8/layout/hierarchy1"/>
    <dgm:cxn modelId="{E595A972-67D1-436A-957F-D4BD0F623920}" type="presParOf" srcId="{36FD1582-A32A-4094-B00B-89E629AFDFF9}" destId="{00DB7515-A922-487A-B807-BF855283B4D0}" srcOrd="0" destOrd="0" presId="urn:microsoft.com/office/officeart/2005/8/layout/hierarchy1"/>
    <dgm:cxn modelId="{A6AAAEA3-9D91-4644-92DA-28C2D602F469}" type="presParOf" srcId="{36FD1582-A32A-4094-B00B-89E629AFDFF9}" destId="{59547285-B28B-4DDC-B538-AF13345D341A}" srcOrd="1" destOrd="0" presId="urn:microsoft.com/office/officeart/2005/8/layout/hierarchy1"/>
    <dgm:cxn modelId="{7A193DCB-D84F-4E4D-B91F-4836209655F2}" type="presParOf" srcId="{467F6846-25A7-4DEB-A910-DDC568D21794}" destId="{5C05B1DB-B7EF-47E5-84D1-204AB0B184DC}" srcOrd="1" destOrd="0" presId="urn:microsoft.com/office/officeart/2005/8/layout/hierarchy1"/>
    <dgm:cxn modelId="{578B0EF4-E426-4276-B754-893A781BA21D}" type="presParOf" srcId="{D61EA1DF-32FA-4AA4-93B2-4C1B4DBE1170}" destId="{CCB48D88-9F18-4B56-947D-C548565A31E6}" srcOrd="2" destOrd="0" presId="urn:microsoft.com/office/officeart/2005/8/layout/hierarchy1"/>
    <dgm:cxn modelId="{B06782E8-AAC0-460D-B340-B9B9F07525C7}" type="presParOf" srcId="{CCB48D88-9F18-4B56-947D-C548565A31E6}" destId="{97C1803C-8F85-4400-AF71-1803B31F0F4F}" srcOrd="0" destOrd="0" presId="urn:microsoft.com/office/officeart/2005/8/layout/hierarchy1"/>
    <dgm:cxn modelId="{3A78D639-4853-4317-8D7F-47E1988A1B00}" type="presParOf" srcId="{97C1803C-8F85-4400-AF71-1803B31F0F4F}" destId="{83FEE8B2-D216-496B-B795-05889D88EB05}" srcOrd="0" destOrd="0" presId="urn:microsoft.com/office/officeart/2005/8/layout/hierarchy1"/>
    <dgm:cxn modelId="{D99245F0-C0DF-4061-835F-BAF07EC2EE71}" type="presParOf" srcId="{97C1803C-8F85-4400-AF71-1803B31F0F4F}" destId="{B74D82A9-2318-4695-93F6-07445724C04C}" srcOrd="1" destOrd="0" presId="urn:microsoft.com/office/officeart/2005/8/layout/hierarchy1"/>
    <dgm:cxn modelId="{344874B2-FC5D-4810-A4AA-74AEE8614C91}" type="presParOf" srcId="{CCB48D88-9F18-4B56-947D-C548565A31E6}" destId="{D0BC233C-2DDA-413F-9477-E6DF8441A2BC}"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01FFD03-4736-470E-A22F-E3F828B1C0B5}" type="doc">
      <dgm:prSet loTypeId="urn:microsoft.com/office/officeart/2005/8/layout/vProcess5" loCatId="process" qsTypeId="urn:microsoft.com/office/officeart/2005/8/quickstyle/simple4" qsCatId="simple" csTypeId="urn:microsoft.com/office/officeart/2005/8/colors/colorful1" csCatId="colorful" phldr="1"/>
      <dgm:spPr/>
      <dgm:t>
        <a:bodyPr/>
        <a:lstStyle/>
        <a:p>
          <a:endParaRPr lang="en-US"/>
        </a:p>
      </dgm:t>
    </dgm:pt>
    <dgm:pt modelId="{A26B3271-4235-41B0-80A3-57F22D33D618}">
      <dgm:prSet/>
      <dgm:spPr/>
      <dgm:t>
        <a:bodyPr/>
        <a:lstStyle/>
        <a:p>
          <a:pPr>
            <a:lnSpc>
              <a:spcPct val="100000"/>
            </a:lnSpc>
            <a:defRPr cap="all"/>
          </a:pPr>
          <a:r>
            <a:rPr lang="en-US"/>
            <a:t>Procter &amp; Gamble is a major consumer goods company with various competitors that aim to target its segments individually</a:t>
          </a:r>
        </a:p>
      </dgm:t>
    </dgm:pt>
    <dgm:pt modelId="{6CFD3BC8-5324-43CE-A4B7-F5F2119DD807}" type="parTrans" cxnId="{BD460480-5C56-4D7D-BF48-FA5D2DE8862E}">
      <dgm:prSet/>
      <dgm:spPr/>
      <dgm:t>
        <a:bodyPr/>
        <a:lstStyle/>
        <a:p>
          <a:endParaRPr lang="en-US"/>
        </a:p>
      </dgm:t>
    </dgm:pt>
    <dgm:pt modelId="{AEFE9181-4AC1-45C9-93A2-775B44648E63}" type="sibTrans" cxnId="{BD460480-5C56-4D7D-BF48-FA5D2DE8862E}">
      <dgm:prSet/>
      <dgm:spPr/>
      <dgm:t>
        <a:bodyPr/>
        <a:lstStyle/>
        <a:p>
          <a:endParaRPr lang="en-US"/>
        </a:p>
      </dgm:t>
    </dgm:pt>
    <dgm:pt modelId="{EE042C28-93D7-46D6-BD0C-C7671409BFC9}">
      <dgm:prSet/>
      <dgm:spPr/>
      <dgm:t>
        <a:bodyPr/>
        <a:lstStyle/>
        <a:p>
          <a:pPr>
            <a:lnSpc>
              <a:spcPct val="100000"/>
            </a:lnSpc>
            <a:defRPr cap="all"/>
          </a:pPr>
          <a:r>
            <a:rPr lang="en-US"/>
            <a:t>The company's top-selling business segment, representing 33% of its net sales in 2019, is Fabric and Home Care</a:t>
          </a:r>
        </a:p>
      </dgm:t>
    </dgm:pt>
    <dgm:pt modelId="{0E35E49E-3993-4173-B1AD-6A2A1A6C3F35}" type="parTrans" cxnId="{2AC68DE0-1FA2-4A20-A692-85028DF38DE5}">
      <dgm:prSet/>
      <dgm:spPr/>
      <dgm:t>
        <a:bodyPr/>
        <a:lstStyle/>
        <a:p>
          <a:endParaRPr lang="en-US"/>
        </a:p>
      </dgm:t>
    </dgm:pt>
    <dgm:pt modelId="{2851A794-791F-4EA2-95BF-C6BA38C0527F}" type="sibTrans" cxnId="{2AC68DE0-1FA2-4A20-A692-85028DF38DE5}">
      <dgm:prSet/>
      <dgm:spPr/>
      <dgm:t>
        <a:bodyPr/>
        <a:lstStyle/>
        <a:p>
          <a:endParaRPr lang="en-US"/>
        </a:p>
      </dgm:t>
    </dgm:pt>
    <dgm:pt modelId="{23DC837E-04AF-4DA9-A9B3-0F9DF622DF1D}">
      <dgm:prSet/>
      <dgm:spPr/>
      <dgm:t>
        <a:bodyPr/>
        <a:lstStyle/>
        <a:p>
          <a:pPr>
            <a:lnSpc>
              <a:spcPct val="100000"/>
            </a:lnSpc>
            <a:defRPr cap="all"/>
          </a:pPr>
          <a:r>
            <a:rPr lang="en-US"/>
            <a:t>In the beauty segment, Avon is a major competitor to Procter &amp; Gamble, along with other companies such as Colgate-Palmolive, Estee Lauder, Revlon, and Unilever</a:t>
          </a:r>
        </a:p>
      </dgm:t>
    </dgm:pt>
    <dgm:pt modelId="{B3AB0EF9-2069-4BC9-A7BD-B20E887A7F18}" type="parTrans" cxnId="{10CEBD2E-3CE1-497D-9D0D-FA62E6CFD2EA}">
      <dgm:prSet/>
      <dgm:spPr/>
      <dgm:t>
        <a:bodyPr/>
        <a:lstStyle/>
        <a:p>
          <a:endParaRPr lang="en-US"/>
        </a:p>
      </dgm:t>
    </dgm:pt>
    <dgm:pt modelId="{C301282D-84CD-488D-962B-273752BF7A6C}" type="sibTrans" cxnId="{10CEBD2E-3CE1-497D-9D0D-FA62E6CFD2EA}">
      <dgm:prSet/>
      <dgm:spPr/>
      <dgm:t>
        <a:bodyPr/>
        <a:lstStyle/>
        <a:p>
          <a:endParaRPr lang="en-US"/>
        </a:p>
      </dgm:t>
    </dgm:pt>
    <dgm:pt modelId="{E02B838B-291D-4217-9767-1020757266BB}" type="pres">
      <dgm:prSet presAssocID="{B01FFD03-4736-470E-A22F-E3F828B1C0B5}" presName="outerComposite" presStyleCnt="0">
        <dgm:presLayoutVars>
          <dgm:chMax val="5"/>
          <dgm:dir/>
          <dgm:resizeHandles val="exact"/>
        </dgm:presLayoutVars>
      </dgm:prSet>
      <dgm:spPr/>
    </dgm:pt>
    <dgm:pt modelId="{523A3E53-A47C-4CC8-80E3-0CC2D4ABD999}" type="pres">
      <dgm:prSet presAssocID="{B01FFD03-4736-470E-A22F-E3F828B1C0B5}" presName="dummyMaxCanvas" presStyleCnt="0">
        <dgm:presLayoutVars/>
      </dgm:prSet>
      <dgm:spPr/>
    </dgm:pt>
    <dgm:pt modelId="{8688D216-7A7F-442E-9AFD-AEAB4776B7EB}" type="pres">
      <dgm:prSet presAssocID="{B01FFD03-4736-470E-A22F-E3F828B1C0B5}" presName="ThreeNodes_1" presStyleLbl="node1" presStyleIdx="0" presStyleCnt="3">
        <dgm:presLayoutVars>
          <dgm:bulletEnabled val="1"/>
        </dgm:presLayoutVars>
      </dgm:prSet>
      <dgm:spPr/>
    </dgm:pt>
    <dgm:pt modelId="{17755D09-C7D4-4FCD-A181-314E04B0A226}" type="pres">
      <dgm:prSet presAssocID="{B01FFD03-4736-470E-A22F-E3F828B1C0B5}" presName="ThreeNodes_2" presStyleLbl="node1" presStyleIdx="1" presStyleCnt="3">
        <dgm:presLayoutVars>
          <dgm:bulletEnabled val="1"/>
        </dgm:presLayoutVars>
      </dgm:prSet>
      <dgm:spPr/>
    </dgm:pt>
    <dgm:pt modelId="{66ED96DF-5013-4D05-82D3-46B3ED6FBAF4}" type="pres">
      <dgm:prSet presAssocID="{B01FFD03-4736-470E-A22F-E3F828B1C0B5}" presName="ThreeNodes_3" presStyleLbl="node1" presStyleIdx="2" presStyleCnt="3">
        <dgm:presLayoutVars>
          <dgm:bulletEnabled val="1"/>
        </dgm:presLayoutVars>
      </dgm:prSet>
      <dgm:spPr/>
    </dgm:pt>
    <dgm:pt modelId="{4A28AB5C-34CD-4016-97E7-23F69A47E223}" type="pres">
      <dgm:prSet presAssocID="{B01FFD03-4736-470E-A22F-E3F828B1C0B5}" presName="ThreeConn_1-2" presStyleLbl="fgAccFollowNode1" presStyleIdx="0" presStyleCnt="2">
        <dgm:presLayoutVars>
          <dgm:bulletEnabled val="1"/>
        </dgm:presLayoutVars>
      </dgm:prSet>
      <dgm:spPr/>
    </dgm:pt>
    <dgm:pt modelId="{BC53BFA2-B9B7-475B-9A30-9B08A434B266}" type="pres">
      <dgm:prSet presAssocID="{B01FFD03-4736-470E-A22F-E3F828B1C0B5}" presName="ThreeConn_2-3" presStyleLbl="fgAccFollowNode1" presStyleIdx="1" presStyleCnt="2">
        <dgm:presLayoutVars>
          <dgm:bulletEnabled val="1"/>
        </dgm:presLayoutVars>
      </dgm:prSet>
      <dgm:spPr/>
    </dgm:pt>
    <dgm:pt modelId="{14061184-8C79-4E79-8597-1C71DFDFAE90}" type="pres">
      <dgm:prSet presAssocID="{B01FFD03-4736-470E-A22F-E3F828B1C0B5}" presName="ThreeNodes_1_text" presStyleLbl="node1" presStyleIdx="2" presStyleCnt="3">
        <dgm:presLayoutVars>
          <dgm:bulletEnabled val="1"/>
        </dgm:presLayoutVars>
      </dgm:prSet>
      <dgm:spPr/>
    </dgm:pt>
    <dgm:pt modelId="{55B38F33-273E-451E-88AE-6EB0A29FA953}" type="pres">
      <dgm:prSet presAssocID="{B01FFD03-4736-470E-A22F-E3F828B1C0B5}" presName="ThreeNodes_2_text" presStyleLbl="node1" presStyleIdx="2" presStyleCnt="3">
        <dgm:presLayoutVars>
          <dgm:bulletEnabled val="1"/>
        </dgm:presLayoutVars>
      </dgm:prSet>
      <dgm:spPr/>
    </dgm:pt>
    <dgm:pt modelId="{592CE1C9-A576-4B7B-9F9B-6E90651ECC9C}" type="pres">
      <dgm:prSet presAssocID="{B01FFD03-4736-470E-A22F-E3F828B1C0B5}" presName="ThreeNodes_3_text" presStyleLbl="node1" presStyleIdx="2" presStyleCnt="3">
        <dgm:presLayoutVars>
          <dgm:bulletEnabled val="1"/>
        </dgm:presLayoutVars>
      </dgm:prSet>
      <dgm:spPr/>
    </dgm:pt>
  </dgm:ptLst>
  <dgm:cxnLst>
    <dgm:cxn modelId="{79BDFD12-E1E9-4387-A452-75A6B8DB4762}" type="presOf" srcId="{B01FFD03-4736-470E-A22F-E3F828B1C0B5}" destId="{E02B838B-291D-4217-9767-1020757266BB}" srcOrd="0" destOrd="0" presId="urn:microsoft.com/office/officeart/2005/8/layout/vProcess5"/>
    <dgm:cxn modelId="{3FC95016-80CA-4E77-AF90-93919C7E6304}" type="presOf" srcId="{2851A794-791F-4EA2-95BF-C6BA38C0527F}" destId="{BC53BFA2-B9B7-475B-9A30-9B08A434B266}" srcOrd="0" destOrd="0" presId="urn:microsoft.com/office/officeart/2005/8/layout/vProcess5"/>
    <dgm:cxn modelId="{C8F62B28-25E2-4141-8182-D972A13461EA}" type="presOf" srcId="{A26B3271-4235-41B0-80A3-57F22D33D618}" destId="{8688D216-7A7F-442E-9AFD-AEAB4776B7EB}" srcOrd="0" destOrd="0" presId="urn:microsoft.com/office/officeart/2005/8/layout/vProcess5"/>
    <dgm:cxn modelId="{10CEBD2E-3CE1-497D-9D0D-FA62E6CFD2EA}" srcId="{B01FFD03-4736-470E-A22F-E3F828B1C0B5}" destId="{23DC837E-04AF-4DA9-A9B3-0F9DF622DF1D}" srcOrd="2" destOrd="0" parTransId="{B3AB0EF9-2069-4BC9-A7BD-B20E887A7F18}" sibTransId="{C301282D-84CD-488D-962B-273752BF7A6C}"/>
    <dgm:cxn modelId="{30A5785F-7E2A-48F6-891F-5EFA53EA0A36}" type="presOf" srcId="{23DC837E-04AF-4DA9-A9B3-0F9DF622DF1D}" destId="{66ED96DF-5013-4D05-82D3-46B3ED6FBAF4}" srcOrd="0" destOrd="0" presId="urn:microsoft.com/office/officeart/2005/8/layout/vProcess5"/>
    <dgm:cxn modelId="{D80C647F-CADA-4B04-8506-DFE0A0FD0533}" type="presOf" srcId="{23DC837E-04AF-4DA9-A9B3-0F9DF622DF1D}" destId="{592CE1C9-A576-4B7B-9F9B-6E90651ECC9C}" srcOrd="1" destOrd="0" presId="urn:microsoft.com/office/officeart/2005/8/layout/vProcess5"/>
    <dgm:cxn modelId="{BD460480-5C56-4D7D-BF48-FA5D2DE8862E}" srcId="{B01FFD03-4736-470E-A22F-E3F828B1C0B5}" destId="{A26B3271-4235-41B0-80A3-57F22D33D618}" srcOrd="0" destOrd="0" parTransId="{6CFD3BC8-5324-43CE-A4B7-F5F2119DD807}" sibTransId="{AEFE9181-4AC1-45C9-93A2-775B44648E63}"/>
    <dgm:cxn modelId="{C20657B5-0769-49F2-A26F-DFEC5DC4266D}" type="presOf" srcId="{A26B3271-4235-41B0-80A3-57F22D33D618}" destId="{14061184-8C79-4E79-8597-1C71DFDFAE90}" srcOrd="1" destOrd="0" presId="urn:microsoft.com/office/officeart/2005/8/layout/vProcess5"/>
    <dgm:cxn modelId="{DE0FC8D4-960F-43BF-BC3C-7165C9DAD618}" type="presOf" srcId="{EE042C28-93D7-46D6-BD0C-C7671409BFC9}" destId="{55B38F33-273E-451E-88AE-6EB0A29FA953}" srcOrd="1" destOrd="0" presId="urn:microsoft.com/office/officeart/2005/8/layout/vProcess5"/>
    <dgm:cxn modelId="{2AC68DE0-1FA2-4A20-A692-85028DF38DE5}" srcId="{B01FFD03-4736-470E-A22F-E3F828B1C0B5}" destId="{EE042C28-93D7-46D6-BD0C-C7671409BFC9}" srcOrd="1" destOrd="0" parTransId="{0E35E49E-3993-4173-B1AD-6A2A1A6C3F35}" sibTransId="{2851A794-791F-4EA2-95BF-C6BA38C0527F}"/>
    <dgm:cxn modelId="{B6664BF8-8334-4251-B75D-1C9CDEDA25FE}" type="presOf" srcId="{AEFE9181-4AC1-45C9-93A2-775B44648E63}" destId="{4A28AB5C-34CD-4016-97E7-23F69A47E223}" srcOrd="0" destOrd="0" presId="urn:microsoft.com/office/officeart/2005/8/layout/vProcess5"/>
    <dgm:cxn modelId="{30CB25F9-8FD8-4904-B471-856838700007}" type="presOf" srcId="{EE042C28-93D7-46D6-BD0C-C7671409BFC9}" destId="{17755D09-C7D4-4FCD-A181-314E04B0A226}" srcOrd="0" destOrd="0" presId="urn:microsoft.com/office/officeart/2005/8/layout/vProcess5"/>
    <dgm:cxn modelId="{2D6B0A0A-6949-4072-80F1-4FDE63BAB51F}" type="presParOf" srcId="{E02B838B-291D-4217-9767-1020757266BB}" destId="{523A3E53-A47C-4CC8-80E3-0CC2D4ABD999}" srcOrd="0" destOrd="0" presId="urn:microsoft.com/office/officeart/2005/8/layout/vProcess5"/>
    <dgm:cxn modelId="{2B4AF661-AA67-4EE1-AFEE-4ED1D2B9605A}" type="presParOf" srcId="{E02B838B-291D-4217-9767-1020757266BB}" destId="{8688D216-7A7F-442E-9AFD-AEAB4776B7EB}" srcOrd="1" destOrd="0" presId="urn:microsoft.com/office/officeart/2005/8/layout/vProcess5"/>
    <dgm:cxn modelId="{03C99371-0E0B-4C33-97E3-0F329F97FED4}" type="presParOf" srcId="{E02B838B-291D-4217-9767-1020757266BB}" destId="{17755D09-C7D4-4FCD-A181-314E04B0A226}" srcOrd="2" destOrd="0" presId="urn:microsoft.com/office/officeart/2005/8/layout/vProcess5"/>
    <dgm:cxn modelId="{5233946A-C7F5-47EA-ABCE-55849E0FAC89}" type="presParOf" srcId="{E02B838B-291D-4217-9767-1020757266BB}" destId="{66ED96DF-5013-4D05-82D3-46B3ED6FBAF4}" srcOrd="3" destOrd="0" presId="urn:microsoft.com/office/officeart/2005/8/layout/vProcess5"/>
    <dgm:cxn modelId="{31183FF9-1DC6-4A2B-B12C-4CADB3C7848F}" type="presParOf" srcId="{E02B838B-291D-4217-9767-1020757266BB}" destId="{4A28AB5C-34CD-4016-97E7-23F69A47E223}" srcOrd="4" destOrd="0" presId="urn:microsoft.com/office/officeart/2005/8/layout/vProcess5"/>
    <dgm:cxn modelId="{91D4A2C1-8A7E-4FBC-A7A4-C6CA9B0465CA}" type="presParOf" srcId="{E02B838B-291D-4217-9767-1020757266BB}" destId="{BC53BFA2-B9B7-475B-9A30-9B08A434B266}" srcOrd="5" destOrd="0" presId="urn:microsoft.com/office/officeart/2005/8/layout/vProcess5"/>
    <dgm:cxn modelId="{FD8E4CF8-4E41-40DD-AD52-E60F647A3629}" type="presParOf" srcId="{E02B838B-291D-4217-9767-1020757266BB}" destId="{14061184-8C79-4E79-8597-1C71DFDFAE90}" srcOrd="6" destOrd="0" presId="urn:microsoft.com/office/officeart/2005/8/layout/vProcess5"/>
    <dgm:cxn modelId="{4C372BDC-A194-475A-85CC-F536C3E1E78F}" type="presParOf" srcId="{E02B838B-291D-4217-9767-1020757266BB}" destId="{55B38F33-273E-451E-88AE-6EB0A29FA953}" srcOrd="7" destOrd="0" presId="urn:microsoft.com/office/officeart/2005/8/layout/vProcess5"/>
    <dgm:cxn modelId="{3B5BA762-0BF4-4AE9-AF5B-43BA476912E8}" type="presParOf" srcId="{E02B838B-291D-4217-9767-1020757266BB}" destId="{592CE1C9-A576-4B7B-9F9B-6E90651ECC9C}"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7ED6574-DFD1-47BB-95FC-F8E8E20F2A48}"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8C270515-4A35-43ED-B208-0C2DEB500BD8}">
      <dgm:prSet/>
      <dgm:spPr/>
      <dgm:t>
        <a:bodyPr/>
        <a:lstStyle/>
        <a:p>
          <a:pPr>
            <a:lnSpc>
              <a:spcPct val="100000"/>
            </a:lnSpc>
            <a:defRPr cap="all"/>
          </a:pPr>
          <a:r>
            <a:rPr lang="en-US"/>
            <a:t>A liquidity ratio is a type of financial ratio used to determine a company’s ability to pay its short-term debt obligations</a:t>
          </a:r>
          <a:endParaRPr lang="en-US" dirty="0"/>
        </a:p>
      </dgm:t>
    </dgm:pt>
    <dgm:pt modelId="{47499EFE-7D50-4774-84D2-EC01BA8E6A0E}" type="parTrans" cxnId="{B735698F-7089-4ED0-B9D8-8BEA020D321D}">
      <dgm:prSet/>
      <dgm:spPr/>
      <dgm:t>
        <a:bodyPr/>
        <a:lstStyle/>
        <a:p>
          <a:endParaRPr lang="en-US"/>
        </a:p>
      </dgm:t>
    </dgm:pt>
    <dgm:pt modelId="{102448F6-5203-4606-B577-1DD43BA51C28}" type="sibTrans" cxnId="{B735698F-7089-4ED0-B9D8-8BEA020D321D}">
      <dgm:prSet/>
      <dgm:spPr/>
      <dgm:t>
        <a:bodyPr/>
        <a:lstStyle/>
        <a:p>
          <a:pPr>
            <a:lnSpc>
              <a:spcPct val="100000"/>
            </a:lnSpc>
          </a:pPr>
          <a:endParaRPr lang="en-US"/>
        </a:p>
      </dgm:t>
    </dgm:pt>
    <dgm:pt modelId="{6FDD5D74-41AE-4C7D-8238-75C057A25115}">
      <dgm:prSet/>
      <dgm:spPr/>
      <dgm:t>
        <a:bodyPr/>
        <a:lstStyle/>
        <a:p>
          <a:pPr>
            <a:lnSpc>
              <a:spcPct val="100000"/>
            </a:lnSpc>
            <a:defRPr cap="all"/>
          </a:pPr>
          <a:r>
            <a:rPr lang="en-US"/>
            <a:t>The metric helps determine if a company can use its current, or liquid, assets to cover its current liabilities</a:t>
          </a:r>
        </a:p>
      </dgm:t>
    </dgm:pt>
    <dgm:pt modelId="{031741AE-869F-45BF-98D8-24839085261F}" type="parTrans" cxnId="{BA98F98C-1984-4A43-AB9B-75D6AAD5AE95}">
      <dgm:prSet/>
      <dgm:spPr/>
      <dgm:t>
        <a:bodyPr/>
        <a:lstStyle/>
        <a:p>
          <a:endParaRPr lang="en-US"/>
        </a:p>
      </dgm:t>
    </dgm:pt>
    <dgm:pt modelId="{F699F71E-4BCD-41D7-A803-4C674800D4FD}" type="sibTrans" cxnId="{BA98F98C-1984-4A43-AB9B-75D6AAD5AE95}">
      <dgm:prSet/>
      <dgm:spPr/>
      <dgm:t>
        <a:bodyPr/>
        <a:lstStyle/>
        <a:p>
          <a:pPr>
            <a:lnSpc>
              <a:spcPct val="100000"/>
            </a:lnSpc>
          </a:pPr>
          <a:endParaRPr lang="en-US"/>
        </a:p>
      </dgm:t>
    </dgm:pt>
    <dgm:pt modelId="{68B52FA9-5007-4059-BB39-0EC604E4AC9E}">
      <dgm:prSet/>
      <dgm:spPr/>
      <dgm:t>
        <a:bodyPr/>
        <a:lstStyle/>
        <a:p>
          <a:pPr>
            <a:lnSpc>
              <a:spcPct val="100000"/>
            </a:lnSpc>
            <a:defRPr cap="all"/>
          </a:pPr>
          <a:r>
            <a:rPr lang="en-US"/>
            <a:t>Cash Ratio = Cash and Cash Equivalent/Current Liabilities</a:t>
          </a:r>
        </a:p>
      </dgm:t>
    </dgm:pt>
    <dgm:pt modelId="{9B28E8B9-1162-4846-B8C7-7E693D706C86}" type="parTrans" cxnId="{2AB8DBA9-8345-465B-B750-008FFD0AB247}">
      <dgm:prSet/>
      <dgm:spPr/>
      <dgm:t>
        <a:bodyPr/>
        <a:lstStyle/>
        <a:p>
          <a:endParaRPr lang="en-US"/>
        </a:p>
      </dgm:t>
    </dgm:pt>
    <dgm:pt modelId="{79A38404-1915-4E22-80ED-86328AED44FD}" type="sibTrans" cxnId="{2AB8DBA9-8345-465B-B750-008FFD0AB247}">
      <dgm:prSet/>
      <dgm:spPr/>
      <dgm:t>
        <a:bodyPr/>
        <a:lstStyle/>
        <a:p>
          <a:endParaRPr lang="en-US"/>
        </a:p>
      </dgm:t>
    </dgm:pt>
    <dgm:pt modelId="{499118BB-3238-45DC-93CA-7516B6226081}" type="pres">
      <dgm:prSet presAssocID="{97ED6574-DFD1-47BB-95FC-F8E8E20F2A48}" presName="root" presStyleCnt="0">
        <dgm:presLayoutVars>
          <dgm:dir/>
          <dgm:resizeHandles val="exact"/>
        </dgm:presLayoutVars>
      </dgm:prSet>
      <dgm:spPr/>
    </dgm:pt>
    <dgm:pt modelId="{DD0A8A30-43DD-45B8-A613-E39D4F685481}" type="pres">
      <dgm:prSet presAssocID="{8C270515-4A35-43ED-B208-0C2DEB500BD8}" presName="compNode" presStyleCnt="0"/>
      <dgm:spPr/>
    </dgm:pt>
    <dgm:pt modelId="{06F7F24E-09A8-45B1-99C0-E6E61E1DDC76}" type="pres">
      <dgm:prSet presAssocID="{8C270515-4A35-43ED-B208-0C2DEB500BD8}" presName="iconBgRect" presStyleLbl="bgShp" presStyleIdx="0" presStyleCnt="3"/>
      <dgm:spPr>
        <a:prstGeom prst="round2DiagRect">
          <a:avLst>
            <a:gd name="adj1" fmla="val 29727"/>
            <a:gd name="adj2" fmla="val 0"/>
          </a:avLst>
        </a:prstGeom>
      </dgm:spPr>
    </dgm:pt>
    <dgm:pt modelId="{F624FF42-E04B-4C80-8EFE-7CD902035DA1}" type="pres">
      <dgm:prSet presAssocID="{8C270515-4A35-43ED-B208-0C2DEB500BD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llar"/>
        </a:ext>
      </dgm:extLst>
    </dgm:pt>
    <dgm:pt modelId="{FB25A7D5-FA6A-4E44-8BDB-BD0F5B2BCC1C}" type="pres">
      <dgm:prSet presAssocID="{8C270515-4A35-43ED-B208-0C2DEB500BD8}" presName="spaceRect" presStyleCnt="0"/>
      <dgm:spPr/>
    </dgm:pt>
    <dgm:pt modelId="{F0EFC6CF-C8E4-4CB8-A9E9-607E3D28FEF9}" type="pres">
      <dgm:prSet presAssocID="{8C270515-4A35-43ED-B208-0C2DEB500BD8}" presName="textRect" presStyleLbl="revTx" presStyleIdx="0" presStyleCnt="3">
        <dgm:presLayoutVars>
          <dgm:chMax val="1"/>
          <dgm:chPref val="1"/>
        </dgm:presLayoutVars>
      </dgm:prSet>
      <dgm:spPr/>
    </dgm:pt>
    <dgm:pt modelId="{BEC7E041-7F6D-49DB-B066-F714D2978423}" type="pres">
      <dgm:prSet presAssocID="{102448F6-5203-4606-B577-1DD43BA51C28}" presName="sibTrans" presStyleCnt="0"/>
      <dgm:spPr/>
    </dgm:pt>
    <dgm:pt modelId="{CD6503B8-D806-43C5-8D24-8EE868264C36}" type="pres">
      <dgm:prSet presAssocID="{6FDD5D74-41AE-4C7D-8238-75C057A25115}" presName="compNode" presStyleCnt="0"/>
      <dgm:spPr/>
    </dgm:pt>
    <dgm:pt modelId="{6992DFDF-14B5-4E97-BE24-E61EF08E2CB3}" type="pres">
      <dgm:prSet presAssocID="{6FDD5D74-41AE-4C7D-8238-75C057A25115}" presName="iconBgRect" presStyleLbl="bgShp" presStyleIdx="1" presStyleCnt="3"/>
      <dgm:spPr>
        <a:prstGeom prst="round2DiagRect">
          <a:avLst>
            <a:gd name="adj1" fmla="val 29727"/>
            <a:gd name="adj2" fmla="val 0"/>
          </a:avLst>
        </a:prstGeom>
      </dgm:spPr>
    </dgm:pt>
    <dgm:pt modelId="{C4FEB8E8-047B-45B6-8A38-61D0E4134210}" type="pres">
      <dgm:prSet presAssocID="{6FDD5D74-41AE-4C7D-8238-75C057A2511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uro"/>
        </a:ext>
      </dgm:extLst>
    </dgm:pt>
    <dgm:pt modelId="{8CAEA504-B867-4256-A246-06387EC90C9A}" type="pres">
      <dgm:prSet presAssocID="{6FDD5D74-41AE-4C7D-8238-75C057A25115}" presName="spaceRect" presStyleCnt="0"/>
      <dgm:spPr/>
    </dgm:pt>
    <dgm:pt modelId="{75B41F8E-25E4-4CB2-B831-A855130AA351}" type="pres">
      <dgm:prSet presAssocID="{6FDD5D74-41AE-4C7D-8238-75C057A25115}" presName="textRect" presStyleLbl="revTx" presStyleIdx="1" presStyleCnt="3">
        <dgm:presLayoutVars>
          <dgm:chMax val="1"/>
          <dgm:chPref val="1"/>
        </dgm:presLayoutVars>
      </dgm:prSet>
      <dgm:spPr/>
    </dgm:pt>
    <dgm:pt modelId="{C353ECB0-6C41-47CB-8606-AB88E66B1BA2}" type="pres">
      <dgm:prSet presAssocID="{F699F71E-4BCD-41D7-A803-4C674800D4FD}" presName="sibTrans" presStyleCnt="0"/>
      <dgm:spPr/>
    </dgm:pt>
    <dgm:pt modelId="{6949EDC9-3DFF-4BAE-9281-866937488E0E}" type="pres">
      <dgm:prSet presAssocID="{68B52FA9-5007-4059-BB39-0EC604E4AC9E}" presName="compNode" presStyleCnt="0"/>
      <dgm:spPr/>
    </dgm:pt>
    <dgm:pt modelId="{11B1BE68-E024-4E58-A452-537346906D02}" type="pres">
      <dgm:prSet presAssocID="{68B52FA9-5007-4059-BB39-0EC604E4AC9E}" presName="iconBgRect" presStyleLbl="bgShp" presStyleIdx="2" presStyleCnt="3"/>
      <dgm:spPr>
        <a:prstGeom prst="round2DiagRect">
          <a:avLst>
            <a:gd name="adj1" fmla="val 29727"/>
            <a:gd name="adj2" fmla="val 0"/>
          </a:avLst>
        </a:prstGeom>
      </dgm:spPr>
    </dgm:pt>
    <dgm:pt modelId="{5B450672-7CCA-44C9-85AE-7340A7B64430}" type="pres">
      <dgm:prSet presAssocID="{68B52FA9-5007-4059-BB39-0EC604E4AC9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ey"/>
        </a:ext>
      </dgm:extLst>
    </dgm:pt>
    <dgm:pt modelId="{3199C46F-9001-4C1E-A6D5-7343552BBF7B}" type="pres">
      <dgm:prSet presAssocID="{68B52FA9-5007-4059-BB39-0EC604E4AC9E}" presName="spaceRect" presStyleCnt="0"/>
      <dgm:spPr/>
    </dgm:pt>
    <dgm:pt modelId="{6E635B2A-F3E4-457F-B8F5-4B7BE276BC58}" type="pres">
      <dgm:prSet presAssocID="{68B52FA9-5007-4059-BB39-0EC604E4AC9E}" presName="textRect" presStyleLbl="revTx" presStyleIdx="2" presStyleCnt="3">
        <dgm:presLayoutVars>
          <dgm:chMax val="1"/>
          <dgm:chPref val="1"/>
        </dgm:presLayoutVars>
      </dgm:prSet>
      <dgm:spPr/>
    </dgm:pt>
  </dgm:ptLst>
  <dgm:cxnLst>
    <dgm:cxn modelId="{BA98F98C-1984-4A43-AB9B-75D6AAD5AE95}" srcId="{97ED6574-DFD1-47BB-95FC-F8E8E20F2A48}" destId="{6FDD5D74-41AE-4C7D-8238-75C057A25115}" srcOrd="1" destOrd="0" parTransId="{031741AE-869F-45BF-98D8-24839085261F}" sibTransId="{F699F71E-4BCD-41D7-A803-4C674800D4FD}"/>
    <dgm:cxn modelId="{B735698F-7089-4ED0-B9D8-8BEA020D321D}" srcId="{97ED6574-DFD1-47BB-95FC-F8E8E20F2A48}" destId="{8C270515-4A35-43ED-B208-0C2DEB500BD8}" srcOrd="0" destOrd="0" parTransId="{47499EFE-7D50-4774-84D2-EC01BA8E6A0E}" sibTransId="{102448F6-5203-4606-B577-1DD43BA51C28}"/>
    <dgm:cxn modelId="{2AB8DBA9-8345-465B-B750-008FFD0AB247}" srcId="{97ED6574-DFD1-47BB-95FC-F8E8E20F2A48}" destId="{68B52FA9-5007-4059-BB39-0EC604E4AC9E}" srcOrd="2" destOrd="0" parTransId="{9B28E8B9-1162-4846-B8C7-7E693D706C86}" sibTransId="{79A38404-1915-4E22-80ED-86328AED44FD}"/>
    <dgm:cxn modelId="{9BD0CBC5-237F-4714-A4AE-C184DC620B3F}" type="presOf" srcId="{68B52FA9-5007-4059-BB39-0EC604E4AC9E}" destId="{6E635B2A-F3E4-457F-B8F5-4B7BE276BC58}" srcOrd="0" destOrd="0" presId="urn:microsoft.com/office/officeart/2018/5/layout/IconLeafLabelList"/>
    <dgm:cxn modelId="{9D4D3ECC-0405-46F3-A14A-5E8EFE4C458E}" type="presOf" srcId="{6FDD5D74-41AE-4C7D-8238-75C057A25115}" destId="{75B41F8E-25E4-4CB2-B831-A855130AA351}" srcOrd="0" destOrd="0" presId="urn:microsoft.com/office/officeart/2018/5/layout/IconLeafLabelList"/>
    <dgm:cxn modelId="{FB1E1CE7-9D54-4F98-8117-E1514011CB4E}" type="presOf" srcId="{97ED6574-DFD1-47BB-95FC-F8E8E20F2A48}" destId="{499118BB-3238-45DC-93CA-7516B6226081}" srcOrd="0" destOrd="0" presId="urn:microsoft.com/office/officeart/2018/5/layout/IconLeafLabelList"/>
    <dgm:cxn modelId="{89A509FB-A770-46FB-912C-9E205D4D35DF}" type="presOf" srcId="{8C270515-4A35-43ED-B208-0C2DEB500BD8}" destId="{F0EFC6CF-C8E4-4CB8-A9E9-607E3D28FEF9}" srcOrd="0" destOrd="0" presId="urn:microsoft.com/office/officeart/2018/5/layout/IconLeafLabelList"/>
    <dgm:cxn modelId="{F6A600E4-C6AA-4F91-B70C-20EF96FE837E}" type="presParOf" srcId="{499118BB-3238-45DC-93CA-7516B6226081}" destId="{DD0A8A30-43DD-45B8-A613-E39D4F685481}" srcOrd="0" destOrd="0" presId="urn:microsoft.com/office/officeart/2018/5/layout/IconLeafLabelList"/>
    <dgm:cxn modelId="{9C8057D8-0184-48C6-ABB2-C2CEF1395643}" type="presParOf" srcId="{DD0A8A30-43DD-45B8-A613-E39D4F685481}" destId="{06F7F24E-09A8-45B1-99C0-E6E61E1DDC76}" srcOrd="0" destOrd="0" presId="urn:microsoft.com/office/officeart/2018/5/layout/IconLeafLabelList"/>
    <dgm:cxn modelId="{AFA64490-BC67-482A-A4CE-BBD722A6289E}" type="presParOf" srcId="{DD0A8A30-43DD-45B8-A613-E39D4F685481}" destId="{F624FF42-E04B-4C80-8EFE-7CD902035DA1}" srcOrd="1" destOrd="0" presId="urn:microsoft.com/office/officeart/2018/5/layout/IconLeafLabelList"/>
    <dgm:cxn modelId="{FCFD3563-9373-4448-A622-0D9667F2715D}" type="presParOf" srcId="{DD0A8A30-43DD-45B8-A613-E39D4F685481}" destId="{FB25A7D5-FA6A-4E44-8BDB-BD0F5B2BCC1C}" srcOrd="2" destOrd="0" presId="urn:microsoft.com/office/officeart/2018/5/layout/IconLeafLabelList"/>
    <dgm:cxn modelId="{3B52A551-E74D-4795-887C-CCEE44D6B80E}" type="presParOf" srcId="{DD0A8A30-43DD-45B8-A613-E39D4F685481}" destId="{F0EFC6CF-C8E4-4CB8-A9E9-607E3D28FEF9}" srcOrd="3" destOrd="0" presId="urn:microsoft.com/office/officeart/2018/5/layout/IconLeafLabelList"/>
    <dgm:cxn modelId="{67ABCA86-3B78-4831-B8B7-BA3108459BD2}" type="presParOf" srcId="{499118BB-3238-45DC-93CA-7516B6226081}" destId="{BEC7E041-7F6D-49DB-B066-F714D2978423}" srcOrd="1" destOrd="0" presId="urn:microsoft.com/office/officeart/2018/5/layout/IconLeafLabelList"/>
    <dgm:cxn modelId="{E90A5833-E3D7-472A-B748-73AEC5F62FA9}" type="presParOf" srcId="{499118BB-3238-45DC-93CA-7516B6226081}" destId="{CD6503B8-D806-43C5-8D24-8EE868264C36}" srcOrd="2" destOrd="0" presId="urn:microsoft.com/office/officeart/2018/5/layout/IconLeafLabelList"/>
    <dgm:cxn modelId="{C90DCD61-3ECD-4288-9E64-87B14741E332}" type="presParOf" srcId="{CD6503B8-D806-43C5-8D24-8EE868264C36}" destId="{6992DFDF-14B5-4E97-BE24-E61EF08E2CB3}" srcOrd="0" destOrd="0" presId="urn:microsoft.com/office/officeart/2018/5/layout/IconLeafLabelList"/>
    <dgm:cxn modelId="{8EE3DCD1-6C58-491C-95EA-143DE83B00C7}" type="presParOf" srcId="{CD6503B8-D806-43C5-8D24-8EE868264C36}" destId="{C4FEB8E8-047B-45B6-8A38-61D0E4134210}" srcOrd="1" destOrd="0" presId="urn:microsoft.com/office/officeart/2018/5/layout/IconLeafLabelList"/>
    <dgm:cxn modelId="{91733F67-EEDE-4709-B5B3-D10BEEA51E2C}" type="presParOf" srcId="{CD6503B8-D806-43C5-8D24-8EE868264C36}" destId="{8CAEA504-B867-4256-A246-06387EC90C9A}" srcOrd="2" destOrd="0" presId="urn:microsoft.com/office/officeart/2018/5/layout/IconLeafLabelList"/>
    <dgm:cxn modelId="{ACB58A88-E68D-4713-B5A9-0CAD84211B3A}" type="presParOf" srcId="{CD6503B8-D806-43C5-8D24-8EE868264C36}" destId="{75B41F8E-25E4-4CB2-B831-A855130AA351}" srcOrd="3" destOrd="0" presId="urn:microsoft.com/office/officeart/2018/5/layout/IconLeafLabelList"/>
    <dgm:cxn modelId="{BDA20C09-B93A-48D7-B90D-696CED48FB16}" type="presParOf" srcId="{499118BB-3238-45DC-93CA-7516B6226081}" destId="{C353ECB0-6C41-47CB-8606-AB88E66B1BA2}" srcOrd="3" destOrd="0" presId="urn:microsoft.com/office/officeart/2018/5/layout/IconLeafLabelList"/>
    <dgm:cxn modelId="{51B0E392-BA51-485D-8E6A-374876E601C3}" type="presParOf" srcId="{499118BB-3238-45DC-93CA-7516B6226081}" destId="{6949EDC9-3DFF-4BAE-9281-866937488E0E}" srcOrd="4" destOrd="0" presId="urn:microsoft.com/office/officeart/2018/5/layout/IconLeafLabelList"/>
    <dgm:cxn modelId="{3B843E72-600B-48BD-959D-4DCFF9DD3A4F}" type="presParOf" srcId="{6949EDC9-3DFF-4BAE-9281-866937488E0E}" destId="{11B1BE68-E024-4E58-A452-537346906D02}" srcOrd="0" destOrd="0" presId="urn:microsoft.com/office/officeart/2018/5/layout/IconLeafLabelList"/>
    <dgm:cxn modelId="{20C7C6FA-AA55-4F6A-85F3-8C16E54ED1C2}" type="presParOf" srcId="{6949EDC9-3DFF-4BAE-9281-866937488E0E}" destId="{5B450672-7CCA-44C9-85AE-7340A7B64430}" srcOrd="1" destOrd="0" presId="urn:microsoft.com/office/officeart/2018/5/layout/IconLeafLabelList"/>
    <dgm:cxn modelId="{63A00C2E-8BEC-45EE-B451-9D0465B87155}" type="presParOf" srcId="{6949EDC9-3DFF-4BAE-9281-866937488E0E}" destId="{3199C46F-9001-4C1E-A6D5-7343552BBF7B}" srcOrd="2" destOrd="0" presId="urn:microsoft.com/office/officeart/2018/5/layout/IconLeafLabelList"/>
    <dgm:cxn modelId="{4D8AB1E3-15BC-4A69-9577-75EABB01AABC}" type="presParOf" srcId="{6949EDC9-3DFF-4BAE-9281-866937488E0E}" destId="{6E635B2A-F3E4-457F-B8F5-4B7BE276BC58}"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CF2BDA1-73CA-4006-BD2D-F3B948B8B6A9}"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A85F23B-A455-4711-8C19-501B56D56F5A}">
      <dgm:prSet/>
      <dgm:spPr/>
      <dgm:t>
        <a:bodyPr/>
        <a:lstStyle/>
        <a:p>
          <a:pPr>
            <a:defRPr cap="all"/>
          </a:pPr>
          <a:r>
            <a:rPr lang="en-US"/>
            <a:t>Profitability ratios refer to financial measures that analysts and investors utilize to assess a company's capacity to generate profit or income relative to operating costs, balance sheet assets, revenue, and shareholders' equity within a specific time frame</a:t>
          </a:r>
        </a:p>
      </dgm:t>
    </dgm:pt>
    <dgm:pt modelId="{7148466A-610B-4F25-A275-C8274236D3F3}" type="parTrans" cxnId="{73EA072E-DE9D-4409-B7A6-45383E37FDE1}">
      <dgm:prSet/>
      <dgm:spPr/>
      <dgm:t>
        <a:bodyPr/>
        <a:lstStyle/>
        <a:p>
          <a:endParaRPr lang="en-US"/>
        </a:p>
      </dgm:t>
    </dgm:pt>
    <dgm:pt modelId="{0F881248-8E02-4859-B8E7-2AB0719D5500}" type="sibTrans" cxnId="{73EA072E-DE9D-4409-B7A6-45383E37FDE1}">
      <dgm:prSet/>
      <dgm:spPr/>
      <dgm:t>
        <a:bodyPr/>
        <a:lstStyle/>
        <a:p>
          <a:endParaRPr lang="en-US"/>
        </a:p>
      </dgm:t>
    </dgm:pt>
    <dgm:pt modelId="{ADD03982-9FF6-4C12-84A5-0FE5E554E07D}">
      <dgm:prSet/>
      <dgm:spPr/>
      <dgm:t>
        <a:bodyPr/>
        <a:lstStyle/>
        <a:p>
          <a:pPr>
            <a:defRPr cap="all"/>
          </a:pPr>
          <a:r>
            <a:rPr lang="en-US"/>
            <a:t>Essentially, these ratios reflect a company's efficiency in utilizing its resources to produce profit and increase value for shareholders</a:t>
          </a:r>
        </a:p>
      </dgm:t>
    </dgm:pt>
    <dgm:pt modelId="{B6694996-4335-40D3-BEF7-88C62814C791}" type="parTrans" cxnId="{F22B549F-2D8D-4DB1-8E80-B5205022C7CF}">
      <dgm:prSet/>
      <dgm:spPr/>
      <dgm:t>
        <a:bodyPr/>
        <a:lstStyle/>
        <a:p>
          <a:endParaRPr lang="en-US"/>
        </a:p>
      </dgm:t>
    </dgm:pt>
    <dgm:pt modelId="{B96CD22E-A834-4690-BE57-3950BBA87C34}" type="sibTrans" cxnId="{F22B549F-2D8D-4DB1-8E80-B5205022C7CF}">
      <dgm:prSet/>
      <dgm:spPr/>
      <dgm:t>
        <a:bodyPr/>
        <a:lstStyle/>
        <a:p>
          <a:endParaRPr lang="en-US"/>
        </a:p>
      </dgm:t>
    </dgm:pt>
    <dgm:pt modelId="{0F5B4A39-E53D-4C38-938A-5FB57825051D}">
      <dgm:prSet/>
      <dgm:spPr/>
      <dgm:t>
        <a:bodyPr/>
        <a:lstStyle/>
        <a:p>
          <a:pPr>
            <a:defRPr cap="all"/>
          </a:pPr>
          <a:r>
            <a:rPr lang="en-US"/>
            <a:t>Companies typically strive for a higher ratio or value as it indicates strong performance, with consistent revenues, profits, and cash flow</a:t>
          </a:r>
        </a:p>
      </dgm:t>
    </dgm:pt>
    <dgm:pt modelId="{0FA3C595-480D-42CE-B5BC-880E11C02DDA}" type="parTrans" cxnId="{71E352F6-2979-4CA2-A640-42A0DF4BA406}">
      <dgm:prSet/>
      <dgm:spPr/>
      <dgm:t>
        <a:bodyPr/>
        <a:lstStyle/>
        <a:p>
          <a:endParaRPr lang="en-US"/>
        </a:p>
      </dgm:t>
    </dgm:pt>
    <dgm:pt modelId="{9F3032E3-F03F-4200-822D-C381F11625B9}" type="sibTrans" cxnId="{71E352F6-2979-4CA2-A640-42A0DF4BA406}">
      <dgm:prSet/>
      <dgm:spPr/>
      <dgm:t>
        <a:bodyPr/>
        <a:lstStyle/>
        <a:p>
          <a:endParaRPr lang="en-US"/>
        </a:p>
      </dgm:t>
    </dgm:pt>
    <dgm:pt modelId="{318122B2-1426-4B4C-9BBA-81700102E744}" type="pres">
      <dgm:prSet presAssocID="{3CF2BDA1-73CA-4006-BD2D-F3B948B8B6A9}" presName="root" presStyleCnt="0">
        <dgm:presLayoutVars>
          <dgm:dir/>
          <dgm:resizeHandles val="exact"/>
        </dgm:presLayoutVars>
      </dgm:prSet>
      <dgm:spPr/>
    </dgm:pt>
    <dgm:pt modelId="{2B159B3E-6C21-4D75-A492-16D1D18D525B}" type="pres">
      <dgm:prSet presAssocID="{4A85F23B-A455-4711-8C19-501B56D56F5A}" presName="compNode" presStyleCnt="0"/>
      <dgm:spPr/>
    </dgm:pt>
    <dgm:pt modelId="{B8734723-E948-496A-BBFE-C2DEF6134AE3}" type="pres">
      <dgm:prSet presAssocID="{4A85F23B-A455-4711-8C19-501B56D56F5A}" presName="iconBgRect" presStyleLbl="bgShp" presStyleIdx="0" presStyleCnt="3"/>
      <dgm:spPr/>
    </dgm:pt>
    <dgm:pt modelId="{396B1E78-85F4-4115-B7B1-08913E55F2F0}" type="pres">
      <dgm:prSet presAssocID="{4A85F23B-A455-4711-8C19-501B56D56F5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llar"/>
        </a:ext>
      </dgm:extLst>
    </dgm:pt>
    <dgm:pt modelId="{72558F2F-BC97-476B-AE06-99BD2849FD67}" type="pres">
      <dgm:prSet presAssocID="{4A85F23B-A455-4711-8C19-501B56D56F5A}" presName="spaceRect" presStyleCnt="0"/>
      <dgm:spPr/>
    </dgm:pt>
    <dgm:pt modelId="{99105B45-A168-41BB-9BC3-028F3E602FF0}" type="pres">
      <dgm:prSet presAssocID="{4A85F23B-A455-4711-8C19-501B56D56F5A}" presName="textRect" presStyleLbl="revTx" presStyleIdx="0" presStyleCnt="3">
        <dgm:presLayoutVars>
          <dgm:chMax val="1"/>
          <dgm:chPref val="1"/>
        </dgm:presLayoutVars>
      </dgm:prSet>
      <dgm:spPr/>
    </dgm:pt>
    <dgm:pt modelId="{5D9F2D75-A45C-438B-8943-C9DD5C6A7D91}" type="pres">
      <dgm:prSet presAssocID="{0F881248-8E02-4859-B8E7-2AB0719D5500}" presName="sibTrans" presStyleCnt="0"/>
      <dgm:spPr/>
    </dgm:pt>
    <dgm:pt modelId="{D67935D1-33CD-4C27-B973-23AED0B155AC}" type="pres">
      <dgm:prSet presAssocID="{ADD03982-9FF6-4C12-84A5-0FE5E554E07D}" presName="compNode" presStyleCnt="0"/>
      <dgm:spPr/>
    </dgm:pt>
    <dgm:pt modelId="{2592F5B0-DF9C-4A39-9FD3-A019DF0B0BE6}" type="pres">
      <dgm:prSet presAssocID="{ADD03982-9FF6-4C12-84A5-0FE5E554E07D}" presName="iconBgRect" presStyleLbl="bgShp" presStyleIdx="1" presStyleCnt="3"/>
      <dgm:spPr/>
    </dgm:pt>
    <dgm:pt modelId="{2AD57B9C-22E2-43BF-B38D-BEAE3F75A173}" type="pres">
      <dgm:prSet presAssocID="{ADD03982-9FF6-4C12-84A5-0FE5E554E07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Graph with Upward Trend"/>
        </a:ext>
      </dgm:extLst>
    </dgm:pt>
    <dgm:pt modelId="{D59993EC-82B3-4E87-AFF3-375EC4C322AE}" type="pres">
      <dgm:prSet presAssocID="{ADD03982-9FF6-4C12-84A5-0FE5E554E07D}" presName="spaceRect" presStyleCnt="0"/>
      <dgm:spPr/>
    </dgm:pt>
    <dgm:pt modelId="{97ECC226-6151-44B4-A2C6-C43BC8F59996}" type="pres">
      <dgm:prSet presAssocID="{ADD03982-9FF6-4C12-84A5-0FE5E554E07D}" presName="textRect" presStyleLbl="revTx" presStyleIdx="1" presStyleCnt="3">
        <dgm:presLayoutVars>
          <dgm:chMax val="1"/>
          <dgm:chPref val="1"/>
        </dgm:presLayoutVars>
      </dgm:prSet>
      <dgm:spPr/>
    </dgm:pt>
    <dgm:pt modelId="{DF078719-68BA-43B0-8511-D6AE2CFDD5E1}" type="pres">
      <dgm:prSet presAssocID="{B96CD22E-A834-4690-BE57-3950BBA87C34}" presName="sibTrans" presStyleCnt="0"/>
      <dgm:spPr/>
    </dgm:pt>
    <dgm:pt modelId="{05F441DD-D26C-4FE0-97E7-E3139B74168C}" type="pres">
      <dgm:prSet presAssocID="{0F5B4A39-E53D-4C38-938A-5FB57825051D}" presName="compNode" presStyleCnt="0"/>
      <dgm:spPr/>
    </dgm:pt>
    <dgm:pt modelId="{31E17CC9-1D7A-4D7F-B875-B7EAD8E6348E}" type="pres">
      <dgm:prSet presAssocID="{0F5B4A39-E53D-4C38-938A-5FB57825051D}" presName="iconBgRect" presStyleLbl="bgShp" presStyleIdx="2" presStyleCnt="3"/>
      <dgm:spPr/>
    </dgm:pt>
    <dgm:pt modelId="{194DBE99-93C5-4B55-A75C-0BD1E5943EB3}" type="pres">
      <dgm:prSet presAssocID="{0F5B4A39-E53D-4C38-938A-5FB57825051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ey"/>
        </a:ext>
      </dgm:extLst>
    </dgm:pt>
    <dgm:pt modelId="{0349F02D-E0F6-4794-8843-B1692B599AE5}" type="pres">
      <dgm:prSet presAssocID="{0F5B4A39-E53D-4C38-938A-5FB57825051D}" presName="spaceRect" presStyleCnt="0"/>
      <dgm:spPr/>
    </dgm:pt>
    <dgm:pt modelId="{37B24CCF-7C6D-4C93-B022-CDDE8F552889}" type="pres">
      <dgm:prSet presAssocID="{0F5B4A39-E53D-4C38-938A-5FB57825051D}" presName="textRect" presStyleLbl="revTx" presStyleIdx="2" presStyleCnt="3">
        <dgm:presLayoutVars>
          <dgm:chMax val="1"/>
          <dgm:chPref val="1"/>
        </dgm:presLayoutVars>
      </dgm:prSet>
      <dgm:spPr/>
    </dgm:pt>
  </dgm:ptLst>
  <dgm:cxnLst>
    <dgm:cxn modelId="{06B4F220-854F-4915-8ACA-F21E8DBA298B}" type="presOf" srcId="{0F5B4A39-E53D-4C38-938A-5FB57825051D}" destId="{37B24CCF-7C6D-4C93-B022-CDDE8F552889}" srcOrd="0" destOrd="0" presId="urn:microsoft.com/office/officeart/2018/5/layout/IconCircleLabelList"/>
    <dgm:cxn modelId="{73EA072E-DE9D-4409-B7A6-45383E37FDE1}" srcId="{3CF2BDA1-73CA-4006-BD2D-F3B948B8B6A9}" destId="{4A85F23B-A455-4711-8C19-501B56D56F5A}" srcOrd="0" destOrd="0" parTransId="{7148466A-610B-4F25-A275-C8274236D3F3}" sibTransId="{0F881248-8E02-4859-B8E7-2AB0719D5500}"/>
    <dgm:cxn modelId="{F8D9278E-4FFB-4F09-ABC5-6DC422E3D5BE}" type="presOf" srcId="{ADD03982-9FF6-4C12-84A5-0FE5E554E07D}" destId="{97ECC226-6151-44B4-A2C6-C43BC8F59996}" srcOrd="0" destOrd="0" presId="urn:microsoft.com/office/officeart/2018/5/layout/IconCircleLabelList"/>
    <dgm:cxn modelId="{F22B549F-2D8D-4DB1-8E80-B5205022C7CF}" srcId="{3CF2BDA1-73CA-4006-BD2D-F3B948B8B6A9}" destId="{ADD03982-9FF6-4C12-84A5-0FE5E554E07D}" srcOrd="1" destOrd="0" parTransId="{B6694996-4335-40D3-BEF7-88C62814C791}" sibTransId="{B96CD22E-A834-4690-BE57-3950BBA87C34}"/>
    <dgm:cxn modelId="{5D0A8BAD-C732-4ADB-B95E-CCA422CD0C67}" type="presOf" srcId="{4A85F23B-A455-4711-8C19-501B56D56F5A}" destId="{99105B45-A168-41BB-9BC3-028F3E602FF0}" srcOrd="0" destOrd="0" presId="urn:microsoft.com/office/officeart/2018/5/layout/IconCircleLabelList"/>
    <dgm:cxn modelId="{9375F0CC-D58A-4073-9C7D-8D9149C8FD47}" type="presOf" srcId="{3CF2BDA1-73CA-4006-BD2D-F3B948B8B6A9}" destId="{318122B2-1426-4B4C-9BBA-81700102E744}" srcOrd="0" destOrd="0" presId="urn:microsoft.com/office/officeart/2018/5/layout/IconCircleLabelList"/>
    <dgm:cxn modelId="{71E352F6-2979-4CA2-A640-42A0DF4BA406}" srcId="{3CF2BDA1-73CA-4006-BD2D-F3B948B8B6A9}" destId="{0F5B4A39-E53D-4C38-938A-5FB57825051D}" srcOrd="2" destOrd="0" parTransId="{0FA3C595-480D-42CE-B5BC-880E11C02DDA}" sibTransId="{9F3032E3-F03F-4200-822D-C381F11625B9}"/>
    <dgm:cxn modelId="{42B4A4E3-0671-4BD0-9280-5FF58BB7EBC7}" type="presParOf" srcId="{318122B2-1426-4B4C-9BBA-81700102E744}" destId="{2B159B3E-6C21-4D75-A492-16D1D18D525B}" srcOrd="0" destOrd="0" presId="urn:microsoft.com/office/officeart/2018/5/layout/IconCircleLabelList"/>
    <dgm:cxn modelId="{0736ED0B-57C7-4043-A4CC-47174D93DA78}" type="presParOf" srcId="{2B159B3E-6C21-4D75-A492-16D1D18D525B}" destId="{B8734723-E948-496A-BBFE-C2DEF6134AE3}" srcOrd="0" destOrd="0" presId="urn:microsoft.com/office/officeart/2018/5/layout/IconCircleLabelList"/>
    <dgm:cxn modelId="{3ACAD561-6B35-4266-9EDE-5F6D5017C592}" type="presParOf" srcId="{2B159B3E-6C21-4D75-A492-16D1D18D525B}" destId="{396B1E78-85F4-4115-B7B1-08913E55F2F0}" srcOrd="1" destOrd="0" presId="urn:microsoft.com/office/officeart/2018/5/layout/IconCircleLabelList"/>
    <dgm:cxn modelId="{4D0C7A52-96A4-4720-B695-49A2B913A670}" type="presParOf" srcId="{2B159B3E-6C21-4D75-A492-16D1D18D525B}" destId="{72558F2F-BC97-476B-AE06-99BD2849FD67}" srcOrd="2" destOrd="0" presId="urn:microsoft.com/office/officeart/2018/5/layout/IconCircleLabelList"/>
    <dgm:cxn modelId="{0A50494B-7F25-4B06-BF06-E4CDA4DA7E21}" type="presParOf" srcId="{2B159B3E-6C21-4D75-A492-16D1D18D525B}" destId="{99105B45-A168-41BB-9BC3-028F3E602FF0}" srcOrd="3" destOrd="0" presId="urn:microsoft.com/office/officeart/2018/5/layout/IconCircleLabelList"/>
    <dgm:cxn modelId="{D807ECBA-7ADC-4D68-BFCA-326A2B04EC67}" type="presParOf" srcId="{318122B2-1426-4B4C-9BBA-81700102E744}" destId="{5D9F2D75-A45C-438B-8943-C9DD5C6A7D91}" srcOrd="1" destOrd="0" presId="urn:microsoft.com/office/officeart/2018/5/layout/IconCircleLabelList"/>
    <dgm:cxn modelId="{52F54791-92BB-4DEE-BDCD-9452C3E41B60}" type="presParOf" srcId="{318122B2-1426-4B4C-9BBA-81700102E744}" destId="{D67935D1-33CD-4C27-B973-23AED0B155AC}" srcOrd="2" destOrd="0" presId="urn:microsoft.com/office/officeart/2018/5/layout/IconCircleLabelList"/>
    <dgm:cxn modelId="{E9963610-788F-4418-89FE-0AB07D200757}" type="presParOf" srcId="{D67935D1-33CD-4C27-B973-23AED0B155AC}" destId="{2592F5B0-DF9C-4A39-9FD3-A019DF0B0BE6}" srcOrd="0" destOrd="0" presId="urn:microsoft.com/office/officeart/2018/5/layout/IconCircleLabelList"/>
    <dgm:cxn modelId="{18C02FD6-7100-4720-8C96-7092630DC7E7}" type="presParOf" srcId="{D67935D1-33CD-4C27-B973-23AED0B155AC}" destId="{2AD57B9C-22E2-43BF-B38D-BEAE3F75A173}" srcOrd="1" destOrd="0" presId="urn:microsoft.com/office/officeart/2018/5/layout/IconCircleLabelList"/>
    <dgm:cxn modelId="{A0925D76-3733-431B-B37A-EE23A39ECFE5}" type="presParOf" srcId="{D67935D1-33CD-4C27-B973-23AED0B155AC}" destId="{D59993EC-82B3-4E87-AFF3-375EC4C322AE}" srcOrd="2" destOrd="0" presId="urn:microsoft.com/office/officeart/2018/5/layout/IconCircleLabelList"/>
    <dgm:cxn modelId="{8CE46E00-B830-4D3C-A872-D610CEF6369C}" type="presParOf" srcId="{D67935D1-33CD-4C27-B973-23AED0B155AC}" destId="{97ECC226-6151-44B4-A2C6-C43BC8F59996}" srcOrd="3" destOrd="0" presId="urn:microsoft.com/office/officeart/2018/5/layout/IconCircleLabelList"/>
    <dgm:cxn modelId="{072214CF-E6CD-4E22-B554-09506BBB63BC}" type="presParOf" srcId="{318122B2-1426-4B4C-9BBA-81700102E744}" destId="{DF078719-68BA-43B0-8511-D6AE2CFDD5E1}" srcOrd="3" destOrd="0" presId="urn:microsoft.com/office/officeart/2018/5/layout/IconCircleLabelList"/>
    <dgm:cxn modelId="{A82947FB-A460-48AD-8AF6-FE04B5539603}" type="presParOf" srcId="{318122B2-1426-4B4C-9BBA-81700102E744}" destId="{05F441DD-D26C-4FE0-97E7-E3139B74168C}" srcOrd="4" destOrd="0" presId="urn:microsoft.com/office/officeart/2018/5/layout/IconCircleLabelList"/>
    <dgm:cxn modelId="{BA90AD20-F138-4B26-B14F-6F1DB06051A2}" type="presParOf" srcId="{05F441DD-D26C-4FE0-97E7-E3139B74168C}" destId="{31E17CC9-1D7A-4D7F-B875-B7EAD8E6348E}" srcOrd="0" destOrd="0" presId="urn:microsoft.com/office/officeart/2018/5/layout/IconCircleLabelList"/>
    <dgm:cxn modelId="{E73B4E08-47D1-4416-BCC2-193D28FCC5F1}" type="presParOf" srcId="{05F441DD-D26C-4FE0-97E7-E3139B74168C}" destId="{194DBE99-93C5-4B55-A75C-0BD1E5943EB3}" srcOrd="1" destOrd="0" presId="urn:microsoft.com/office/officeart/2018/5/layout/IconCircleLabelList"/>
    <dgm:cxn modelId="{C84F5D3C-7CEA-4E28-8749-AED70B3B83D7}" type="presParOf" srcId="{05F441DD-D26C-4FE0-97E7-E3139B74168C}" destId="{0349F02D-E0F6-4794-8843-B1692B599AE5}" srcOrd="2" destOrd="0" presId="urn:microsoft.com/office/officeart/2018/5/layout/IconCircleLabelList"/>
    <dgm:cxn modelId="{DDB6DA55-ACAF-4C72-A703-05851F84A4CD}" type="presParOf" srcId="{05F441DD-D26C-4FE0-97E7-E3139B74168C}" destId="{37B24CCF-7C6D-4C93-B022-CDDE8F552889}"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434D506-F6D0-41DC-ACDE-1D46C6D9C7DC}"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D87F0085-F639-4308-BA48-6A4AF208EB50}">
      <dgm:prSet/>
      <dgm:spPr/>
      <dgm:t>
        <a:bodyPr/>
        <a:lstStyle/>
        <a:p>
          <a:pPr>
            <a:defRPr cap="all"/>
          </a:pPr>
          <a:r>
            <a:rPr lang="en-US"/>
            <a:t>The Capital Asset Pricing Model is a theoretical model that outlines how financial markets value securities and predicts the returns on capital investments</a:t>
          </a:r>
        </a:p>
      </dgm:t>
    </dgm:pt>
    <dgm:pt modelId="{DC593907-F2AE-4C00-B090-ECAEFB6E4BE8}" type="parTrans" cxnId="{DAB3E506-60E4-4952-B2F8-A281F030469C}">
      <dgm:prSet/>
      <dgm:spPr/>
      <dgm:t>
        <a:bodyPr/>
        <a:lstStyle/>
        <a:p>
          <a:endParaRPr lang="en-US"/>
        </a:p>
      </dgm:t>
    </dgm:pt>
    <dgm:pt modelId="{AA68AFD2-F6CB-474E-936B-369AAC73260F}" type="sibTrans" cxnId="{DAB3E506-60E4-4952-B2F8-A281F030469C}">
      <dgm:prSet/>
      <dgm:spPr/>
      <dgm:t>
        <a:bodyPr/>
        <a:lstStyle/>
        <a:p>
          <a:endParaRPr lang="en-US"/>
        </a:p>
      </dgm:t>
    </dgm:pt>
    <dgm:pt modelId="{86DCA630-C709-4720-A40D-F6554EBA15FE}">
      <dgm:prSet/>
      <dgm:spPr/>
      <dgm:t>
        <a:bodyPr/>
        <a:lstStyle/>
        <a:p>
          <a:pPr>
            <a:defRPr cap="all"/>
          </a:pPr>
          <a:r>
            <a:rPr lang="en-US"/>
            <a:t>It provides a way to estimate the expected return on equity by analyzing risk and converting that risk into projected returns</a:t>
          </a:r>
        </a:p>
      </dgm:t>
    </dgm:pt>
    <dgm:pt modelId="{95A65CFF-ECE9-43E4-85C1-2ED30748ECAE}" type="parTrans" cxnId="{655D053C-811C-40EC-B28C-FAFD5555FA77}">
      <dgm:prSet/>
      <dgm:spPr/>
      <dgm:t>
        <a:bodyPr/>
        <a:lstStyle/>
        <a:p>
          <a:endParaRPr lang="en-US"/>
        </a:p>
      </dgm:t>
    </dgm:pt>
    <dgm:pt modelId="{2B1DBC48-722D-44C9-ABC0-99E0E12D90A3}" type="sibTrans" cxnId="{655D053C-811C-40EC-B28C-FAFD5555FA77}">
      <dgm:prSet/>
      <dgm:spPr/>
      <dgm:t>
        <a:bodyPr/>
        <a:lstStyle/>
        <a:p>
          <a:endParaRPr lang="en-US"/>
        </a:p>
      </dgm:t>
    </dgm:pt>
    <dgm:pt modelId="{2BFC02FE-1EFC-437C-8B97-D17B1E61130B}" type="pres">
      <dgm:prSet presAssocID="{B434D506-F6D0-41DC-ACDE-1D46C6D9C7DC}" presName="root" presStyleCnt="0">
        <dgm:presLayoutVars>
          <dgm:dir/>
          <dgm:resizeHandles val="exact"/>
        </dgm:presLayoutVars>
      </dgm:prSet>
      <dgm:spPr/>
    </dgm:pt>
    <dgm:pt modelId="{CE4505EB-DD81-42E1-9BBD-AD69765ECC8F}" type="pres">
      <dgm:prSet presAssocID="{D87F0085-F639-4308-BA48-6A4AF208EB50}" presName="compNode" presStyleCnt="0"/>
      <dgm:spPr/>
    </dgm:pt>
    <dgm:pt modelId="{92FADBBA-4F03-4154-9DF9-13C48A6DDABF}" type="pres">
      <dgm:prSet presAssocID="{D87F0085-F639-4308-BA48-6A4AF208EB50}" presName="iconBgRect" presStyleLbl="bgShp" presStyleIdx="0" presStyleCnt="2" custLinFactNeighborY="1403"/>
      <dgm:spPr/>
    </dgm:pt>
    <dgm:pt modelId="{A7B7A3A7-6EFA-482D-8982-8110D912C49C}" type="pres">
      <dgm:prSet presAssocID="{D87F0085-F639-4308-BA48-6A4AF208EB5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3CB6E1B8-95B9-4E69-AE15-8CDE4A4377B4}" type="pres">
      <dgm:prSet presAssocID="{D87F0085-F639-4308-BA48-6A4AF208EB50}" presName="spaceRect" presStyleCnt="0"/>
      <dgm:spPr/>
    </dgm:pt>
    <dgm:pt modelId="{0F46B012-13F0-4335-A237-BCCDDC1C5AC4}" type="pres">
      <dgm:prSet presAssocID="{D87F0085-F639-4308-BA48-6A4AF208EB50}" presName="textRect" presStyleLbl="revTx" presStyleIdx="0" presStyleCnt="2">
        <dgm:presLayoutVars>
          <dgm:chMax val="1"/>
          <dgm:chPref val="1"/>
        </dgm:presLayoutVars>
      </dgm:prSet>
      <dgm:spPr/>
    </dgm:pt>
    <dgm:pt modelId="{2DCF0E67-B7B4-49CC-BE4E-F8BD353722D0}" type="pres">
      <dgm:prSet presAssocID="{AA68AFD2-F6CB-474E-936B-369AAC73260F}" presName="sibTrans" presStyleCnt="0"/>
      <dgm:spPr/>
    </dgm:pt>
    <dgm:pt modelId="{AF763672-5FB8-40D8-810F-895E069DFDA2}" type="pres">
      <dgm:prSet presAssocID="{86DCA630-C709-4720-A40D-F6554EBA15FE}" presName="compNode" presStyleCnt="0"/>
      <dgm:spPr/>
    </dgm:pt>
    <dgm:pt modelId="{DE23B5F5-3574-47F8-9E5D-9EAEC80CCE32}" type="pres">
      <dgm:prSet presAssocID="{86DCA630-C709-4720-A40D-F6554EBA15FE}" presName="iconBgRect" presStyleLbl="bgShp" presStyleIdx="1" presStyleCnt="2"/>
      <dgm:spPr/>
    </dgm:pt>
    <dgm:pt modelId="{6521D497-110F-43D9-AFA4-12E7A19EE1D3}" type="pres">
      <dgm:prSet presAssocID="{86DCA630-C709-4720-A40D-F6554EBA15F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llar"/>
        </a:ext>
      </dgm:extLst>
    </dgm:pt>
    <dgm:pt modelId="{A5E11532-8403-4AEF-9DDE-5CE1779E01C8}" type="pres">
      <dgm:prSet presAssocID="{86DCA630-C709-4720-A40D-F6554EBA15FE}" presName="spaceRect" presStyleCnt="0"/>
      <dgm:spPr/>
    </dgm:pt>
    <dgm:pt modelId="{FB276F66-E56D-4434-BFC7-0964A7294329}" type="pres">
      <dgm:prSet presAssocID="{86DCA630-C709-4720-A40D-F6554EBA15FE}" presName="textRect" presStyleLbl="revTx" presStyleIdx="1" presStyleCnt="2">
        <dgm:presLayoutVars>
          <dgm:chMax val="1"/>
          <dgm:chPref val="1"/>
        </dgm:presLayoutVars>
      </dgm:prSet>
      <dgm:spPr/>
    </dgm:pt>
  </dgm:ptLst>
  <dgm:cxnLst>
    <dgm:cxn modelId="{73BE4505-4893-4D60-AE28-8FD585D264CE}" type="presOf" srcId="{86DCA630-C709-4720-A40D-F6554EBA15FE}" destId="{FB276F66-E56D-4434-BFC7-0964A7294329}" srcOrd="0" destOrd="0" presId="urn:microsoft.com/office/officeart/2018/5/layout/IconCircleLabelList"/>
    <dgm:cxn modelId="{DAB3E506-60E4-4952-B2F8-A281F030469C}" srcId="{B434D506-F6D0-41DC-ACDE-1D46C6D9C7DC}" destId="{D87F0085-F639-4308-BA48-6A4AF208EB50}" srcOrd="0" destOrd="0" parTransId="{DC593907-F2AE-4C00-B090-ECAEFB6E4BE8}" sibTransId="{AA68AFD2-F6CB-474E-936B-369AAC73260F}"/>
    <dgm:cxn modelId="{655D053C-811C-40EC-B28C-FAFD5555FA77}" srcId="{B434D506-F6D0-41DC-ACDE-1D46C6D9C7DC}" destId="{86DCA630-C709-4720-A40D-F6554EBA15FE}" srcOrd="1" destOrd="0" parTransId="{95A65CFF-ECE9-43E4-85C1-2ED30748ECAE}" sibTransId="{2B1DBC48-722D-44C9-ABC0-99E0E12D90A3}"/>
    <dgm:cxn modelId="{07E12386-D6CD-4B11-B837-CCBA2B87A337}" type="presOf" srcId="{D87F0085-F639-4308-BA48-6A4AF208EB50}" destId="{0F46B012-13F0-4335-A237-BCCDDC1C5AC4}" srcOrd="0" destOrd="0" presId="urn:microsoft.com/office/officeart/2018/5/layout/IconCircleLabelList"/>
    <dgm:cxn modelId="{28D45BB2-521E-410E-9F16-0E177AE02A9A}" type="presOf" srcId="{B434D506-F6D0-41DC-ACDE-1D46C6D9C7DC}" destId="{2BFC02FE-1EFC-437C-8B97-D17B1E61130B}" srcOrd="0" destOrd="0" presId="urn:microsoft.com/office/officeart/2018/5/layout/IconCircleLabelList"/>
    <dgm:cxn modelId="{A080DEB9-90A1-4BBC-AC1F-D8EEC8403B4B}" type="presParOf" srcId="{2BFC02FE-1EFC-437C-8B97-D17B1E61130B}" destId="{CE4505EB-DD81-42E1-9BBD-AD69765ECC8F}" srcOrd="0" destOrd="0" presId="urn:microsoft.com/office/officeart/2018/5/layout/IconCircleLabelList"/>
    <dgm:cxn modelId="{F7E55BDF-A349-4DF0-B6CB-F02B0AAB0B10}" type="presParOf" srcId="{CE4505EB-DD81-42E1-9BBD-AD69765ECC8F}" destId="{92FADBBA-4F03-4154-9DF9-13C48A6DDABF}" srcOrd="0" destOrd="0" presId="urn:microsoft.com/office/officeart/2018/5/layout/IconCircleLabelList"/>
    <dgm:cxn modelId="{B770A7E3-ED6E-46E9-8255-2B84F58C368C}" type="presParOf" srcId="{CE4505EB-DD81-42E1-9BBD-AD69765ECC8F}" destId="{A7B7A3A7-6EFA-482D-8982-8110D912C49C}" srcOrd="1" destOrd="0" presId="urn:microsoft.com/office/officeart/2018/5/layout/IconCircleLabelList"/>
    <dgm:cxn modelId="{4DF07595-2B20-4E58-8654-4413438B9390}" type="presParOf" srcId="{CE4505EB-DD81-42E1-9BBD-AD69765ECC8F}" destId="{3CB6E1B8-95B9-4E69-AE15-8CDE4A4377B4}" srcOrd="2" destOrd="0" presId="urn:microsoft.com/office/officeart/2018/5/layout/IconCircleLabelList"/>
    <dgm:cxn modelId="{CBF04896-28BE-43ED-8731-5A8AE5A6E8A7}" type="presParOf" srcId="{CE4505EB-DD81-42E1-9BBD-AD69765ECC8F}" destId="{0F46B012-13F0-4335-A237-BCCDDC1C5AC4}" srcOrd="3" destOrd="0" presId="urn:microsoft.com/office/officeart/2018/5/layout/IconCircleLabelList"/>
    <dgm:cxn modelId="{486B0F21-183B-4B8F-9C5F-4E920A72B37B}" type="presParOf" srcId="{2BFC02FE-1EFC-437C-8B97-D17B1E61130B}" destId="{2DCF0E67-B7B4-49CC-BE4E-F8BD353722D0}" srcOrd="1" destOrd="0" presId="urn:microsoft.com/office/officeart/2018/5/layout/IconCircleLabelList"/>
    <dgm:cxn modelId="{F4F8E258-EE0F-4F58-AC82-EDCEAFDA33E3}" type="presParOf" srcId="{2BFC02FE-1EFC-437C-8B97-D17B1E61130B}" destId="{AF763672-5FB8-40D8-810F-895E069DFDA2}" srcOrd="2" destOrd="0" presId="urn:microsoft.com/office/officeart/2018/5/layout/IconCircleLabelList"/>
    <dgm:cxn modelId="{F90AE25D-3FBF-4937-9A42-0E27922DDA45}" type="presParOf" srcId="{AF763672-5FB8-40D8-810F-895E069DFDA2}" destId="{DE23B5F5-3574-47F8-9E5D-9EAEC80CCE32}" srcOrd="0" destOrd="0" presId="urn:microsoft.com/office/officeart/2018/5/layout/IconCircleLabelList"/>
    <dgm:cxn modelId="{261CB88E-2432-4B12-A6A1-27200C424404}" type="presParOf" srcId="{AF763672-5FB8-40D8-810F-895E069DFDA2}" destId="{6521D497-110F-43D9-AFA4-12E7A19EE1D3}" srcOrd="1" destOrd="0" presId="urn:microsoft.com/office/officeart/2018/5/layout/IconCircleLabelList"/>
    <dgm:cxn modelId="{91CF3E30-DF12-4873-B7AF-2903BDA4B90B}" type="presParOf" srcId="{AF763672-5FB8-40D8-810F-895E069DFDA2}" destId="{A5E11532-8403-4AEF-9DDE-5CE1779E01C8}" srcOrd="2" destOrd="0" presId="urn:microsoft.com/office/officeart/2018/5/layout/IconCircleLabelList"/>
    <dgm:cxn modelId="{83C4EAC1-8956-47A6-963D-5D3364CC8A19}" type="presParOf" srcId="{AF763672-5FB8-40D8-810F-895E069DFDA2}" destId="{FB276F66-E56D-4434-BFC7-0964A7294329}"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BC925D4-2BE2-4F04-B97A-A3BE40C06B79}" type="doc">
      <dgm:prSet loTypeId="urn:microsoft.com/office/officeart/2005/8/layout/vList2" loCatId="list" qsTypeId="urn:microsoft.com/office/officeart/2005/8/quickstyle/simple1" qsCatId="simple" csTypeId="urn:microsoft.com/office/officeart/2005/8/colors/accent4_2" csCatId="accent4" phldr="1"/>
      <dgm:spPr/>
      <dgm:t>
        <a:bodyPr/>
        <a:lstStyle/>
        <a:p>
          <a:endParaRPr lang="en-US"/>
        </a:p>
      </dgm:t>
    </dgm:pt>
    <dgm:pt modelId="{897D0C67-8BDE-4EB6-BF5D-2B53BDAB37DB}">
      <dgm:prSet/>
      <dgm:spPr/>
      <dgm:t>
        <a:bodyPr/>
        <a:lstStyle/>
        <a:p>
          <a:r>
            <a:rPr lang="en-US" dirty="0"/>
            <a:t>The Monte Carlo Simulation, also referred to as the Monte Carlo Method or a multiple probability simulation, is a mathematical approach utilized for approximating the potential outcomes of an unpredictable event</a:t>
          </a:r>
        </a:p>
      </dgm:t>
    </dgm:pt>
    <dgm:pt modelId="{97F31CE0-5DA7-49EA-A2DD-2A88E4DF3682}" type="parTrans" cxnId="{521087DE-5B0A-4DB1-8286-C5174BDE6141}">
      <dgm:prSet/>
      <dgm:spPr/>
      <dgm:t>
        <a:bodyPr/>
        <a:lstStyle/>
        <a:p>
          <a:endParaRPr lang="en-US"/>
        </a:p>
      </dgm:t>
    </dgm:pt>
    <dgm:pt modelId="{FEB87DCE-3832-4432-B5BA-CA9E4A70A861}" type="sibTrans" cxnId="{521087DE-5B0A-4DB1-8286-C5174BDE6141}">
      <dgm:prSet/>
      <dgm:spPr/>
      <dgm:t>
        <a:bodyPr/>
        <a:lstStyle/>
        <a:p>
          <a:endParaRPr lang="en-US"/>
        </a:p>
      </dgm:t>
    </dgm:pt>
    <dgm:pt modelId="{6B7AD1DB-1D8E-4934-844F-8FF5B3FD7AFF}">
      <dgm:prSet/>
      <dgm:spPr/>
      <dgm:t>
        <a:bodyPr/>
        <a:lstStyle/>
        <a:p>
          <a:r>
            <a:rPr lang="en-US" dirty="0"/>
            <a:t>Since its inception, the Monte Carlo Simulation has been utilized to evaluate the effects of risk in various practical situations, such as stock prices, sales projections, project management, and pricing</a:t>
          </a:r>
        </a:p>
      </dgm:t>
    </dgm:pt>
    <dgm:pt modelId="{0FA099DE-BCC5-40FF-B13B-76863A7DD826}" type="parTrans" cxnId="{40773033-F3E8-40B1-9B9A-D8840BA2EA1B}">
      <dgm:prSet/>
      <dgm:spPr/>
      <dgm:t>
        <a:bodyPr/>
        <a:lstStyle/>
        <a:p>
          <a:endParaRPr lang="en-US"/>
        </a:p>
      </dgm:t>
    </dgm:pt>
    <dgm:pt modelId="{948CD5AB-1B08-4365-8379-21ACF0A2E00A}" type="sibTrans" cxnId="{40773033-F3E8-40B1-9B9A-D8840BA2EA1B}">
      <dgm:prSet/>
      <dgm:spPr/>
      <dgm:t>
        <a:bodyPr/>
        <a:lstStyle/>
        <a:p>
          <a:endParaRPr lang="en-US"/>
        </a:p>
      </dgm:t>
    </dgm:pt>
    <dgm:pt modelId="{F3783650-D5A1-4F6E-B2F9-3CBA7CE33C0B}" type="pres">
      <dgm:prSet presAssocID="{9BC925D4-2BE2-4F04-B97A-A3BE40C06B79}" presName="linear" presStyleCnt="0">
        <dgm:presLayoutVars>
          <dgm:animLvl val="lvl"/>
          <dgm:resizeHandles val="exact"/>
        </dgm:presLayoutVars>
      </dgm:prSet>
      <dgm:spPr/>
    </dgm:pt>
    <dgm:pt modelId="{128CBC50-2A5C-46B3-85C6-997BC05E0482}" type="pres">
      <dgm:prSet presAssocID="{897D0C67-8BDE-4EB6-BF5D-2B53BDAB37DB}" presName="parentText" presStyleLbl="node1" presStyleIdx="0" presStyleCnt="2">
        <dgm:presLayoutVars>
          <dgm:chMax val="0"/>
          <dgm:bulletEnabled val="1"/>
        </dgm:presLayoutVars>
      </dgm:prSet>
      <dgm:spPr/>
    </dgm:pt>
    <dgm:pt modelId="{2000EE42-B469-456C-8FD1-1082C8F46991}" type="pres">
      <dgm:prSet presAssocID="{FEB87DCE-3832-4432-B5BA-CA9E4A70A861}" presName="spacer" presStyleCnt="0"/>
      <dgm:spPr/>
    </dgm:pt>
    <dgm:pt modelId="{F1BCF7E4-4C15-49F3-A9C5-C3653EEECD28}" type="pres">
      <dgm:prSet presAssocID="{6B7AD1DB-1D8E-4934-844F-8FF5B3FD7AFF}" presName="parentText" presStyleLbl="node1" presStyleIdx="1" presStyleCnt="2">
        <dgm:presLayoutVars>
          <dgm:chMax val="0"/>
          <dgm:bulletEnabled val="1"/>
        </dgm:presLayoutVars>
      </dgm:prSet>
      <dgm:spPr/>
    </dgm:pt>
  </dgm:ptLst>
  <dgm:cxnLst>
    <dgm:cxn modelId="{C3903D13-FD05-43E8-9E50-00171C87D031}" type="presOf" srcId="{897D0C67-8BDE-4EB6-BF5D-2B53BDAB37DB}" destId="{128CBC50-2A5C-46B3-85C6-997BC05E0482}" srcOrd="0" destOrd="0" presId="urn:microsoft.com/office/officeart/2005/8/layout/vList2"/>
    <dgm:cxn modelId="{31366416-79CD-4668-82C3-E6C64FA55FA3}" type="presOf" srcId="{6B7AD1DB-1D8E-4934-844F-8FF5B3FD7AFF}" destId="{F1BCF7E4-4C15-49F3-A9C5-C3653EEECD28}" srcOrd="0" destOrd="0" presId="urn:microsoft.com/office/officeart/2005/8/layout/vList2"/>
    <dgm:cxn modelId="{40773033-F3E8-40B1-9B9A-D8840BA2EA1B}" srcId="{9BC925D4-2BE2-4F04-B97A-A3BE40C06B79}" destId="{6B7AD1DB-1D8E-4934-844F-8FF5B3FD7AFF}" srcOrd="1" destOrd="0" parTransId="{0FA099DE-BCC5-40FF-B13B-76863A7DD826}" sibTransId="{948CD5AB-1B08-4365-8379-21ACF0A2E00A}"/>
    <dgm:cxn modelId="{B74EA77F-09C8-4F97-B665-09D45FC51F92}" type="presOf" srcId="{9BC925D4-2BE2-4F04-B97A-A3BE40C06B79}" destId="{F3783650-D5A1-4F6E-B2F9-3CBA7CE33C0B}" srcOrd="0" destOrd="0" presId="urn:microsoft.com/office/officeart/2005/8/layout/vList2"/>
    <dgm:cxn modelId="{521087DE-5B0A-4DB1-8286-C5174BDE6141}" srcId="{9BC925D4-2BE2-4F04-B97A-A3BE40C06B79}" destId="{897D0C67-8BDE-4EB6-BF5D-2B53BDAB37DB}" srcOrd="0" destOrd="0" parTransId="{97F31CE0-5DA7-49EA-A2DD-2A88E4DF3682}" sibTransId="{FEB87DCE-3832-4432-B5BA-CA9E4A70A861}"/>
    <dgm:cxn modelId="{0DD3B9DC-9E96-47E6-81CA-D22C9C14B9C5}" type="presParOf" srcId="{F3783650-D5A1-4F6E-B2F9-3CBA7CE33C0B}" destId="{128CBC50-2A5C-46B3-85C6-997BC05E0482}" srcOrd="0" destOrd="0" presId="urn:microsoft.com/office/officeart/2005/8/layout/vList2"/>
    <dgm:cxn modelId="{503B7ADB-16D2-4CF5-B81A-A03BB6026F5C}" type="presParOf" srcId="{F3783650-D5A1-4F6E-B2F9-3CBA7CE33C0B}" destId="{2000EE42-B469-456C-8FD1-1082C8F46991}" srcOrd="1" destOrd="0" presId="urn:microsoft.com/office/officeart/2005/8/layout/vList2"/>
    <dgm:cxn modelId="{3D3AC812-425A-4108-A179-560827837B15}" type="presParOf" srcId="{F3783650-D5A1-4F6E-B2F9-3CBA7CE33C0B}" destId="{F1BCF7E4-4C15-49F3-A9C5-C3653EEECD28}"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AE860D3-9107-4C1D-B273-54FC1B241F1C}" type="doc">
      <dgm:prSet loTypeId="urn:microsoft.com/office/officeart/2005/8/layout/hierarchy1" loCatId="hierarchy" qsTypeId="urn:microsoft.com/office/officeart/2005/8/quickstyle/simple4" qsCatId="simple" csTypeId="urn:microsoft.com/office/officeart/2005/8/colors/colorful2" csCatId="colorful"/>
      <dgm:spPr/>
      <dgm:t>
        <a:bodyPr/>
        <a:lstStyle/>
        <a:p>
          <a:endParaRPr lang="en-US"/>
        </a:p>
      </dgm:t>
    </dgm:pt>
    <dgm:pt modelId="{C7430DED-8CCA-4E9B-9EA0-8F927E85BA9F}">
      <dgm:prSet/>
      <dgm:spPr/>
      <dgm:t>
        <a:bodyPr/>
        <a:lstStyle/>
        <a:p>
          <a:r>
            <a:rPr lang="en-US" dirty="0"/>
            <a:t>A common technical indicator called the moving average is utilized to eliminate random short-term price changes, also known as "noise", to create a smoother representation of price trends</a:t>
          </a:r>
        </a:p>
      </dgm:t>
    </dgm:pt>
    <dgm:pt modelId="{A8C9B915-BAC7-4496-9732-8E27F894EB6D}" type="parTrans" cxnId="{20C6F1EA-26B6-423D-8098-6D7AECBBACA1}">
      <dgm:prSet/>
      <dgm:spPr/>
      <dgm:t>
        <a:bodyPr/>
        <a:lstStyle/>
        <a:p>
          <a:endParaRPr lang="en-US"/>
        </a:p>
      </dgm:t>
    </dgm:pt>
    <dgm:pt modelId="{96A3C8F7-B019-4A98-8C95-299CBEE12174}" type="sibTrans" cxnId="{20C6F1EA-26B6-423D-8098-6D7AECBBACA1}">
      <dgm:prSet/>
      <dgm:spPr/>
      <dgm:t>
        <a:bodyPr/>
        <a:lstStyle/>
        <a:p>
          <a:endParaRPr lang="en-US"/>
        </a:p>
      </dgm:t>
    </dgm:pt>
    <dgm:pt modelId="{3C401E70-D7F2-4D30-9B49-EC3CF5CC9A97}">
      <dgm:prSet/>
      <dgm:spPr/>
      <dgm:t>
        <a:bodyPr/>
        <a:lstStyle/>
        <a:p>
          <a:r>
            <a:rPr lang="en-US"/>
            <a:t>Moving average can be constructed in several separate ways and employ different numbers of days for the averaging interval</a:t>
          </a:r>
        </a:p>
      </dgm:t>
    </dgm:pt>
    <dgm:pt modelId="{CCAF871F-60B6-4538-B667-88A70CBA73B0}" type="parTrans" cxnId="{741A92B4-BF29-46E6-B7A2-7701B528AD0E}">
      <dgm:prSet/>
      <dgm:spPr/>
      <dgm:t>
        <a:bodyPr/>
        <a:lstStyle/>
        <a:p>
          <a:endParaRPr lang="en-US"/>
        </a:p>
      </dgm:t>
    </dgm:pt>
    <dgm:pt modelId="{F277D5F2-5DAF-4BDD-878E-6181E6EB17C7}" type="sibTrans" cxnId="{741A92B4-BF29-46E6-B7A2-7701B528AD0E}">
      <dgm:prSet/>
      <dgm:spPr/>
      <dgm:t>
        <a:bodyPr/>
        <a:lstStyle/>
        <a:p>
          <a:endParaRPr lang="en-US"/>
        </a:p>
      </dgm:t>
    </dgm:pt>
    <dgm:pt modelId="{4764E981-1C38-498E-AC13-1EAB6987C024}" type="pres">
      <dgm:prSet presAssocID="{8AE860D3-9107-4C1D-B273-54FC1B241F1C}" presName="hierChild1" presStyleCnt="0">
        <dgm:presLayoutVars>
          <dgm:chPref val="1"/>
          <dgm:dir/>
          <dgm:animOne val="branch"/>
          <dgm:animLvl val="lvl"/>
          <dgm:resizeHandles/>
        </dgm:presLayoutVars>
      </dgm:prSet>
      <dgm:spPr/>
    </dgm:pt>
    <dgm:pt modelId="{D5D56625-DFAC-473E-9BB4-14A5DD4D3A44}" type="pres">
      <dgm:prSet presAssocID="{C7430DED-8CCA-4E9B-9EA0-8F927E85BA9F}" presName="hierRoot1" presStyleCnt="0"/>
      <dgm:spPr/>
    </dgm:pt>
    <dgm:pt modelId="{0790DF34-0386-469B-8BA5-B04F24955C78}" type="pres">
      <dgm:prSet presAssocID="{C7430DED-8CCA-4E9B-9EA0-8F927E85BA9F}" presName="composite" presStyleCnt="0"/>
      <dgm:spPr/>
    </dgm:pt>
    <dgm:pt modelId="{8370D16B-1177-469E-B5A8-26352E0F6DB0}" type="pres">
      <dgm:prSet presAssocID="{C7430DED-8CCA-4E9B-9EA0-8F927E85BA9F}" presName="background" presStyleLbl="node0" presStyleIdx="0" presStyleCnt="2"/>
      <dgm:spPr/>
    </dgm:pt>
    <dgm:pt modelId="{A24BA89D-99A3-485B-9E27-BC9EA611EB64}" type="pres">
      <dgm:prSet presAssocID="{C7430DED-8CCA-4E9B-9EA0-8F927E85BA9F}" presName="text" presStyleLbl="fgAcc0" presStyleIdx="0" presStyleCnt="2">
        <dgm:presLayoutVars>
          <dgm:chPref val="3"/>
        </dgm:presLayoutVars>
      </dgm:prSet>
      <dgm:spPr/>
    </dgm:pt>
    <dgm:pt modelId="{F52BFA72-34EA-4927-B002-F70C85A11DC2}" type="pres">
      <dgm:prSet presAssocID="{C7430DED-8CCA-4E9B-9EA0-8F927E85BA9F}" presName="hierChild2" presStyleCnt="0"/>
      <dgm:spPr/>
    </dgm:pt>
    <dgm:pt modelId="{B1E7A897-14FF-4D90-81D5-2F5230CE4A25}" type="pres">
      <dgm:prSet presAssocID="{3C401E70-D7F2-4D30-9B49-EC3CF5CC9A97}" presName="hierRoot1" presStyleCnt="0"/>
      <dgm:spPr/>
    </dgm:pt>
    <dgm:pt modelId="{6CFE8753-12BF-4B3F-B84D-E53B42469755}" type="pres">
      <dgm:prSet presAssocID="{3C401E70-D7F2-4D30-9B49-EC3CF5CC9A97}" presName="composite" presStyleCnt="0"/>
      <dgm:spPr/>
    </dgm:pt>
    <dgm:pt modelId="{5B62C554-6743-4745-87D2-91FEA41F44CB}" type="pres">
      <dgm:prSet presAssocID="{3C401E70-D7F2-4D30-9B49-EC3CF5CC9A97}" presName="background" presStyleLbl="node0" presStyleIdx="1" presStyleCnt="2"/>
      <dgm:spPr/>
    </dgm:pt>
    <dgm:pt modelId="{B0D5B9C3-4056-44FB-9D39-EF45B0C947FA}" type="pres">
      <dgm:prSet presAssocID="{3C401E70-D7F2-4D30-9B49-EC3CF5CC9A97}" presName="text" presStyleLbl="fgAcc0" presStyleIdx="1" presStyleCnt="2">
        <dgm:presLayoutVars>
          <dgm:chPref val="3"/>
        </dgm:presLayoutVars>
      </dgm:prSet>
      <dgm:spPr/>
    </dgm:pt>
    <dgm:pt modelId="{114D9D29-D933-4D86-8DA1-9A6E8EB8443F}" type="pres">
      <dgm:prSet presAssocID="{3C401E70-D7F2-4D30-9B49-EC3CF5CC9A97}" presName="hierChild2" presStyleCnt="0"/>
      <dgm:spPr/>
    </dgm:pt>
  </dgm:ptLst>
  <dgm:cxnLst>
    <dgm:cxn modelId="{2A94D088-D8F3-44F8-845A-955A5DC9CE13}" type="presOf" srcId="{C7430DED-8CCA-4E9B-9EA0-8F927E85BA9F}" destId="{A24BA89D-99A3-485B-9E27-BC9EA611EB64}" srcOrd="0" destOrd="0" presId="urn:microsoft.com/office/officeart/2005/8/layout/hierarchy1"/>
    <dgm:cxn modelId="{90CA629D-B9D9-4917-A2B3-9570DAB9D3B5}" type="presOf" srcId="{8AE860D3-9107-4C1D-B273-54FC1B241F1C}" destId="{4764E981-1C38-498E-AC13-1EAB6987C024}" srcOrd="0" destOrd="0" presId="urn:microsoft.com/office/officeart/2005/8/layout/hierarchy1"/>
    <dgm:cxn modelId="{741A92B4-BF29-46E6-B7A2-7701B528AD0E}" srcId="{8AE860D3-9107-4C1D-B273-54FC1B241F1C}" destId="{3C401E70-D7F2-4D30-9B49-EC3CF5CC9A97}" srcOrd="1" destOrd="0" parTransId="{CCAF871F-60B6-4538-B667-88A70CBA73B0}" sibTransId="{F277D5F2-5DAF-4BDD-878E-6181E6EB17C7}"/>
    <dgm:cxn modelId="{C205F7D3-52CE-4958-AACA-02D820EB0C97}" type="presOf" srcId="{3C401E70-D7F2-4D30-9B49-EC3CF5CC9A97}" destId="{B0D5B9C3-4056-44FB-9D39-EF45B0C947FA}" srcOrd="0" destOrd="0" presId="urn:microsoft.com/office/officeart/2005/8/layout/hierarchy1"/>
    <dgm:cxn modelId="{20C6F1EA-26B6-423D-8098-6D7AECBBACA1}" srcId="{8AE860D3-9107-4C1D-B273-54FC1B241F1C}" destId="{C7430DED-8CCA-4E9B-9EA0-8F927E85BA9F}" srcOrd="0" destOrd="0" parTransId="{A8C9B915-BAC7-4496-9732-8E27F894EB6D}" sibTransId="{96A3C8F7-B019-4A98-8C95-299CBEE12174}"/>
    <dgm:cxn modelId="{E82672C9-DB25-42DB-A8F1-401B75A859CB}" type="presParOf" srcId="{4764E981-1C38-498E-AC13-1EAB6987C024}" destId="{D5D56625-DFAC-473E-9BB4-14A5DD4D3A44}" srcOrd="0" destOrd="0" presId="urn:microsoft.com/office/officeart/2005/8/layout/hierarchy1"/>
    <dgm:cxn modelId="{9FBA6AD2-4303-4694-8F80-A62FB21C7138}" type="presParOf" srcId="{D5D56625-DFAC-473E-9BB4-14A5DD4D3A44}" destId="{0790DF34-0386-469B-8BA5-B04F24955C78}" srcOrd="0" destOrd="0" presId="urn:microsoft.com/office/officeart/2005/8/layout/hierarchy1"/>
    <dgm:cxn modelId="{12E9B466-5547-4038-9064-865A5D149E37}" type="presParOf" srcId="{0790DF34-0386-469B-8BA5-B04F24955C78}" destId="{8370D16B-1177-469E-B5A8-26352E0F6DB0}" srcOrd="0" destOrd="0" presId="urn:microsoft.com/office/officeart/2005/8/layout/hierarchy1"/>
    <dgm:cxn modelId="{79D5DF0B-C259-4ABB-AD47-C3C7CFFC8860}" type="presParOf" srcId="{0790DF34-0386-469B-8BA5-B04F24955C78}" destId="{A24BA89D-99A3-485B-9E27-BC9EA611EB64}" srcOrd="1" destOrd="0" presId="urn:microsoft.com/office/officeart/2005/8/layout/hierarchy1"/>
    <dgm:cxn modelId="{CBCCE4D6-D3C1-43B2-8B66-812AA28F8DFE}" type="presParOf" srcId="{D5D56625-DFAC-473E-9BB4-14A5DD4D3A44}" destId="{F52BFA72-34EA-4927-B002-F70C85A11DC2}" srcOrd="1" destOrd="0" presId="urn:microsoft.com/office/officeart/2005/8/layout/hierarchy1"/>
    <dgm:cxn modelId="{4D746864-FB47-4F2B-8E3E-25EDF3525A62}" type="presParOf" srcId="{4764E981-1C38-498E-AC13-1EAB6987C024}" destId="{B1E7A897-14FF-4D90-81D5-2F5230CE4A25}" srcOrd="1" destOrd="0" presId="urn:microsoft.com/office/officeart/2005/8/layout/hierarchy1"/>
    <dgm:cxn modelId="{14BABC28-D9C8-4BED-A49B-C0D85E16FA74}" type="presParOf" srcId="{B1E7A897-14FF-4D90-81D5-2F5230CE4A25}" destId="{6CFE8753-12BF-4B3F-B84D-E53B42469755}" srcOrd="0" destOrd="0" presId="urn:microsoft.com/office/officeart/2005/8/layout/hierarchy1"/>
    <dgm:cxn modelId="{9C09919C-DAA4-4A1E-831B-4725F972653E}" type="presParOf" srcId="{6CFE8753-12BF-4B3F-B84D-E53B42469755}" destId="{5B62C554-6743-4745-87D2-91FEA41F44CB}" srcOrd="0" destOrd="0" presId="urn:microsoft.com/office/officeart/2005/8/layout/hierarchy1"/>
    <dgm:cxn modelId="{B9E0242A-66E5-4A36-B6F6-B3B790677715}" type="presParOf" srcId="{6CFE8753-12BF-4B3F-B84D-E53B42469755}" destId="{B0D5B9C3-4056-44FB-9D39-EF45B0C947FA}" srcOrd="1" destOrd="0" presId="urn:microsoft.com/office/officeart/2005/8/layout/hierarchy1"/>
    <dgm:cxn modelId="{5D6950E3-4655-416C-9308-36A912C6C60F}" type="presParOf" srcId="{B1E7A897-14FF-4D90-81D5-2F5230CE4A25}" destId="{114D9D29-D933-4D86-8DA1-9A6E8EB8443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D8F92F9-11D1-438B-9F9E-010286D70ED5}" type="doc">
      <dgm:prSet loTypeId="urn:microsoft.com/office/officeart/2005/8/layout/arrow5" loCatId="relationship" qsTypeId="urn:microsoft.com/office/officeart/2005/8/quickstyle/simple4" qsCatId="simple" csTypeId="urn:microsoft.com/office/officeart/2005/8/colors/colorful2" csCatId="colorful"/>
      <dgm:spPr/>
      <dgm:t>
        <a:bodyPr/>
        <a:lstStyle/>
        <a:p>
          <a:endParaRPr lang="en-US"/>
        </a:p>
      </dgm:t>
    </dgm:pt>
    <dgm:pt modelId="{D2513BD7-0E8A-40FE-9905-F6E1596E16CD}">
      <dgm:prSet/>
      <dgm:spPr/>
      <dgm:t>
        <a:bodyPr/>
        <a:lstStyle/>
        <a:p>
          <a:r>
            <a:rPr lang="en-US"/>
            <a:t>A moving average is a technique used to analyze data by creating a series of averages of different subsets of the data</a:t>
          </a:r>
        </a:p>
      </dgm:t>
    </dgm:pt>
    <dgm:pt modelId="{19878640-3289-4FA8-975E-DFD237B0D038}" type="parTrans" cxnId="{ADE78769-D9AF-4906-B333-18C341785367}">
      <dgm:prSet/>
      <dgm:spPr/>
      <dgm:t>
        <a:bodyPr/>
        <a:lstStyle/>
        <a:p>
          <a:endParaRPr lang="en-US"/>
        </a:p>
      </dgm:t>
    </dgm:pt>
    <dgm:pt modelId="{3BA3617D-DD7D-4C76-8D1C-B16452369259}" type="sibTrans" cxnId="{ADE78769-D9AF-4906-B333-18C341785367}">
      <dgm:prSet/>
      <dgm:spPr/>
      <dgm:t>
        <a:bodyPr/>
        <a:lstStyle/>
        <a:p>
          <a:endParaRPr lang="en-US"/>
        </a:p>
      </dgm:t>
    </dgm:pt>
    <dgm:pt modelId="{01F8E2B7-C5D6-4763-AE48-13FD199EF25C}">
      <dgm:prSet/>
      <dgm:spPr/>
      <dgm:t>
        <a:bodyPr/>
        <a:lstStyle/>
        <a:p>
          <a:r>
            <a:rPr lang="en-US" dirty="0"/>
            <a:t>A simple moving average is a type of moving average that is calculated by adding recent prices and then dividing that figure by the number of time periods in the calculation</a:t>
          </a:r>
        </a:p>
      </dgm:t>
    </dgm:pt>
    <dgm:pt modelId="{F4D070AA-A392-4E52-A2E6-06A8C92EAB1B}" type="parTrans" cxnId="{7636E308-7744-4AF6-A2C2-25F41542FC3D}">
      <dgm:prSet/>
      <dgm:spPr/>
      <dgm:t>
        <a:bodyPr/>
        <a:lstStyle/>
        <a:p>
          <a:endParaRPr lang="en-US"/>
        </a:p>
      </dgm:t>
    </dgm:pt>
    <dgm:pt modelId="{E0693348-2A47-4970-92D9-99C197176642}" type="sibTrans" cxnId="{7636E308-7744-4AF6-A2C2-25F41542FC3D}">
      <dgm:prSet/>
      <dgm:spPr/>
      <dgm:t>
        <a:bodyPr/>
        <a:lstStyle/>
        <a:p>
          <a:endParaRPr lang="en-US"/>
        </a:p>
      </dgm:t>
    </dgm:pt>
    <dgm:pt modelId="{B1758ADD-344F-4A3A-8F17-91D209679028}">
      <dgm:prSet/>
      <dgm:spPr/>
      <dgm:t>
        <a:bodyPr/>
        <a:lstStyle/>
        <a:p>
          <a:r>
            <a:rPr lang="en-US" dirty="0"/>
            <a:t>SMAs can be used to identify trends, support, and resistance levels, and overbought and oversold conditions</a:t>
          </a:r>
        </a:p>
      </dgm:t>
    </dgm:pt>
    <dgm:pt modelId="{41F75EC0-BEB2-411D-98EA-86BBA3066335}" type="parTrans" cxnId="{857C6119-935B-44F5-8109-DD9C3522D868}">
      <dgm:prSet/>
      <dgm:spPr/>
      <dgm:t>
        <a:bodyPr/>
        <a:lstStyle/>
        <a:p>
          <a:endParaRPr lang="en-US"/>
        </a:p>
      </dgm:t>
    </dgm:pt>
    <dgm:pt modelId="{7F0034E6-106A-4601-92EC-FBEFEBAC1343}" type="sibTrans" cxnId="{857C6119-935B-44F5-8109-DD9C3522D868}">
      <dgm:prSet/>
      <dgm:spPr/>
      <dgm:t>
        <a:bodyPr/>
        <a:lstStyle/>
        <a:p>
          <a:endParaRPr lang="en-US"/>
        </a:p>
      </dgm:t>
    </dgm:pt>
    <dgm:pt modelId="{BBAD9D9E-2D32-478E-9C85-37BA2F7F23FD}" type="pres">
      <dgm:prSet presAssocID="{FD8F92F9-11D1-438B-9F9E-010286D70ED5}" presName="diagram" presStyleCnt="0">
        <dgm:presLayoutVars>
          <dgm:dir/>
          <dgm:resizeHandles val="exact"/>
        </dgm:presLayoutVars>
      </dgm:prSet>
      <dgm:spPr/>
    </dgm:pt>
    <dgm:pt modelId="{D46EA91B-0BBF-4F3A-99E4-5A8495B11F41}" type="pres">
      <dgm:prSet presAssocID="{D2513BD7-0E8A-40FE-9905-F6E1596E16CD}" presName="arrow" presStyleLbl="node1" presStyleIdx="0" presStyleCnt="3">
        <dgm:presLayoutVars>
          <dgm:bulletEnabled val="1"/>
        </dgm:presLayoutVars>
      </dgm:prSet>
      <dgm:spPr/>
    </dgm:pt>
    <dgm:pt modelId="{517663F5-52D4-477E-92E7-5DCF0E8939F7}" type="pres">
      <dgm:prSet presAssocID="{01F8E2B7-C5D6-4763-AE48-13FD199EF25C}" presName="arrow" presStyleLbl="node1" presStyleIdx="1" presStyleCnt="3">
        <dgm:presLayoutVars>
          <dgm:bulletEnabled val="1"/>
        </dgm:presLayoutVars>
      </dgm:prSet>
      <dgm:spPr/>
    </dgm:pt>
    <dgm:pt modelId="{FDA18A22-A7B5-4A77-BDDA-8F15E31B0802}" type="pres">
      <dgm:prSet presAssocID="{B1758ADD-344F-4A3A-8F17-91D209679028}" presName="arrow" presStyleLbl="node1" presStyleIdx="2" presStyleCnt="3">
        <dgm:presLayoutVars>
          <dgm:bulletEnabled val="1"/>
        </dgm:presLayoutVars>
      </dgm:prSet>
      <dgm:spPr/>
    </dgm:pt>
  </dgm:ptLst>
  <dgm:cxnLst>
    <dgm:cxn modelId="{7636E308-7744-4AF6-A2C2-25F41542FC3D}" srcId="{FD8F92F9-11D1-438B-9F9E-010286D70ED5}" destId="{01F8E2B7-C5D6-4763-AE48-13FD199EF25C}" srcOrd="1" destOrd="0" parTransId="{F4D070AA-A392-4E52-A2E6-06A8C92EAB1B}" sibTransId="{E0693348-2A47-4970-92D9-99C197176642}"/>
    <dgm:cxn modelId="{857C6119-935B-44F5-8109-DD9C3522D868}" srcId="{FD8F92F9-11D1-438B-9F9E-010286D70ED5}" destId="{B1758ADD-344F-4A3A-8F17-91D209679028}" srcOrd="2" destOrd="0" parTransId="{41F75EC0-BEB2-411D-98EA-86BBA3066335}" sibTransId="{7F0034E6-106A-4601-92EC-FBEFEBAC1343}"/>
    <dgm:cxn modelId="{D1CBA238-D89F-443F-B851-41D78A13D019}" type="presOf" srcId="{FD8F92F9-11D1-438B-9F9E-010286D70ED5}" destId="{BBAD9D9E-2D32-478E-9C85-37BA2F7F23FD}" srcOrd="0" destOrd="0" presId="urn:microsoft.com/office/officeart/2005/8/layout/arrow5"/>
    <dgm:cxn modelId="{ADE78769-D9AF-4906-B333-18C341785367}" srcId="{FD8F92F9-11D1-438B-9F9E-010286D70ED5}" destId="{D2513BD7-0E8A-40FE-9905-F6E1596E16CD}" srcOrd="0" destOrd="0" parTransId="{19878640-3289-4FA8-975E-DFD237B0D038}" sibTransId="{3BA3617D-DD7D-4C76-8D1C-B16452369259}"/>
    <dgm:cxn modelId="{41225F4C-45E1-40FF-B3F2-ACE365341955}" type="presOf" srcId="{01F8E2B7-C5D6-4763-AE48-13FD199EF25C}" destId="{517663F5-52D4-477E-92E7-5DCF0E8939F7}" srcOrd="0" destOrd="0" presId="urn:microsoft.com/office/officeart/2005/8/layout/arrow5"/>
    <dgm:cxn modelId="{3F8DE87A-9427-4DDA-818C-2ED8546BC6A0}" type="presOf" srcId="{B1758ADD-344F-4A3A-8F17-91D209679028}" destId="{FDA18A22-A7B5-4A77-BDDA-8F15E31B0802}" srcOrd="0" destOrd="0" presId="urn:microsoft.com/office/officeart/2005/8/layout/arrow5"/>
    <dgm:cxn modelId="{19A8F8E7-7700-4E46-A123-5DA8C8AF072B}" type="presOf" srcId="{D2513BD7-0E8A-40FE-9905-F6E1596E16CD}" destId="{D46EA91B-0BBF-4F3A-99E4-5A8495B11F41}" srcOrd="0" destOrd="0" presId="urn:microsoft.com/office/officeart/2005/8/layout/arrow5"/>
    <dgm:cxn modelId="{8CE290FA-1E73-435C-9F1A-96DB79C60F9E}" type="presParOf" srcId="{BBAD9D9E-2D32-478E-9C85-37BA2F7F23FD}" destId="{D46EA91B-0BBF-4F3A-99E4-5A8495B11F41}" srcOrd="0" destOrd="0" presId="urn:microsoft.com/office/officeart/2005/8/layout/arrow5"/>
    <dgm:cxn modelId="{40CDC171-7823-4EEA-8433-03DEA2042168}" type="presParOf" srcId="{BBAD9D9E-2D32-478E-9C85-37BA2F7F23FD}" destId="{517663F5-52D4-477E-92E7-5DCF0E8939F7}" srcOrd="1" destOrd="0" presId="urn:microsoft.com/office/officeart/2005/8/layout/arrow5"/>
    <dgm:cxn modelId="{9222766A-BB62-413F-830B-E07640B9CA2B}" type="presParOf" srcId="{BBAD9D9E-2D32-478E-9C85-37BA2F7F23FD}" destId="{FDA18A22-A7B5-4A77-BDDA-8F15E31B0802}" srcOrd="2" destOrd="0" presId="urn:microsoft.com/office/officeart/2005/8/layout/arrow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C3CD32-AAF0-4A6C-A304-F108A774241A}">
      <dsp:nvSpPr>
        <dsp:cNvPr id="0" name=""/>
        <dsp:cNvSpPr/>
      </dsp:nvSpPr>
      <dsp:spPr>
        <a:xfrm>
          <a:off x="0" y="1234842"/>
          <a:ext cx="2075625" cy="1318021"/>
        </a:xfrm>
        <a:prstGeom prst="roundRect">
          <a:avLst>
            <a:gd name="adj" fmla="val 10000"/>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93EBD1F3-9580-4EDE-BFDF-156A9D7DDF41}">
      <dsp:nvSpPr>
        <dsp:cNvPr id="0" name=""/>
        <dsp:cNvSpPr/>
      </dsp:nvSpPr>
      <dsp:spPr>
        <a:xfrm>
          <a:off x="230625" y="1453935"/>
          <a:ext cx="2075625" cy="1318021"/>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William Procter and James Gamble, both from the United Kingdom, migrated to the United States and settled in Cincinnati, Ohio, where they met after marrying sisters Elizabeth and Olivia Norris</a:t>
          </a:r>
        </a:p>
      </dsp:txBody>
      <dsp:txXfrm>
        <a:off x="269229" y="1492539"/>
        <a:ext cx="1998417" cy="1240813"/>
      </dsp:txXfrm>
    </dsp:sp>
    <dsp:sp modelId="{77C71CEF-CF11-4327-BF95-9B59D6BA2F4C}">
      <dsp:nvSpPr>
        <dsp:cNvPr id="0" name=""/>
        <dsp:cNvSpPr/>
      </dsp:nvSpPr>
      <dsp:spPr>
        <a:xfrm>
          <a:off x="2536875" y="1234842"/>
          <a:ext cx="2075625" cy="1318021"/>
        </a:xfrm>
        <a:prstGeom prst="roundRect">
          <a:avLst>
            <a:gd name="adj" fmla="val 10000"/>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B49EE03D-5418-4FB7-9461-9CBADCB659BC}">
      <dsp:nvSpPr>
        <dsp:cNvPr id="0" name=""/>
        <dsp:cNvSpPr/>
      </dsp:nvSpPr>
      <dsp:spPr>
        <a:xfrm>
          <a:off x="2767500" y="1453935"/>
          <a:ext cx="2075625" cy="1318021"/>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William Arnett Procter, William Procter's grandson, implemented a profit-sharing program for the company's employees in 1887, which helped to minimize the likelihood of strikes</a:t>
          </a:r>
        </a:p>
      </dsp:txBody>
      <dsp:txXfrm>
        <a:off x="2806104" y="1492539"/>
        <a:ext cx="1998417" cy="1240813"/>
      </dsp:txXfrm>
    </dsp:sp>
    <dsp:sp modelId="{374A8259-04D3-44F5-82F5-9B9372A76E84}">
      <dsp:nvSpPr>
        <dsp:cNvPr id="0" name=""/>
        <dsp:cNvSpPr/>
      </dsp:nvSpPr>
      <dsp:spPr>
        <a:xfrm>
          <a:off x="5073750" y="1234842"/>
          <a:ext cx="2075625" cy="1318021"/>
        </a:xfrm>
        <a:prstGeom prst="roundRect">
          <a:avLst>
            <a:gd name="adj" fmla="val 10000"/>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CA3897FE-1BCA-4C4E-A765-4BDAE4CAF5EA}">
      <dsp:nvSpPr>
        <dsp:cNvPr id="0" name=""/>
        <dsp:cNvSpPr/>
      </dsp:nvSpPr>
      <dsp:spPr>
        <a:xfrm>
          <a:off x="5304375" y="1453935"/>
          <a:ext cx="2075625" cy="1318021"/>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Procter &amp; Gamble became a major international corporation, advertising its products in magazines, on radio and lateron television, sponsoring and producing a significant number of soap operas that aired for over six decades</a:t>
          </a:r>
        </a:p>
      </dsp:txBody>
      <dsp:txXfrm>
        <a:off x="5342979" y="1492539"/>
        <a:ext cx="1998417" cy="124081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FD2E60-6885-4CED-99B4-A0168E48EAF3}">
      <dsp:nvSpPr>
        <dsp:cNvPr id="0" name=""/>
        <dsp:cNvSpPr/>
      </dsp:nvSpPr>
      <dsp:spPr>
        <a:xfrm>
          <a:off x="7998" y="2154319"/>
          <a:ext cx="684180" cy="68418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EEE3A3-F072-4FB3-9DFD-C8D58C6374F6}">
      <dsp:nvSpPr>
        <dsp:cNvPr id="0" name=""/>
        <dsp:cNvSpPr/>
      </dsp:nvSpPr>
      <dsp:spPr>
        <a:xfrm>
          <a:off x="151676" y="2297996"/>
          <a:ext cx="396824" cy="3968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26EA617-1D16-4E4E-96ED-09A0D2EEC92F}">
      <dsp:nvSpPr>
        <dsp:cNvPr id="0" name=""/>
        <dsp:cNvSpPr/>
      </dsp:nvSpPr>
      <dsp:spPr>
        <a:xfrm>
          <a:off x="838788" y="2154319"/>
          <a:ext cx="1612710" cy="684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An exponential moving average is a type of moving average that places more weight on recent data points than older data points</a:t>
          </a:r>
        </a:p>
      </dsp:txBody>
      <dsp:txXfrm>
        <a:off x="838788" y="2154319"/>
        <a:ext cx="1612710" cy="684180"/>
      </dsp:txXfrm>
    </dsp:sp>
    <dsp:sp modelId="{EED38826-73AB-4744-9A40-F8E276882BA6}">
      <dsp:nvSpPr>
        <dsp:cNvPr id="0" name=""/>
        <dsp:cNvSpPr/>
      </dsp:nvSpPr>
      <dsp:spPr>
        <a:xfrm>
          <a:off x="2732501" y="2154319"/>
          <a:ext cx="684180" cy="68418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1C667D-CC29-4CC3-981D-7D31DE1B7953}">
      <dsp:nvSpPr>
        <dsp:cNvPr id="0" name=""/>
        <dsp:cNvSpPr/>
      </dsp:nvSpPr>
      <dsp:spPr>
        <a:xfrm>
          <a:off x="2876179" y="2297996"/>
          <a:ext cx="396824" cy="3968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E11133E-79DA-47DF-BA94-E3D1B49AD1C8}">
      <dsp:nvSpPr>
        <dsp:cNvPr id="0" name=""/>
        <dsp:cNvSpPr/>
      </dsp:nvSpPr>
      <dsp:spPr>
        <a:xfrm>
          <a:off x="3563291" y="2154319"/>
          <a:ext cx="1612710" cy="684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EMAs are often used in technical analysis to identify trends and support and resistance levels</a:t>
          </a:r>
        </a:p>
      </dsp:txBody>
      <dsp:txXfrm>
        <a:off x="3563291" y="2154319"/>
        <a:ext cx="1612710" cy="684180"/>
      </dsp:txXfrm>
    </dsp:sp>
    <dsp:sp modelId="{F866FA9F-D6A7-4F25-A08C-43D5605711C5}">
      <dsp:nvSpPr>
        <dsp:cNvPr id="0" name=""/>
        <dsp:cNvSpPr/>
      </dsp:nvSpPr>
      <dsp:spPr>
        <a:xfrm>
          <a:off x="7998" y="3252700"/>
          <a:ext cx="684180" cy="68418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5C6D26-0036-48F1-A1F2-B9FB588B5CDC}">
      <dsp:nvSpPr>
        <dsp:cNvPr id="0" name=""/>
        <dsp:cNvSpPr/>
      </dsp:nvSpPr>
      <dsp:spPr>
        <a:xfrm>
          <a:off x="151676" y="3396378"/>
          <a:ext cx="396824" cy="3968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F17B9EA-1BC9-4200-A4EB-7AFBBB5F382D}">
      <dsp:nvSpPr>
        <dsp:cNvPr id="0" name=""/>
        <dsp:cNvSpPr/>
      </dsp:nvSpPr>
      <dsp:spPr>
        <a:xfrm>
          <a:off x="838788" y="3252700"/>
          <a:ext cx="1612710" cy="684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EMAs are a versatile tool that can be used to identify trends, support and resistance levels, and trading signals</a:t>
          </a:r>
        </a:p>
      </dsp:txBody>
      <dsp:txXfrm>
        <a:off x="838788" y="3252700"/>
        <a:ext cx="1612710" cy="68418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0E025F-44C7-4526-B5DD-47B38137A2B4}">
      <dsp:nvSpPr>
        <dsp:cNvPr id="0" name=""/>
        <dsp:cNvSpPr/>
      </dsp:nvSpPr>
      <dsp:spPr>
        <a:xfrm>
          <a:off x="1119913" y="270458"/>
          <a:ext cx="3365712" cy="3365712"/>
        </a:xfrm>
        <a:prstGeom prst="pie">
          <a:avLst>
            <a:gd name="adj1" fmla="val 16200000"/>
            <a:gd name="adj2" fmla="val 1800000"/>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They disregard any ARIMA framework that accounts for excluded random variables, which could affect the usefulness of using past Y values to inform the forecast</a:t>
          </a:r>
        </a:p>
      </dsp:txBody>
      <dsp:txXfrm>
        <a:off x="2949818" y="891512"/>
        <a:ext cx="1141938" cy="1121904"/>
      </dsp:txXfrm>
    </dsp:sp>
    <dsp:sp modelId="{17830C9F-19E9-4735-83EE-76675487205E}">
      <dsp:nvSpPr>
        <dsp:cNvPr id="0" name=""/>
        <dsp:cNvSpPr/>
      </dsp:nvSpPr>
      <dsp:spPr>
        <a:xfrm>
          <a:off x="946418" y="370628"/>
          <a:ext cx="3365712" cy="3365712"/>
        </a:xfrm>
        <a:prstGeom prst="pie">
          <a:avLst>
            <a:gd name="adj1" fmla="val 1800000"/>
            <a:gd name="adj2" fmla="val 9000000"/>
          </a:avLst>
        </a:prstGeom>
        <a:solidFill>
          <a:schemeClr val="accent5">
            <a:hueOff val="-748442"/>
            <a:satOff val="337"/>
            <a:lumOff val="-3529"/>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a:t>They do not take into consideration any lead or lag effects of the stochastic and deterministic variables proposed by the users</a:t>
          </a:r>
        </a:p>
      </dsp:txBody>
      <dsp:txXfrm>
        <a:off x="1867982" y="2494233"/>
        <a:ext cx="1522584" cy="1041768"/>
      </dsp:txXfrm>
    </dsp:sp>
    <dsp:sp modelId="{DE85F04E-9BC4-4AEA-876A-BBA7AF68478A}">
      <dsp:nvSpPr>
        <dsp:cNvPr id="0" name=""/>
        <dsp:cNvSpPr/>
      </dsp:nvSpPr>
      <dsp:spPr>
        <a:xfrm>
          <a:off x="946418" y="370628"/>
          <a:ext cx="3365712" cy="3365712"/>
        </a:xfrm>
        <a:prstGeom prst="pie">
          <a:avLst>
            <a:gd name="adj1" fmla="val 9000000"/>
            <a:gd name="adj2" fmla="val 16200000"/>
          </a:avLst>
        </a:prstGeom>
        <a:solidFill>
          <a:schemeClr val="accent5">
            <a:hueOff val="-1496884"/>
            <a:satOff val="674"/>
            <a:lumOff val="-7057"/>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a:t>They identified two turning points in the trend in their primary example, but they only managed to record the more conspicuous one</a:t>
          </a:r>
        </a:p>
      </dsp:txBody>
      <dsp:txXfrm>
        <a:off x="1307030" y="1031751"/>
        <a:ext cx="1141938" cy="112190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01469B-63ED-4147-B906-985FDD3733D3}">
      <dsp:nvSpPr>
        <dsp:cNvPr id="0" name=""/>
        <dsp:cNvSpPr/>
      </dsp:nvSpPr>
      <dsp:spPr>
        <a:xfrm>
          <a:off x="0" y="0"/>
          <a:ext cx="9599453" cy="1134903"/>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According to the various ratios and the results of the CAPM and Monte Carlo simulations, it can be concluded that investing in P&amp;G has the potential to yield greater returns, but this also means accepting a higher level of risk</a:t>
          </a:r>
        </a:p>
      </dsp:txBody>
      <dsp:txXfrm>
        <a:off x="33240" y="33240"/>
        <a:ext cx="8374804" cy="1068423"/>
      </dsp:txXfrm>
    </dsp:sp>
    <dsp:sp modelId="{D09C4BAF-F742-4BB6-B010-0B19758D3C36}">
      <dsp:nvSpPr>
        <dsp:cNvPr id="0" name=""/>
        <dsp:cNvSpPr/>
      </dsp:nvSpPr>
      <dsp:spPr>
        <a:xfrm>
          <a:off x="847010" y="1324054"/>
          <a:ext cx="9599453" cy="1134903"/>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Nevertheless, the company's revenue, gross profit, and valuation have been consistently increasing over the years</a:t>
          </a:r>
        </a:p>
      </dsp:txBody>
      <dsp:txXfrm>
        <a:off x="880250" y="1357294"/>
        <a:ext cx="7948275" cy="1068423"/>
      </dsp:txXfrm>
    </dsp:sp>
    <dsp:sp modelId="{5BC58D4C-C130-46E4-B289-842378EE62B6}">
      <dsp:nvSpPr>
        <dsp:cNvPr id="0" name=""/>
        <dsp:cNvSpPr/>
      </dsp:nvSpPr>
      <dsp:spPr>
        <a:xfrm>
          <a:off x="1694021" y="2648108"/>
          <a:ext cx="9599453" cy="1134903"/>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Therefore, based on the financial analysis, it can be stated that P&amp;G is an exceptionally strong company with a high revenue</a:t>
          </a:r>
        </a:p>
      </dsp:txBody>
      <dsp:txXfrm>
        <a:off x="1727261" y="2681348"/>
        <a:ext cx="7948275" cy="1068423"/>
      </dsp:txXfrm>
    </dsp:sp>
    <dsp:sp modelId="{7DBA7A6A-6723-4FE1-B685-8AF243300B31}">
      <dsp:nvSpPr>
        <dsp:cNvPr id="0" name=""/>
        <dsp:cNvSpPr/>
      </dsp:nvSpPr>
      <dsp:spPr>
        <a:xfrm>
          <a:off x="8861766" y="860635"/>
          <a:ext cx="737687" cy="737687"/>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9027746" y="860635"/>
        <a:ext cx="405727" cy="555109"/>
      </dsp:txXfrm>
    </dsp:sp>
    <dsp:sp modelId="{699EC1C4-F3B0-4B49-8642-3919BC53405B}">
      <dsp:nvSpPr>
        <dsp:cNvPr id="0" name=""/>
        <dsp:cNvSpPr/>
      </dsp:nvSpPr>
      <dsp:spPr>
        <a:xfrm>
          <a:off x="9708777" y="2177123"/>
          <a:ext cx="737687" cy="737687"/>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9874757" y="2177123"/>
        <a:ext cx="405727" cy="5551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8A3895-F6F0-4C68-B14F-D9B0C5572763}">
      <dsp:nvSpPr>
        <dsp:cNvPr id="0" name=""/>
        <dsp:cNvSpPr/>
      </dsp:nvSpPr>
      <dsp:spPr>
        <a:xfrm>
          <a:off x="0" y="1234842"/>
          <a:ext cx="2075625" cy="1318021"/>
        </a:xfrm>
        <a:prstGeom prst="roundRect">
          <a:avLst>
            <a:gd name="adj" fmla="val 10000"/>
          </a:avLst>
        </a:prstGeom>
        <a:solidFill>
          <a:schemeClr val="accent4">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AE2C0B04-2256-4516-8E0C-B329CA14096D}">
      <dsp:nvSpPr>
        <dsp:cNvPr id="0" name=""/>
        <dsp:cNvSpPr/>
      </dsp:nvSpPr>
      <dsp:spPr>
        <a:xfrm>
          <a:off x="230625" y="1453935"/>
          <a:ext cx="2075625" cy="1318021"/>
        </a:xfrm>
        <a:prstGeom prst="roundRect">
          <a:avLst>
            <a:gd name="adj" fmla="val 10000"/>
          </a:avLst>
        </a:prstGeom>
        <a:solidFill>
          <a:schemeClr val="lt1">
            <a:alpha val="90000"/>
            <a:hueOff val="0"/>
            <a:satOff val="0"/>
            <a:lumOff val="0"/>
            <a:alphaOff val="0"/>
          </a:schemeClr>
        </a:solidFill>
        <a:ln w="1079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P&amp;G produces and markets a wide range of consumer goods, including personal care products, cleaning agents, pet food, and food and beverage products</a:t>
          </a:r>
        </a:p>
      </dsp:txBody>
      <dsp:txXfrm>
        <a:off x="269229" y="1492539"/>
        <a:ext cx="1998417" cy="1240813"/>
      </dsp:txXfrm>
    </dsp:sp>
    <dsp:sp modelId="{00DB7515-A922-487A-B807-BF855283B4D0}">
      <dsp:nvSpPr>
        <dsp:cNvPr id="0" name=""/>
        <dsp:cNvSpPr/>
      </dsp:nvSpPr>
      <dsp:spPr>
        <a:xfrm>
          <a:off x="2536875" y="1234842"/>
          <a:ext cx="2075625" cy="1318021"/>
        </a:xfrm>
        <a:prstGeom prst="roundRect">
          <a:avLst>
            <a:gd name="adj" fmla="val 10000"/>
          </a:avLst>
        </a:prstGeom>
        <a:solidFill>
          <a:schemeClr val="accent4">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9547285-B28B-4DDC-B538-AF13345D341A}">
      <dsp:nvSpPr>
        <dsp:cNvPr id="0" name=""/>
        <dsp:cNvSpPr/>
      </dsp:nvSpPr>
      <dsp:spPr>
        <a:xfrm>
          <a:off x="2767500" y="1453935"/>
          <a:ext cx="2075625" cy="1318021"/>
        </a:xfrm>
        <a:prstGeom prst="roundRect">
          <a:avLst>
            <a:gd name="adj" fmla="val 10000"/>
          </a:avLst>
        </a:prstGeom>
        <a:solidFill>
          <a:schemeClr val="lt1">
            <a:alpha val="90000"/>
            <a:hueOff val="0"/>
            <a:satOff val="0"/>
            <a:lumOff val="0"/>
            <a:alphaOff val="0"/>
          </a:schemeClr>
        </a:solidFill>
        <a:ln w="1079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P&amp;G's products are sold in over 180 countries, and the company operates through five business segments: Fabric and Home Care, Baby, Feminine and Family Care, Beauty, Grooming, and Health Care</a:t>
          </a:r>
        </a:p>
      </dsp:txBody>
      <dsp:txXfrm>
        <a:off x="2806104" y="1492539"/>
        <a:ext cx="1998417" cy="1240813"/>
      </dsp:txXfrm>
    </dsp:sp>
    <dsp:sp modelId="{83FEE8B2-D216-496B-B795-05889D88EB05}">
      <dsp:nvSpPr>
        <dsp:cNvPr id="0" name=""/>
        <dsp:cNvSpPr/>
      </dsp:nvSpPr>
      <dsp:spPr>
        <a:xfrm>
          <a:off x="5073750" y="1234842"/>
          <a:ext cx="2075625" cy="1318021"/>
        </a:xfrm>
        <a:prstGeom prst="roundRect">
          <a:avLst>
            <a:gd name="adj" fmla="val 10000"/>
          </a:avLst>
        </a:prstGeom>
        <a:solidFill>
          <a:schemeClr val="accent4">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B74D82A9-2318-4695-93F6-07445724C04C}">
      <dsp:nvSpPr>
        <dsp:cNvPr id="0" name=""/>
        <dsp:cNvSpPr/>
      </dsp:nvSpPr>
      <dsp:spPr>
        <a:xfrm>
          <a:off x="5304375" y="1453935"/>
          <a:ext cx="2075625" cy="1318021"/>
        </a:xfrm>
        <a:prstGeom prst="roundRect">
          <a:avLst>
            <a:gd name="adj" fmla="val 10000"/>
          </a:avLst>
        </a:prstGeom>
        <a:solidFill>
          <a:schemeClr val="lt1">
            <a:alpha val="90000"/>
            <a:hueOff val="0"/>
            <a:satOff val="0"/>
            <a:lumOff val="0"/>
            <a:alphaOff val="0"/>
          </a:schemeClr>
        </a:solidFill>
        <a:ln w="1079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P&amp;G is known for its focus on research and development and has a reputation for being an innovator in the consumer goods industry</a:t>
          </a:r>
        </a:p>
      </dsp:txBody>
      <dsp:txXfrm>
        <a:off x="5342979" y="1492539"/>
        <a:ext cx="1998417" cy="124081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88D216-7A7F-442E-9AFD-AEAB4776B7EB}">
      <dsp:nvSpPr>
        <dsp:cNvPr id="0" name=""/>
        <dsp:cNvSpPr/>
      </dsp:nvSpPr>
      <dsp:spPr>
        <a:xfrm>
          <a:off x="0" y="0"/>
          <a:ext cx="9599453" cy="113490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100000"/>
            </a:lnSpc>
            <a:spcBef>
              <a:spcPct val="0"/>
            </a:spcBef>
            <a:spcAft>
              <a:spcPct val="35000"/>
            </a:spcAft>
            <a:buNone/>
            <a:defRPr cap="all"/>
          </a:pPr>
          <a:r>
            <a:rPr lang="en-US" sz="1900" kern="1200"/>
            <a:t>Procter &amp; Gamble is a major consumer goods company with various competitors that aim to target its segments individually</a:t>
          </a:r>
        </a:p>
      </dsp:txBody>
      <dsp:txXfrm>
        <a:off x="33240" y="33240"/>
        <a:ext cx="8374804" cy="1068423"/>
      </dsp:txXfrm>
    </dsp:sp>
    <dsp:sp modelId="{17755D09-C7D4-4FCD-A181-314E04B0A226}">
      <dsp:nvSpPr>
        <dsp:cNvPr id="0" name=""/>
        <dsp:cNvSpPr/>
      </dsp:nvSpPr>
      <dsp:spPr>
        <a:xfrm>
          <a:off x="847010" y="1324054"/>
          <a:ext cx="9599453" cy="113490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100000"/>
            </a:lnSpc>
            <a:spcBef>
              <a:spcPct val="0"/>
            </a:spcBef>
            <a:spcAft>
              <a:spcPct val="35000"/>
            </a:spcAft>
            <a:buNone/>
            <a:defRPr cap="all"/>
          </a:pPr>
          <a:r>
            <a:rPr lang="en-US" sz="1900" kern="1200"/>
            <a:t>The company's top-selling business segment, representing 33% of its net sales in 2019, is Fabric and Home Care</a:t>
          </a:r>
        </a:p>
      </dsp:txBody>
      <dsp:txXfrm>
        <a:off x="880250" y="1357294"/>
        <a:ext cx="7948275" cy="1068423"/>
      </dsp:txXfrm>
    </dsp:sp>
    <dsp:sp modelId="{66ED96DF-5013-4D05-82D3-46B3ED6FBAF4}">
      <dsp:nvSpPr>
        <dsp:cNvPr id="0" name=""/>
        <dsp:cNvSpPr/>
      </dsp:nvSpPr>
      <dsp:spPr>
        <a:xfrm>
          <a:off x="1694021" y="2648108"/>
          <a:ext cx="9599453" cy="113490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100000"/>
            </a:lnSpc>
            <a:spcBef>
              <a:spcPct val="0"/>
            </a:spcBef>
            <a:spcAft>
              <a:spcPct val="35000"/>
            </a:spcAft>
            <a:buNone/>
            <a:defRPr cap="all"/>
          </a:pPr>
          <a:r>
            <a:rPr lang="en-US" sz="1900" kern="1200"/>
            <a:t>In the beauty segment, Avon is a major competitor to Procter &amp; Gamble, along with other companies such as Colgate-Palmolive, Estee Lauder, Revlon, and Unilever</a:t>
          </a:r>
        </a:p>
      </dsp:txBody>
      <dsp:txXfrm>
        <a:off x="1727261" y="2681348"/>
        <a:ext cx="7948275" cy="1068423"/>
      </dsp:txXfrm>
    </dsp:sp>
    <dsp:sp modelId="{4A28AB5C-34CD-4016-97E7-23F69A47E223}">
      <dsp:nvSpPr>
        <dsp:cNvPr id="0" name=""/>
        <dsp:cNvSpPr/>
      </dsp:nvSpPr>
      <dsp:spPr>
        <a:xfrm>
          <a:off x="8861766" y="860635"/>
          <a:ext cx="737687" cy="737687"/>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9027746" y="860635"/>
        <a:ext cx="405727" cy="555109"/>
      </dsp:txXfrm>
    </dsp:sp>
    <dsp:sp modelId="{BC53BFA2-B9B7-475B-9A30-9B08A434B266}">
      <dsp:nvSpPr>
        <dsp:cNvPr id="0" name=""/>
        <dsp:cNvSpPr/>
      </dsp:nvSpPr>
      <dsp:spPr>
        <a:xfrm>
          <a:off x="9708777" y="2177123"/>
          <a:ext cx="737687" cy="737687"/>
        </a:xfrm>
        <a:prstGeom prst="downArrow">
          <a:avLst>
            <a:gd name="adj1" fmla="val 55000"/>
            <a:gd name="adj2" fmla="val 45000"/>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9874757" y="2177123"/>
        <a:ext cx="405727" cy="55510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F7F24E-09A8-45B1-99C0-E6E61E1DDC76}">
      <dsp:nvSpPr>
        <dsp:cNvPr id="0" name=""/>
        <dsp:cNvSpPr/>
      </dsp:nvSpPr>
      <dsp:spPr>
        <a:xfrm>
          <a:off x="611609" y="20251"/>
          <a:ext cx="1372500" cy="13725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24FF42-E04B-4C80-8EFE-7CD902035DA1}">
      <dsp:nvSpPr>
        <dsp:cNvPr id="0" name=""/>
        <dsp:cNvSpPr/>
      </dsp:nvSpPr>
      <dsp:spPr>
        <a:xfrm>
          <a:off x="904109" y="312751"/>
          <a:ext cx="787500" cy="7875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0EFC6CF-C8E4-4CB8-A9E9-607E3D28FEF9}">
      <dsp:nvSpPr>
        <dsp:cNvPr id="0" name=""/>
        <dsp:cNvSpPr/>
      </dsp:nvSpPr>
      <dsp:spPr>
        <a:xfrm>
          <a:off x="172859" y="1820251"/>
          <a:ext cx="2250000" cy="87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A liquidity ratio is a type of financial ratio used to determine a company’s ability to pay its short-term debt obligations</a:t>
          </a:r>
          <a:endParaRPr lang="en-US" sz="1100" kern="1200" dirty="0"/>
        </a:p>
      </dsp:txBody>
      <dsp:txXfrm>
        <a:off x="172859" y="1820251"/>
        <a:ext cx="2250000" cy="877500"/>
      </dsp:txXfrm>
    </dsp:sp>
    <dsp:sp modelId="{6992DFDF-14B5-4E97-BE24-E61EF08E2CB3}">
      <dsp:nvSpPr>
        <dsp:cNvPr id="0" name=""/>
        <dsp:cNvSpPr/>
      </dsp:nvSpPr>
      <dsp:spPr>
        <a:xfrm>
          <a:off x="3255359" y="20251"/>
          <a:ext cx="1372500" cy="13725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FEB8E8-047B-45B6-8A38-61D0E4134210}">
      <dsp:nvSpPr>
        <dsp:cNvPr id="0" name=""/>
        <dsp:cNvSpPr/>
      </dsp:nvSpPr>
      <dsp:spPr>
        <a:xfrm>
          <a:off x="3547859" y="312751"/>
          <a:ext cx="787500" cy="7875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5B41F8E-25E4-4CB2-B831-A855130AA351}">
      <dsp:nvSpPr>
        <dsp:cNvPr id="0" name=""/>
        <dsp:cNvSpPr/>
      </dsp:nvSpPr>
      <dsp:spPr>
        <a:xfrm>
          <a:off x="2816609" y="1820251"/>
          <a:ext cx="2250000" cy="87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The metric helps determine if a company can use its current, or liquid, assets to cover its current liabilities</a:t>
          </a:r>
        </a:p>
      </dsp:txBody>
      <dsp:txXfrm>
        <a:off x="2816609" y="1820251"/>
        <a:ext cx="2250000" cy="877500"/>
      </dsp:txXfrm>
    </dsp:sp>
    <dsp:sp modelId="{11B1BE68-E024-4E58-A452-537346906D02}">
      <dsp:nvSpPr>
        <dsp:cNvPr id="0" name=""/>
        <dsp:cNvSpPr/>
      </dsp:nvSpPr>
      <dsp:spPr>
        <a:xfrm>
          <a:off x="1933484" y="3260251"/>
          <a:ext cx="1372500" cy="1372500"/>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450672-7CCA-44C9-85AE-7340A7B64430}">
      <dsp:nvSpPr>
        <dsp:cNvPr id="0" name=""/>
        <dsp:cNvSpPr/>
      </dsp:nvSpPr>
      <dsp:spPr>
        <a:xfrm>
          <a:off x="2225984" y="3552751"/>
          <a:ext cx="787500" cy="7875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E635B2A-F3E4-457F-B8F5-4B7BE276BC58}">
      <dsp:nvSpPr>
        <dsp:cNvPr id="0" name=""/>
        <dsp:cNvSpPr/>
      </dsp:nvSpPr>
      <dsp:spPr>
        <a:xfrm>
          <a:off x="1494734" y="5060251"/>
          <a:ext cx="2250000" cy="87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Cash Ratio = Cash and Cash Equivalent/Current Liabilities</a:t>
          </a:r>
        </a:p>
      </dsp:txBody>
      <dsp:txXfrm>
        <a:off x="1494734" y="5060251"/>
        <a:ext cx="2250000" cy="8775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734723-E948-496A-BBFE-C2DEF6134AE3}">
      <dsp:nvSpPr>
        <dsp:cNvPr id="0" name=""/>
        <dsp:cNvSpPr/>
      </dsp:nvSpPr>
      <dsp:spPr>
        <a:xfrm>
          <a:off x="462143" y="1134001"/>
          <a:ext cx="1269562" cy="1269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6B1E78-85F4-4115-B7B1-08913E55F2F0}">
      <dsp:nvSpPr>
        <dsp:cNvPr id="0" name=""/>
        <dsp:cNvSpPr/>
      </dsp:nvSpPr>
      <dsp:spPr>
        <a:xfrm>
          <a:off x="732706" y="1404563"/>
          <a:ext cx="728437" cy="728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9105B45-A168-41BB-9BC3-028F3E602FF0}">
      <dsp:nvSpPr>
        <dsp:cNvPr id="0" name=""/>
        <dsp:cNvSpPr/>
      </dsp:nvSpPr>
      <dsp:spPr>
        <a:xfrm>
          <a:off x="56300" y="2799001"/>
          <a:ext cx="2081250" cy="202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Profitability ratios refer to financial measures that analysts and investors utilize to assess a company's capacity to generate profit or income relative to operating costs, balance sheet assets, revenue, and shareholders' equity within a specific time frame</a:t>
          </a:r>
        </a:p>
      </dsp:txBody>
      <dsp:txXfrm>
        <a:off x="56300" y="2799001"/>
        <a:ext cx="2081250" cy="2025000"/>
      </dsp:txXfrm>
    </dsp:sp>
    <dsp:sp modelId="{2592F5B0-DF9C-4A39-9FD3-A019DF0B0BE6}">
      <dsp:nvSpPr>
        <dsp:cNvPr id="0" name=""/>
        <dsp:cNvSpPr/>
      </dsp:nvSpPr>
      <dsp:spPr>
        <a:xfrm>
          <a:off x="2907612" y="1134001"/>
          <a:ext cx="1269562" cy="1269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D57B9C-22E2-43BF-B38D-BEAE3F75A173}">
      <dsp:nvSpPr>
        <dsp:cNvPr id="0" name=""/>
        <dsp:cNvSpPr/>
      </dsp:nvSpPr>
      <dsp:spPr>
        <a:xfrm>
          <a:off x="3178175" y="1404563"/>
          <a:ext cx="728437" cy="728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7ECC226-6151-44B4-A2C6-C43BC8F59996}">
      <dsp:nvSpPr>
        <dsp:cNvPr id="0" name=""/>
        <dsp:cNvSpPr/>
      </dsp:nvSpPr>
      <dsp:spPr>
        <a:xfrm>
          <a:off x="2501769" y="2799001"/>
          <a:ext cx="2081250" cy="202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Essentially, these ratios reflect a company's efficiency in utilizing its resources to produce profit and increase value for shareholders</a:t>
          </a:r>
        </a:p>
      </dsp:txBody>
      <dsp:txXfrm>
        <a:off x="2501769" y="2799001"/>
        <a:ext cx="2081250" cy="2025000"/>
      </dsp:txXfrm>
    </dsp:sp>
    <dsp:sp modelId="{31E17CC9-1D7A-4D7F-B875-B7EAD8E6348E}">
      <dsp:nvSpPr>
        <dsp:cNvPr id="0" name=""/>
        <dsp:cNvSpPr/>
      </dsp:nvSpPr>
      <dsp:spPr>
        <a:xfrm>
          <a:off x="5353081" y="1134001"/>
          <a:ext cx="1269562" cy="1269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4DBE99-93C5-4B55-A75C-0BD1E5943EB3}">
      <dsp:nvSpPr>
        <dsp:cNvPr id="0" name=""/>
        <dsp:cNvSpPr/>
      </dsp:nvSpPr>
      <dsp:spPr>
        <a:xfrm>
          <a:off x="5623644" y="1404563"/>
          <a:ext cx="728437" cy="728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7B24CCF-7C6D-4C93-B022-CDDE8F552889}">
      <dsp:nvSpPr>
        <dsp:cNvPr id="0" name=""/>
        <dsp:cNvSpPr/>
      </dsp:nvSpPr>
      <dsp:spPr>
        <a:xfrm>
          <a:off x="4947237" y="2799001"/>
          <a:ext cx="2081250" cy="202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Companies typically strive for a higher ratio or value as it indicates strong performance, with consistent revenues, profits, and cash flow</a:t>
          </a:r>
        </a:p>
      </dsp:txBody>
      <dsp:txXfrm>
        <a:off x="4947237" y="2799001"/>
        <a:ext cx="2081250" cy="2025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FADBBA-4F03-4154-9DF9-13C48A6DDABF}">
      <dsp:nvSpPr>
        <dsp:cNvPr id="0" name=""/>
        <dsp:cNvSpPr/>
      </dsp:nvSpPr>
      <dsp:spPr>
        <a:xfrm>
          <a:off x="680815" y="1330191"/>
          <a:ext cx="1955812" cy="195581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B7A3A7-6EFA-482D-8982-8110D912C49C}">
      <dsp:nvSpPr>
        <dsp:cNvPr id="0" name=""/>
        <dsp:cNvSpPr/>
      </dsp:nvSpPr>
      <dsp:spPr>
        <a:xfrm>
          <a:off x="1097628" y="1719563"/>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F46B012-13F0-4335-A237-BCCDDC1C5AC4}">
      <dsp:nvSpPr>
        <dsp:cNvPr id="0" name=""/>
        <dsp:cNvSpPr/>
      </dsp:nvSpPr>
      <dsp:spPr>
        <a:xfrm>
          <a:off x="55597" y="3867751"/>
          <a:ext cx="320625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The Capital Asset Pricing Model is a theoretical model that outlines how financial markets value securities and predicts the returns on capital investments</a:t>
          </a:r>
        </a:p>
      </dsp:txBody>
      <dsp:txXfrm>
        <a:off x="55597" y="3867751"/>
        <a:ext cx="3206250" cy="787500"/>
      </dsp:txXfrm>
    </dsp:sp>
    <dsp:sp modelId="{DE23B5F5-3574-47F8-9E5D-9EAEC80CCE32}">
      <dsp:nvSpPr>
        <dsp:cNvPr id="0" name=""/>
        <dsp:cNvSpPr/>
      </dsp:nvSpPr>
      <dsp:spPr>
        <a:xfrm>
          <a:off x="4448159" y="1302751"/>
          <a:ext cx="1955812" cy="195581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21D497-110F-43D9-AFA4-12E7A19EE1D3}">
      <dsp:nvSpPr>
        <dsp:cNvPr id="0" name=""/>
        <dsp:cNvSpPr/>
      </dsp:nvSpPr>
      <dsp:spPr>
        <a:xfrm>
          <a:off x="4864972" y="1719563"/>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B276F66-E56D-4434-BFC7-0964A7294329}">
      <dsp:nvSpPr>
        <dsp:cNvPr id="0" name=""/>
        <dsp:cNvSpPr/>
      </dsp:nvSpPr>
      <dsp:spPr>
        <a:xfrm>
          <a:off x="3822940" y="3867751"/>
          <a:ext cx="320625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It provides a way to estimate the expected return on equity by analyzing risk and converting that risk into projected returns</a:t>
          </a:r>
        </a:p>
      </dsp:txBody>
      <dsp:txXfrm>
        <a:off x="3822940" y="3867751"/>
        <a:ext cx="3206250" cy="7875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8CBC50-2A5C-46B3-85C6-997BC05E0482}">
      <dsp:nvSpPr>
        <dsp:cNvPr id="0" name=""/>
        <dsp:cNvSpPr/>
      </dsp:nvSpPr>
      <dsp:spPr>
        <a:xfrm>
          <a:off x="0" y="19800"/>
          <a:ext cx="5434900" cy="1956240"/>
        </a:xfrm>
        <a:prstGeom prst="roundRect">
          <a:avLst/>
        </a:prstGeom>
        <a:solidFill>
          <a:schemeClr val="accent4">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The Monte Carlo Simulation, also referred to as the Monte Carlo Method or a multiple probability simulation, is a mathematical approach utilized for approximating the potential outcomes of an unpredictable event</a:t>
          </a:r>
        </a:p>
      </dsp:txBody>
      <dsp:txXfrm>
        <a:off x="95496" y="115296"/>
        <a:ext cx="5243908" cy="1765248"/>
      </dsp:txXfrm>
    </dsp:sp>
    <dsp:sp modelId="{F1BCF7E4-4C15-49F3-A9C5-C3653EEECD28}">
      <dsp:nvSpPr>
        <dsp:cNvPr id="0" name=""/>
        <dsp:cNvSpPr/>
      </dsp:nvSpPr>
      <dsp:spPr>
        <a:xfrm>
          <a:off x="0" y="2030760"/>
          <a:ext cx="5434900" cy="1956240"/>
        </a:xfrm>
        <a:prstGeom prst="roundRect">
          <a:avLst/>
        </a:prstGeom>
        <a:solidFill>
          <a:schemeClr val="accent4">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Since its inception, the Monte Carlo Simulation has been utilized to evaluate the effects of risk in various practical situations, such as stock prices, sales projections, project management, and pricing</a:t>
          </a:r>
        </a:p>
      </dsp:txBody>
      <dsp:txXfrm>
        <a:off x="95496" y="2126256"/>
        <a:ext cx="5243908" cy="176524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70D16B-1177-469E-B5A8-26352E0F6DB0}">
      <dsp:nvSpPr>
        <dsp:cNvPr id="0" name=""/>
        <dsp:cNvSpPr/>
      </dsp:nvSpPr>
      <dsp:spPr>
        <a:xfrm>
          <a:off x="1378" y="99776"/>
          <a:ext cx="4838879" cy="3072688"/>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A24BA89D-99A3-485B-9E27-BC9EA611EB64}">
      <dsp:nvSpPr>
        <dsp:cNvPr id="0" name=""/>
        <dsp:cNvSpPr/>
      </dsp:nvSpPr>
      <dsp:spPr>
        <a:xfrm>
          <a:off x="539031" y="610547"/>
          <a:ext cx="4838879" cy="307268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A common technical indicator called the moving average is utilized to eliminate random short-term price changes, also known as "noise", to create a smoother representation of price trends</a:t>
          </a:r>
        </a:p>
      </dsp:txBody>
      <dsp:txXfrm>
        <a:off x="629027" y="700543"/>
        <a:ext cx="4658887" cy="2892696"/>
      </dsp:txXfrm>
    </dsp:sp>
    <dsp:sp modelId="{5B62C554-6743-4745-87D2-91FEA41F44CB}">
      <dsp:nvSpPr>
        <dsp:cNvPr id="0" name=""/>
        <dsp:cNvSpPr/>
      </dsp:nvSpPr>
      <dsp:spPr>
        <a:xfrm>
          <a:off x="5915564" y="99776"/>
          <a:ext cx="4838879" cy="3072688"/>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B0D5B9C3-4056-44FB-9D39-EF45B0C947FA}">
      <dsp:nvSpPr>
        <dsp:cNvPr id="0" name=""/>
        <dsp:cNvSpPr/>
      </dsp:nvSpPr>
      <dsp:spPr>
        <a:xfrm>
          <a:off x="6453217" y="610547"/>
          <a:ext cx="4838879" cy="307268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Moving average can be constructed in several separate ways and employ different numbers of days for the averaging interval</a:t>
          </a:r>
        </a:p>
      </dsp:txBody>
      <dsp:txXfrm>
        <a:off x="6543213" y="700543"/>
        <a:ext cx="4658887" cy="289269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6EA91B-0BBF-4F3A-99E4-5A8495B11F41}">
      <dsp:nvSpPr>
        <dsp:cNvPr id="0" name=""/>
        <dsp:cNvSpPr/>
      </dsp:nvSpPr>
      <dsp:spPr>
        <a:xfrm>
          <a:off x="2690024" y="319"/>
          <a:ext cx="1999951" cy="1999951"/>
        </a:xfrm>
        <a:prstGeom prst="downArrow">
          <a:avLst>
            <a:gd name="adj1" fmla="val 50000"/>
            <a:gd name="adj2" fmla="val 35000"/>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896" tIns="56896" rIns="56896" bIns="56896" numCol="1" spcCol="1270" anchor="ctr" anchorCtr="0">
          <a:noAutofit/>
        </a:bodyPr>
        <a:lstStyle/>
        <a:p>
          <a:pPr marL="0" lvl="0" indent="0" algn="ctr" defTabSz="355600">
            <a:lnSpc>
              <a:spcPct val="90000"/>
            </a:lnSpc>
            <a:spcBef>
              <a:spcPct val="0"/>
            </a:spcBef>
            <a:spcAft>
              <a:spcPct val="35000"/>
            </a:spcAft>
            <a:buNone/>
          </a:pPr>
          <a:r>
            <a:rPr lang="en-US" sz="800" kern="1200"/>
            <a:t>A moving average is a technique used to analyze data by creating a series of averages of different subsets of the data</a:t>
          </a:r>
        </a:p>
      </dsp:txBody>
      <dsp:txXfrm>
        <a:off x="3190012" y="319"/>
        <a:ext cx="999975" cy="1649960"/>
      </dsp:txXfrm>
    </dsp:sp>
    <dsp:sp modelId="{517663F5-52D4-477E-92E7-5DCF0E8939F7}">
      <dsp:nvSpPr>
        <dsp:cNvPr id="0" name=""/>
        <dsp:cNvSpPr/>
      </dsp:nvSpPr>
      <dsp:spPr>
        <a:xfrm rot="7200000">
          <a:off x="3848310" y="2006529"/>
          <a:ext cx="1999951" cy="1999951"/>
        </a:xfrm>
        <a:prstGeom prst="downArrow">
          <a:avLst>
            <a:gd name="adj1" fmla="val 50000"/>
            <a:gd name="adj2" fmla="val 35000"/>
          </a:avLst>
        </a:prstGeom>
        <a:solidFill>
          <a:schemeClr val="accent2">
            <a:hueOff val="10042099"/>
            <a:satOff val="-337"/>
            <a:lumOff val="3529"/>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896" tIns="56896" rIns="56896" bIns="56896" numCol="1" spcCol="1270" anchor="ctr" anchorCtr="0">
          <a:noAutofit/>
        </a:bodyPr>
        <a:lstStyle/>
        <a:p>
          <a:pPr marL="0" lvl="0" indent="0" algn="ctr" defTabSz="355600">
            <a:lnSpc>
              <a:spcPct val="90000"/>
            </a:lnSpc>
            <a:spcBef>
              <a:spcPct val="0"/>
            </a:spcBef>
            <a:spcAft>
              <a:spcPct val="35000"/>
            </a:spcAft>
            <a:buNone/>
          </a:pPr>
          <a:r>
            <a:rPr lang="en-US" sz="800" kern="1200" dirty="0"/>
            <a:t>A simple moving average is a type of moving average that is calculated by adding recent prices and then dividing that figure by the number of time periods in the calculation</a:t>
          </a:r>
        </a:p>
      </dsp:txBody>
      <dsp:txXfrm rot="-5400000">
        <a:off x="4174857" y="2594014"/>
        <a:ext cx="1649960" cy="999975"/>
      </dsp:txXfrm>
    </dsp:sp>
    <dsp:sp modelId="{FDA18A22-A7B5-4A77-BDDA-8F15E31B0802}">
      <dsp:nvSpPr>
        <dsp:cNvPr id="0" name=""/>
        <dsp:cNvSpPr/>
      </dsp:nvSpPr>
      <dsp:spPr>
        <a:xfrm rot="14400000">
          <a:off x="1531738" y="2006529"/>
          <a:ext cx="1999951" cy="1999951"/>
        </a:xfrm>
        <a:prstGeom prst="downArrow">
          <a:avLst>
            <a:gd name="adj1" fmla="val 50000"/>
            <a:gd name="adj2" fmla="val 35000"/>
          </a:avLst>
        </a:prstGeom>
        <a:solidFill>
          <a:schemeClr val="accent2">
            <a:hueOff val="20084198"/>
            <a:satOff val="-674"/>
            <a:lumOff val="7057"/>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896" tIns="56896" rIns="56896" bIns="56896" numCol="1" spcCol="1270" anchor="ctr" anchorCtr="0">
          <a:noAutofit/>
        </a:bodyPr>
        <a:lstStyle/>
        <a:p>
          <a:pPr marL="0" lvl="0" indent="0" algn="ctr" defTabSz="355600">
            <a:lnSpc>
              <a:spcPct val="90000"/>
            </a:lnSpc>
            <a:spcBef>
              <a:spcPct val="0"/>
            </a:spcBef>
            <a:spcAft>
              <a:spcPct val="35000"/>
            </a:spcAft>
            <a:buNone/>
          </a:pPr>
          <a:r>
            <a:rPr lang="en-US" sz="800" kern="1200" dirty="0"/>
            <a:t>SMAs can be used to identify trends, support, and resistance levels, and overbought and oversold conditions</a:t>
          </a:r>
        </a:p>
      </dsp:txBody>
      <dsp:txXfrm rot="5400000">
        <a:off x="1555183" y="2594014"/>
        <a:ext cx="1649960" cy="99997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1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1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21818-E75A-458F-AC5B-0E9A2C76B835}"/>
              </a:ext>
            </a:extLst>
          </p:cNvPr>
          <p:cNvSpPr>
            <a:spLocks noGrp="1"/>
          </p:cNvSpPr>
          <p:nvPr>
            <p:ph type="ctrTitle"/>
          </p:nvPr>
        </p:nvSpPr>
        <p:spPr>
          <a:xfrm>
            <a:off x="448056" y="448056"/>
            <a:ext cx="11292840" cy="3401568"/>
          </a:xfrm>
        </p:spPr>
        <p:txBody>
          <a:bodyPr anchor="b">
            <a:normAutofit/>
          </a:bodyPr>
          <a:lstStyle>
            <a:lvl1pPr algn="l">
              <a:defRPr sz="6400">
                <a:solidFill>
                  <a:schemeClr val="tx2"/>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6EE64DE-978B-4F95-BB3C-D027D8008748}"/>
              </a:ext>
            </a:extLst>
          </p:cNvPr>
          <p:cNvSpPr>
            <a:spLocks noGrp="1"/>
          </p:cNvSpPr>
          <p:nvPr>
            <p:ph type="subTitle" idx="1"/>
          </p:nvPr>
        </p:nvSpPr>
        <p:spPr>
          <a:xfrm>
            <a:off x="448056" y="4471416"/>
            <a:ext cx="11292840" cy="1481328"/>
          </a:xfrm>
        </p:spPr>
        <p:txBody>
          <a:bodyPr/>
          <a:lstStyle>
            <a:lvl1pPr marL="0" indent="0" algn="l">
              <a:lnSpc>
                <a:spcPct val="120000"/>
              </a:lnSpc>
              <a:buNone/>
              <a:defRPr sz="2400">
                <a:solidFill>
                  <a:schemeClr val="tx2">
                    <a:alpha val="5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a:extLst>
              <a:ext uri="{FF2B5EF4-FFF2-40B4-BE49-F238E27FC236}">
                <a16:creationId xmlns:a16="http://schemas.microsoft.com/office/drawing/2014/main" id="{C66CC717-08C5-4F3E-B8AA-BA93C8755982}"/>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Footer Placeholder 4">
            <a:extLst>
              <a:ext uri="{FF2B5EF4-FFF2-40B4-BE49-F238E27FC236}">
                <a16:creationId xmlns:a16="http://schemas.microsoft.com/office/drawing/2014/main" id="{896B5700-AA45-4E20-8BE5-27620411303F}"/>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10" name="Slide Number Placeholder 5">
            <a:extLst>
              <a:ext uri="{FF2B5EF4-FFF2-40B4-BE49-F238E27FC236}">
                <a16:creationId xmlns:a16="http://schemas.microsoft.com/office/drawing/2014/main" id="{7C5B7199-CC00-4D38-8B48-F8A539112985}"/>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11" name="Date Placeholder 3">
            <a:extLst>
              <a:ext uri="{FF2B5EF4-FFF2-40B4-BE49-F238E27FC236}">
                <a16:creationId xmlns:a16="http://schemas.microsoft.com/office/drawing/2014/main" id="{16BC76EC-3453-4CE0-A71D-BD21940757B4}"/>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Sunday, April 9, 2023</a:t>
            </a:fld>
            <a:endParaRPr lang="en-US" dirty="0"/>
          </a:p>
        </p:txBody>
      </p:sp>
    </p:spTree>
    <p:extLst>
      <p:ext uri="{BB962C8B-B14F-4D97-AF65-F5344CB8AC3E}">
        <p14:creationId xmlns:p14="http://schemas.microsoft.com/office/powerpoint/2010/main" val="2820494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733FC-38A1-463C-BF3D-0D99784E02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AFD076A-A004-4560-A43B-028624E20D17}"/>
              </a:ext>
            </a:extLst>
          </p:cNvPr>
          <p:cNvSpPr>
            <a:spLocks noGrp="1"/>
          </p:cNvSpPr>
          <p:nvPr>
            <p:ph type="body" orient="vert" idx="1"/>
          </p:nvPr>
        </p:nvSpPr>
        <p:spPr>
          <a:xfrm>
            <a:off x="448056" y="1956816"/>
            <a:ext cx="11301984" cy="3995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FCFBA60-9309-4F2A-9FA9-305C4AFBECAF}"/>
              </a:ext>
            </a:extLst>
          </p:cNvPr>
          <p:cNvSpPr>
            <a:spLocks noGrp="1"/>
          </p:cNvSpPr>
          <p:nvPr>
            <p:ph type="dt" sz="half" idx="10"/>
          </p:nvPr>
        </p:nvSpPr>
        <p:spPr>
          <a:xfrm>
            <a:off x="438912" y="6153912"/>
            <a:ext cx="3456432" cy="502920"/>
          </a:xfrm>
          <a:prstGeom prst="rect">
            <a:avLst/>
          </a:prstGeom>
        </p:spPr>
        <p:txBody>
          <a:bodyPr/>
          <a:lstStyle/>
          <a:p>
            <a:fld id="{53CF612A-4CB0-4F57-9A87-F049CECB184D}" type="datetime2">
              <a:rPr lang="en-US" smtClean="0"/>
              <a:t>Sunday, April 9, 2023</a:t>
            </a:fld>
            <a:endParaRPr lang="en-US"/>
          </a:p>
        </p:txBody>
      </p:sp>
      <p:sp>
        <p:nvSpPr>
          <p:cNvPr id="5" name="Footer Placeholder 4">
            <a:extLst>
              <a:ext uri="{FF2B5EF4-FFF2-40B4-BE49-F238E27FC236}">
                <a16:creationId xmlns:a16="http://schemas.microsoft.com/office/drawing/2014/main" id="{491BF451-928F-4E55-8A76-111D0E21121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B5EC161-BA80-4E93-AEB1-B61E38C098BB}"/>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409852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44E3E-5EFE-4FCB-86A2-5E20CC6525EC}"/>
              </a:ext>
            </a:extLst>
          </p:cNvPr>
          <p:cNvSpPr>
            <a:spLocks noGrp="1"/>
          </p:cNvSpPr>
          <p:nvPr>
            <p:ph type="title" orient="vert"/>
          </p:nvPr>
        </p:nvSpPr>
        <p:spPr>
          <a:xfrm>
            <a:off x="10232136" y="448056"/>
            <a:ext cx="1581912" cy="550468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95005E-2E0C-4200-BF29-1135A35EE9B9}"/>
              </a:ext>
            </a:extLst>
          </p:cNvPr>
          <p:cNvSpPr>
            <a:spLocks noGrp="1"/>
          </p:cNvSpPr>
          <p:nvPr>
            <p:ph type="body" orient="vert" idx="1"/>
          </p:nvPr>
        </p:nvSpPr>
        <p:spPr>
          <a:xfrm>
            <a:off x="438912" y="438912"/>
            <a:ext cx="9436608" cy="55046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12BBBED-3B21-4271-BC0F-BBA258B59D48}"/>
              </a:ext>
            </a:extLst>
          </p:cNvPr>
          <p:cNvSpPr>
            <a:spLocks noGrp="1"/>
          </p:cNvSpPr>
          <p:nvPr>
            <p:ph type="dt" sz="half" idx="10"/>
          </p:nvPr>
        </p:nvSpPr>
        <p:spPr>
          <a:xfrm>
            <a:off x="438912" y="6153912"/>
            <a:ext cx="3456432" cy="502920"/>
          </a:xfrm>
          <a:prstGeom prst="rect">
            <a:avLst/>
          </a:prstGeom>
        </p:spPr>
        <p:txBody>
          <a:bodyPr/>
          <a:lstStyle/>
          <a:p>
            <a:fld id="{8F397F40-C8F7-4897-A6B8-241042F913A9}" type="datetime2">
              <a:rPr lang="en-US" smtClean="0"/>
              <a:t>Sunday, April 9, 2023</a:t>
            </a:fld>
            <a:endParaRPr lang="en-US"/>
          </a:p>
        </p:txBody>
      </p:sp>
      <p:sp>
        <p:nvSpPr>
          <p:cNvPr id="5" name="Footer Placeholder 4">
            <a:extLst>
              <a:ext uri="{FF2B5EF4-FFF2-40B4-BE49-F238E27FC236}">
                <a16:creationId xmlns:a16="http://schemas.microsoft.com/office/drawing/2014/main" id="{2D89CED5-56F3-4943-8143-918F7A860CD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9C87180-7248-4741-8E3B-9AAFB414DD95}"/>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670584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7685-BDD9-488F-B082-33592E0F1364}"/>
              </a:ext>
            </a:extLst>
          </p:cNvPr>
          <p:cNvSpPr>
            <a:spLocks noGrp="1"/>
          </p:cNvSpPr>
          <p:nvPr>
            <p:ph type="title"/>
          </p:nvPr>
        </p:nvSpPr>
        <p:spPr/>
        <p:txBody>
          <a:bodyPr wrap="square"/>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CB5FF-7FB5-4B8A-BF1C-48765D40B4C0}"/>
              </a:ext>
            </a:extLst>
          </p:cNvPr>
          <p:cNvSpPr>
            <a:spLocks noGrp="1"/>
          </p:cNvSpPr>
          <p:nvPr>
            <p:ph idx="1"/>
          </p:nvPr>
        </p:nvSpPr>
        <p:spPr>
          <a:xfrm>
            <a:off x="448056" y="1735200"/>
            <a:ext cx="11293200" cy="3783013"/>
          </a:xfrm>
        </p:spPr>
        <p:txBody>
          <a:bodyPr wrap="square"/>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a:extLst>
              <a:ext uri="{FF2B5EF4-FFF2-40B4-BE49-F238E27FC236}">
                <a16:creationId xmlns:a16="http://schemas.microsoft.com/office/drawing/2014/main" id="{BDA03860-F8F0-4186-B5D0-72C935B2C2A9}"/>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8" name="Slide Number Placeholder 5">
            <a:extLst>
              <a:ext uri="{FF2B5EF4-FFF2-40B4-BE49-F238E27FC236}">
                <a16:creationId xmlns:a16="http://schemas.microsoft.com/office/drawing/2014/main" id="{60B9D802-9E36-42DA-B6CA-6C937CBE8A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9" name="Date Placeholder 3">
            <a:extLst>
              <a:ext uri="{FF2B5EF4-FFF2-40B4-BE49-F238E27FC236}">
                <a16:creationId xmlns:a16="http://schemas.microsoft.com/office/drawing/2014/main" id="{C227B5A7-BF66-4C50-9DAD-A24070310B83}"/>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Sunday, April 9, 2023</a:t>
            </a:fld>
            <a:endParaRPr lang="en-US" dirty="0"/>
          </a:p>
        </p:txBody>
      </p:sp>
    </p:spTree>
    <p:extLst>
      <p:ext uri="{BB962C8B-B14F-4D97-AF65-F5344CB8AC3E}">
        <p14:creationId xmlns:p14="http://schemas.microsoft.com/office/powerpoint/2010/main" val="3564143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E2B8D-DB20-44D1-84BC-F76685913380}"/>
              </a:ext>
            </a:extLst>
          </p:cNvPr>
          <p:cNvSpPr>
            <a:spLocks noGrp="1"/>
          </p:cNvSpPr>
          <p:nvPr>
            <p:ph type="title"/>
          </p:nvPr>
        </p:nvSpPr>
        <p:spPr>
          <a:xfrm>
            <a:off x="448056" y="448056"/>
            <a:ext cx="11311128" cy="3401568"/>
          </a:xfrm>
        </p:spPr>
        <p:txBody>
          <a:bodyPr anchor="b">
            <a:normAutofit/>
          </a:bodyPr>
          <a:lstStyle>
            <a:lvl1pPr>
              <a:defRPr sz="6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594C298-618E-4642-8F2B-8DD253ED5C06}"/>
              </a:ext>
            </a:extLst>
          </p:cNvPr>
          <p:cNvSpPr>
            <a:spLocks noGrp="1"/>
          </p:cNvSpPr>
          <p:nvPr>
            <p:ph type="body" idx="1"/>
          </p:nvPr>
        </p:nvSpPr>
        <p:spPr>
          <a:xfrm>
            <a:off x="448056" y="4471416"/>
            <a:ext cx="11292840" cy="1481328"/>
          </a:xfrm>
        </p:spPr>
        <p:txBody>
          <a:bodyPr/>
          <a:lstStyle>
            <a:lvl1pPr marL="0" indent="0">
              <a:lnSpc>
                <a:spcPct val="120000"/>
              </a:lnSpc>
              <a:buNone/>
              <a:defRPr sz="2400">
                <a:solidFill>
                  <a:schemeClr val="tx2">
                    <a:alpha val="5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B3ECD5-2EEA-457B-9C93-36F8AF368EC7}"/>
              </a:ext>
            </a:extLst>
          </p:cNvPr>
          <p:cNvSpPr>
            <a:spLocks noGrp="1"/>
          </p:cNvSpPr>
          <p:nvPr>
            <p:ph type="dt" sz="half" idx="10"/>
          </p:nvPr>
        </p:nvSpPr>
        <p:spPr>
          <a:xfrm>
            <a:off x="438912" y="6153912"/>
            <a:ext cx="3456432" cy="502920"/>
          </a:xfrm>
          <a:prstGeom prst="rect">
            <a:avLst/>
          </a:prstGeom>
        </p:spPr>
        <p:txBody>
          <a:bodyPr/>
          <a:lstStyle/>
          <a:p>
            <a:fld id="{10EDCA73-0A86-4195-A787-75037827079D}" type="datetime2">
              <a:rPr lang="en-US" smtClean="0"/>
              <a:t>Sunday, April 9, 2023</a:t>
            </a:fld>
            <a:endParaRPr lang="en-US"/>
          </a:p>
        </p:txBody>
      </p:sp>
      <p:sp>
        <p:nvSpPr>
          <p:cNvPr id="5" name="Footer Placeholder 4">
            <a:extLst>
              <a:ext uri="{FF2B5EF4-FFF2-40B4-BE49-F238E27FC236}">
                <a16:creationId xmlns:a16="http://schemas.microsoft.com/office/drawing/2014/main" id="{D79A15D4-F172-4025-9290-C8F5D419720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3926CD73-9984-4E1D-BD74-37115C1F4C57}"/>
              </a:ext>
            </a:extLst>
          </p:cNvPr>
          <p:cNvSpPr>
            <a:spLocks noGrp="1"/>
          </p:cNvSpPr>
          <p:nvPr>
            <p:ph type="sldNum" sz="quarter" idx="12"/>
          </p:nvPr>
        </p:nvSpPr>
        <p:spPr/>
        <p:txBody>
          <a:bodyPr rIns="219456"/>
          <a:lstStyle/>
          <a:p>
            <a:fld id="{0D309695-DEC3-40DA-9DF5-330280C9D0E8}" type="slidenum">
              <a:rPr lang="en-US" smtClean="0"/>
              <a:t>‹#›</a:t>
            </a:fld>
            <a:endParaRPr lang="en-US"/>
          </a:p>
        </p:txBody>
      </p:sp>
      <p:cxnSp>
        <p:nvCxnSpPr>
          <p:cNvPr id="8" name="Straight Connector 7">
            <a:extLst>
              <a:ext uri="{FF2B5EF4-FFF2-40B4-BE49-F238E27FC236}">
                <a16:creationId xmlns:a16="http://schemas.microsoft.com/office/drawing/2014/main" id="{E99FAD47-5E44-4EE5-A422-A77593F8F3A3}"/>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2760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74E41-AB27-418C-AA9E-8F863DDE362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8B9E10A-E18D-4122-A71B-0A22F695E076}"/>
              </a:ext>
            </a:extLst>
          </p:cNvPr>
          <p:cNvSpPr>
            <a:spLocks noGrp="1"/>
          </p:cNvSpPr>
          <p:nvPr>
            <p:ph sz="half" idx="1"/>
          </p:nvPr>
        </p:nvSpPr>
        <p:spPr>
          <a:xfrm>
            <a:off x="448056" y="1735200"/>
            <a:ext cx="5431536" cy="4214750"/>
          </a:xfrm>
        </p:spPr>
        <p:txBody>
          <a:bodyPr/>
          <a:lstStyle>
            <a:lvl1pPr marL="450000">
              <a:defRPr/>
            </a:lvl1pPr>
            <a:lvl2pPr marL="900000">
              <a:defRPr/>
            </a:lvl2pPr>
            <a:lvl3pPr marL="1350000">
              <a:defRPr/>
            </a:lvl3pPr>
            <a:lvl4pPr marL="1800000">
              <a:defRPr/>
            </a:lvl4pPr>
            <a:lvl5pPr marL="225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90CB980D-2720-431B-88C8-4D837023BBFF}"/>
              </a:ext>
            </a:extLst>
          </p:cNvPr>
          <p:cNvSpPr>
            <a:spLocks noGrp="1"/>
          </p:cNvSpPr>
          <p:nvPr>
            <p:ph sz="half" idx="2"/>
          </p:nvPr>
        </p:nvSpPr>
        <p:spPr>
          <a:xfrm>
            <a:off x="6309360" y="1735200"/>
            <a:ext cx="5431536" cy="4214750"/>
          </a:xfrm>
        </p:spPr>
        <p:txBody>
          <a:bodyPr/>
          <a:lstStyle>
            <a:lvl2pPr marL="900000">
              <a:defRPr/>
            </a:lvl2pPr>
            <a:lvl3pPr marL="1350000">
              <a:defRPr/>
            </a:lvl3pPr>
            <a:lvl4pPr marL="1800000">
              <a:defRPr/>
            </a:lvl4pPr>
            <a:lvl5pPr marL="243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E8EB211-F6F7-4C53-B25F-F1EBF7A8BF4E}"/>
              </a:ext>
            </a:extLst>
          </p:cNvPr>
          <p:cNvSpPr>
            <a:spLocks noGrp="1"/>
          </p:cNvSpPr>
          <p:nvPr>
            <p:ph type="dt" sz="half" idx="10"/>
          </p:nvPr>
        </p:nvSpPr>
        <p:spPr>
          <a:xfrm>
            <a:off x="438912" y="6153912"/>
            <a:ext cx="3456432" cy="502920"/>
          </a:xfrm>
          <a:prstGeom prst="rect">
            <a:avLst/>
          </a:prstGeom>
        </p:spPr>
        <p:txBody>
          <a:bodyPr/>
          <a:lstStyle/>
          <a:p>
            <a:fld id="{83C75374-B296-498E-A935-80631EA9020D}" type="datetime2">
              <a:rPr lang="en-US" smtClean="0"/>
              <a:t>Sunday, April 9, 2023</a:t>
            </a:fld>
            <a:endParaRPr lang="en-US"/>
          </a:p>
        </p:txBody>
      </p:sp>
      <p:sp>
        <p:nvSpPr>
          <p:cNvPr id="6" name="Footer Placeholder 5">
            <a:extLst>
              <a:ext uri="{FF2B5EF4-FFF2-40B4-BE49-F238E27FC236}">
                <a16:creationId xmlns:a16="http://schemas.microsoft.com/office/drawing/2014/main" id="{D0AA830D-482E-415E-B855-D561B94BDC2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D7FB2AC-9F49-4D35-8C5E-ECECC6B13134}"/>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1493321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5D59-DC0A-4295-8714-902B54B983AF}"/>
              </a:ext>
            </a:extLst>
          </p:cNvPr>
          <p:cNvSpPr>
            <a:spLocks noGrp="1"/>
          </p:cNvSpPr>
          <p:nvPr>
            <p:ph type="title"/>
          </p:nvPr>
        </p:nvSpPr>
        <p:spPr>
          <a:xfrm>
            <a:off x="448056" y="388800"/>
            <a:ext cx="11311128" cy="114120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67A33E2-E7AE-4E37-9DF1-69697E45D2A7}"/>
              </a:ext>
            </a:extLst>
          </p:cNvPr>
          <p:cNvSpPr>
            <a:spLocks noGrp="1"/>
          </p:cNvSpPr>
          <p:nvPr>
            <p:ph type="body" idx="1"/>
          </p:nvPr>
        </p:nvSpPr>
        <p:spPr>
          <a:xfrm>
            <a:off x="448056"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2E79D5-E651-4B82-AFAA-DE6E16AC3EB8}"/>
              </a:ext>
            </a:extLst>
          </p:cNvPr>
          <p:cNvSpPr>
            <a:spLocks noGrp="1"/>
          </p:cNvSpPr>
          <p:nvPr>
            <p:ph sz="half" idx="2"/>
          </p:nvPr>
        </p:nvSpPr>
        <p:spPr>
          <a:xfrm>
            <a:off x="448056"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1A91196-F771-42C3-A726-A4ECF561FFF3}"/>
              </a:ext>
            </a:extLst>
          </p:cNvPr>
          <p:cNvSpPr>
            <a:spLocks noGrp="1"/>
          </p:cNvSpPr>
          <p:nvPr>
            <p:ph type="body" sz="quarter" idx="3"/>
          </p:nvPr>
        </p:nvSpPr>
        <p:spPr>
          <a:xfrm>
            <a:off x="6309360"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76BA18-D373-4B5F-B812-5D5E4C2378E7}"/>
              </a:ext>
            </a:extLst>
          </p:cNvPr>
          <p:cNvSpPr>
            <a:spLocks noGrp="1"/>
          </p:cNvSpPr>
          <p:nvPr>
            <p:ph sz="quarter" idx="4"/>
          </p:nvPr>
        </p:nvSpPr>
        <p:spPr>
          <a:xfrm>
            <a:off x="6309360"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F395D0EB-9F99-4C95-ADA6-AC6B493CCA9D}"/>
              </a:ext>
            </a:extLst>
          </p:cNvPr>
          <p:cNvSpPr>
            <a:spLocks noGrp="1"/>
          </p:cNvSpPr>
          <p:nvPr>
            <p:ph type="dt" sz="half" idx="10"/>
          </p:nvPr>
        </p:nvSpPr>
        <p:spPr>
          <a:xfrm>
            <a:off x="438912" y="6153912"/>
            <a:ext cx="3456432" cy="502920"/>
          </a:xfrm>
          <a:prstGeom prst="rect">
            <a:avLst/>
          </a:prstGeom>
        </p:spPr>
        <p:txBody>
          <a:bodyPr/>
          <a:lstStyle/>
          <a:p>
            <a:fld id="{B098B728-214A-4ABC-8432-5B3A5A66A987}" type="datetime2">
              <a:rPr lang="en-US" smtClean="0"/>
              <a:t>Sunday, April 9, 2023</a:t>
            </a:fld>
            <a:endParaRPr lang="en-US" dirty="0"/>
          </a:p>
        </p:txBody>
      </p:sp>
      <p:sp>
        <p:nvSpPr>
          <p:cNvPr id="8" name="Footer Placeholder 7">
            <a:extLst>
              <a:ext uri="{FF2B5EF4-FFF2-40B4-BE49-F238E27FC236}">
                <a16:creationId xmlns:a16="http://schemas.microsoft.com/office/drawing/2014/main" id="{27EB69A9-1E48-4683-8873-D888C39E6EE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57E419C-3010-4562-BA4B-ECBC2DBE629E}"/>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3890532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58066-A255-4886-A4B0-2AC829A768F3}"/>
              </a:ext>
            </a:extLst>
          </p:cNvPr>
          <p:cNvSpPr>
            <a:spLocks noGrp="1"/>
          </p:cNvSpPr>
          <p:nvPr>
            <p:ph type="title"/>
          </p:nvPr>
        </p:nvSpPr>
        <p:spPr>
          <a:xfrm>
            <a:off x="448056" y="388800"/>
            <a:ext cx="11311128" cy="5559552"/>
          </a:xfrm>
        </p:spPr>
        <p:txBody>
          <a:bodyPr wrap="square"/>
          <a:lstStyle/>
          <a:p>
            <a:r>
              <a:rPr lang="en-US"/>
              <a:t>Click to edit Master title style</a:t>
            </a:r>
            <a:endParaRPr lang="en-US" dirty="0"/>
          </a:p>
        </p:txBody>
      </p:sp>
      <p:sp>
        <p:nvSpPr>
          <p:cNvPr id="3" name="Date Placeholder 2">
            <a:extLst>
              <a:ext uri="{FF2B5EF4-FFF2-40B4-BE49-F238E27FC236}">
                <a16:creationId xmlns:a16="http://schemas.microsoft.com/office/drawing/2014/main" id="{2068D80A-6560-46E3-AF30-9CEC54EA747C}"/>
              </a:ext>
            </a:extLst>
          </p:cNvPr>
          <p:cNvSpPr>
            <a:spLocks noGrp="1"/>
          </p:cNvSpPr>
          <p:nvPr>
            <p:ph type="dt" sz="half" idx="10"/>
          </p:nvPr>
        </p:nvSpPr>
        <p:spPr>
          <a:xfrm>
            <a:off x="438912" y="6153912"/>
            <a:ext cx="3456432" cy="502920"/>
          </a:xfrm>
          <a:prstGeom prst="rect">
            <a:avLst/>
          </a:prstGeom>
        </p:spPr>
        <p:txBody>
          <a:bodyPr/>
          <a:lstStyle/>
          <a:p>
            <a:fld id="{015F02D0-6806-43AF-9888-2359BF40C204}" type="datetime2">
              <a:rPr lang="en-US" smtClean="0"/>
              <a:t>Sunday, April 9, 2023</a:t>
            </a:fld>
            <a:endParaRPr lang="en-US"/>
          </a:p>
        </p:txBody>
      </p:sp>
      <p:sp>
        <p:nvSpPr>
          <p:cNvPr id="4" name="Footer Placeholder 3">
            <a:extLst>
              <a:ext uri="{FF2B5EF4-FFF2-40B4-BE49-F238E27FC236}">
                <a16:creationId xmlns:a16="http://schemas.microsoft.com/office/drawing/2014/main" id="{4AB673C2-FB1E-46F5-8CFB-93B9DB807075}"/>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91E2120-410F-4382-81AB-37F161F72150}"/>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2121280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802222-E41B-48E7-BF06-5C5509D621C0}"/>
              </a:ext>
            </a:extLst>
          </p:cNvPr>
          <p:cNvSpPr>
            <a:spLocks noGrp="1"/>
          </p:cNvSpPr>
          <p:nvPr>
            <p:ph type="dt" sz="half" idx="10"/>
          </p:nvPr>
        </p:nvSpPr>
        <p:spPr>
          <a:xfrm>
            <a:off x="438912" y="6153912"/>
            <a:ext cx="3456432" cy="502920"/>
          </a:xfrm>
          <a:prstGeom prst="rect">
            <a:avLst/>
          </a:prstGeom>
        </p:spPr>
        <p:txBody>
          <a:bodyPr/>
          <a:lstStyle/>
          <a:p>
            <a:fld id="{8EE14D2D-B1AF-4197-82D6-FC1F8BD05681}" type="datetime2">
              <a:rPr lang="en-US" smtClean="0"/>
              <a:t>Sunday, April 9, 2023</a:t>
            </a:fld>
            <a:endParaRPr lang="en-US"/>
          </a:p>
        </p:txBody>
      </p:sp>
      <p:sp>
        <p:nvSpPr>
          <p:cNvPr id="3" name="Footer Placeholder 2">
            <a:extLst>
              <a:ext uri="{FF2B5EF4-FFF2-40B4-BE49-F238E27FC236}">
                <a16:creationId xmlns:a16="http://schemas.microsoft.com/office/drawing/2014/main" id="{17A636E3-B721-46E8-882F-C123530F0FEF}"/>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C4FC1178-3E0E-449A-B799-009C04C069AF}"/>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259742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23392-4FF4-4922-A14E-8AA23A9BDD7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4FB38E-5055-4C9B-9A3B-A7B3A4887944}"/>
              </a:ext>
            </a:extLst>
          </p:cNvPr>
          <p:cNvSpPr>
            <a:spLocks noGrp="1"/>
          </p:cNvSpPr>
          <p:nvPr>
            <p:ph idx="1"/>
          </p:nvPr>
        </p:nvSpPr>
        <p:spPr>
          <a:xfrm>
            <a:off x="4370832" y="393192"/>
            <a:ext cx="7379208" cy="5559552"/>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E2EC2DB-2ED3-408C-BFF2-F413C9D8F91E}"/>
              </a:ext>
            </a:extLst>
          </p:cNvPr>
          <p:cNvSpPr>
            <a:spLocks noGrp="1"/>
          </p:cNvSpPr>
          <p:nvPr>
            <p:ph type="body" sz="half" idx="2"/>
          </p:nvPr>
        </p:nvSpPr>
        <p:spPr>
          <a:xfrm>
            <a:off x="448056" y="1733550"/>
            <a:ext cx="3447288" cy="421919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374FDF-3000-4B2C-AC88-8CE34D680596}"/>
              </a:ext>
            </a:extLst>
          </p:cNvPr>
          <p:cNvSpPr>
            <a:spLocks noGrp="1"/>
          </p:cNvSpPr>
          <p:nvPr>
            <p:ph type="dt" sz="half" idx="10"/>
          </p:nvPr>
        </p:nvSpPr>
        <p:spPr>
          <a:xfrm>
            <a:off x="438912" y="6153912"/>
            <a:ext cx="3456432" cy="502920"/>
          </a:xfrm>
          <a:prstGeom prst="rect">
            <a:avLst/>
          </a:prstGeom>
        </p:spPr>
        <p:txBody>
          <a:bodyPr/>
          <a:lstStyle/>
          <a:p>
            <a:fld id="{98771CEB-9838-4245-91B8-EFBAFE2D8B44}" type="datetime2">
              <a:rPr lang="en-US" smtClean="0"/>
              <a:t>Sunday, April 9, 2023</a:t>
            </a:fld>
            <a:endParaRPr lang="en-US"/>
          </a:p>
        </p:txBody>
      </p:sp>
      <p:sp>
        <p:nvSpPr>
          <p:cNvPr id="6" name="Footer Placeholder 5">
            <a:extLst>
              <a:ext uri="{FF2B5EF4-FFF2-40B4-BE49-F238E27FC236}">
                <a16:creationId xmlns:a16="http://schemas.microsoft.com/office/drawing/2014/main" id="{0DA0B7F4-5B8C-49BD-9BDA-FCBD13E2422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3502BC00-0803-4A53-8657-91CE0DB80E54}"/>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3581437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C2A98-C272-40D9-B75A-77A3D58678E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AD50DAC-9AC3-4A9A-91B7-6C95E4362561}"/>
              </a:ext>
            </a:extLst>
          </p:cNvPr>
          <p:cNvSpPr>
            <a:spLocks noGrp="1"/>
          </p:cNvSpPr>
          <p:nvPr>
            <p:ph type="pic" idx="1"/>
          </p:nvPr>
        </p:nvSpPr>
        <p:spPr>
          <a:xfrm>
            <a:off x="4370832" y="441324"/>
            <a:ext cx="7373112" cy="55114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3721B04-C243-49A9-B5D3-483379290943}"/>
              </a:ext>
            </a:extLst>
          </p:cNvPr>
          <p:cNvSpPr>
            <a:spLocks noGrp="1"/>
          </p:cNvSpPr>
          <p:nvPr>
            <p:ph type="body" sz="half" idx="2"/>
          </p:nvPr>
        </p:nvSpPr>
        <p:spPr>
          <a:xfrm>
            <a:off x="448056" y="1735200"/>
            <a:ext cx="3447288" cy="421475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8E949C-DD35-44F6-B45A-35134D7E1299}"/>
              </a:ext>
            </a:extLst>
          </p:cNvPr>
          <p:cNvSpPr>
            <a:spLocks noGrp="1"/>
          </p:cNvSpPr>
          <p:nvPr>
            <p:ph type="dt" sz="half" idx="10"/>
          </p:nvPr>
        </p:nvSpPr>
        <p:spPr>
          <a:xfrm>
            <a:off x="438912" y="6153912"/>
            <a:ext cx="3456432" cy="502920"/>
          </a:xfrm>
          <a:prstGeom prst="rect">
            <a:avLst/>
          </a:prstGeom>
        </p:spPr>
        <p:txBody>
          <a:bodyPr/>
          <a:lstStyle/>
          <a:p>
            <a:fld id="{51D3F6BF-A585-41F8-88DF-7E5D069F892A}" type="datetime2">
              <a:rPr lang="en-US" smtClean="0"/>
              <a:t>Sunday, April 9, 2023</a:t>
            </a:fld>
            <a:endParaRPr lang="en-US"/>
          </a:p>
        </p:txBody>
      </p:sp>
      <p:sp>
        <p:nvSpPr>
          <p:cNvPr id="6" name="Footer Placeholder 5">
            <a:extLst>
              <a:ext uri="{FF2B5EF4-FFF2-40B4-BE49-F238E27FC236}">
                <a16:creationId xmlns:a16="http://schemas.microsoft.com/office/drawing/2014/main" id="{6BC70102-4B8E-4FEC-9BB7-97FDC1EABF8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6693AF-08A9-4388-A9B8-174D53955998}"/>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974744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DDBCE8-F60C-4E3A-83C0-BDE8DD2DE1FD}"/>
              </a:ext>
            </a:extLst>
          </p:cNvPr>
          <p:cNvSpPr>
            <a:spLocks noGrp="1"/>
          </p:cNvSpPr>
          <p:nvPr>
            <p:ph type="title"/>
          </p:nvPr>
        </p:nvSpPr>
        <p:spPr>
          <a:xfrm>
            <a:off x="448056" y="388800"/>
            <a:ext cx="11301984" cy="1141200"/>
          </a:xfrm>
          <a:prstGeom prst="rect">
            <a:avLst/>
          </a:prstGeom>
        </p:spPr>
        <p:txBody>
          <a:bodyPr vert="horz" lIns="0" tIns="0" rIns="0" bIns="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BC57F-72F2-48BC-B1EE-1F2C6155D72E}"/>
              </a:ext>
            </a:extLst>
          </p:cNvPr>
          <p:cNvSpPr>
            <a:spLocks noGrp="1"/>
          </p:cNvSpPr>
          <p:nvPr>
            <p:ph type="body" idx="1"/>
          </p:nvPr>
        </p:nvSpPr>
        <p:spPr>
          <a:xfrm>
            <a:off x="448056" y="1733550"/>
            <a:ext cx="11293200" cy="3783013"/>
          </a:xfrm>
          <a:prstGeom prst="rect">
            <a:avLst/>
          </a:prstGeom>
        </p:spPr>
        <p:txBody>
          <a:bodyPr vert="horz" lIns="0" tIns="0" rIns="9144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930FBC45-A4BC-4EE5-82B1-8BC79122559A}"/>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6" name="Slide Number Placeholder 5">
            <a:extLst>
              <a:ext uri="{FF2B5EF4-FFF2-40B4-BE49-F238E27FC236}">
                <a16:creationId xmlns:a16="http://schemas.microsoft.com/office/drawing/2014/main" id="{725E1300-1995-409E-B058-59180872B6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10" name="Date Placeholder 3">
            <a:extLst>
              <a:ext uri="{FF2B5EF4-FFF2-40B4-BE49-F238E27FC236}">
                <a16:creationId xmlns:a16="http://schemas.microsoft.com/office/drawing/2014/main" id="{639030E9-7F3B-403F-96B2-7C2C627C30A0}"/>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Sunday, April 9, 2023</a:t>
            </a:fld>
            <a:endParaRPr lang="en-US" dirty="0"/>
          </a:p>
        </p:txBody>
      </p:sp>
    </p:spTree>
    <p:extLst>
      <p:ext uri="{BB962C8B-B14F-4D97-AF65-F5344CB8AC3E}">
        <p14:creationId xmlns:p14="http://schemas.microsoft.com/office/powerpoint/2010/main" val="70398580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2800" i="1" kern="1200">
          <a:solidFill>
            <a:schemeClr val="tx2"/>
          </a:solidFill>
          <a:latin typeface="+mj-lt"/>
          <a:ea typeface="+mj-ea"/>
          <a:cs typeface="+mj-cs"/>
        </a:defRPr>
      </a:lvl1pPr>
    </p:titleStyle>
    <p:bodyStyle>
      <a:lvl1pPr marL="450000" indent="-448056" algn="l" defTabSz="914400" rtl="0" eaLnBrk="1" latinLnBrk="0" hangingPunct="1">
        <a:lnSpc>
          <a:spcPct val="140000"/>
        </a:lnSpc>
        <a:spcBef>
          <a:spcPts val="1000"/>
        </a:spcBef>
        <a:buFont typeface="Calibri Light" panose="020F0302020204030204" pitchFamily="34" charset="0"/>
        <a:buChar char="→"/>
        <a:defRPr sz="1800" kern="1200">
          <a:solidFill>
            <a:schemeClr val="tx2">
              <a:alpha val="55000"/>
            </a:schemeClr>
          </a:solidFill>
          <a:latin typeface="+mn-lt"/>
          <a:ea typeface="+mn-ea"/>
          <a:cs typeface="+mn-cs"/>
        </a:defRPr>
      </a:lvl1pPr>
      <a:lvl2pPr marL="9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2pPr>
      <a:lvl3pPr marL="13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3pPr>
      <a:lvl4pPr marL="18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4pPr>
      <a:lvl5pPr marL="22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48">
          <p15:clr>
            <a:srgbClr val="F26B43"/>
          </p15:clr>
        </p15:guide>
        <p15:guide id="2" pos="279">
          <p15:clr>
            <a:srgbClr val="F26B43"/>
          </p15:clr>
        </p15:guide>
        <p15:guide id="3" pos="1232">
          <p15:clr>
            <a:srgbClr val="5ACBF0"/>
          </p15:clr>
        </p15:guide>
        <p15:guide id="4" pos="1527">
          <p15:clr>
            <a:srgbClr val="5ACBF0"/>
          </p15:clr>
        </p15:guide>
        <p15:guide id="5" pos="2457">
          <p15:clr>
            <a:srgbClr val="5ACBF0"/>
          </p15:clr>
        </p15:guide>
        <p15:guide id="6" pos="2751">
          <p15:clr>
            <a:srgbClr val="5ACBF0"/>
          </p15:clr>
        </p15:guide>
        <p15:guide id="7" pos="3704">
          <p15:clr>
            <a:srgbClr val="5ACBF0"/>
          </p15:clr>
        </p15:guide>
        <p15:guide id="8" pos="3976">
          <p15:clr>
            <a:srgbClr val="5ACBF0"/>
          </p15:clr>
        </p15:guide>
        <p15:guide id="9" pos="4929">
          <p15:clr>
            <a:srgbClr val="5ACBF0"/>
          </p15:clr>
        </p15:guide>
        <p15:guide id="10" pos="5201">
          <p15:clr>
            <a:srgbClr val="5ACBF0"/>
          </p15:clr>
        </p15:guide>
        <p15:guide id="11" pos="6153">
          <p15:clr>
            <a:srgbClr val="5ACBF0"/>
          </p15:clr>
        </p15:guide>
        <p15:guide id="12" pos="6448">
          <p15:clr>
            <a:srgbClr val="5ACBF0"/>
          </p15:clr>
        </p15:guide>
        <p15:guide id="13" pos="7401">
          <p15:clr>
            <a:srgbClr val="F26B43"/>
          </p15:clr>
        </p15:guide>
        <p15:guide id="14" orient="horz" pos="3475">
          <p15:clr>
            <a:srgbClr val="F26B43"/>
          </p15:clr>
        </p15:guide>
        <p15:guide id="15" orient="horz" pos="278">
          <p15:clr>
            <a:srgbClr val="F26B43"/>
          </p15:clr>
        </p15:guide>
        <p15:guide id="16" orient="horz" pos="2886">
          <p15:clr>
            <a:srgbClr val="5ACBF0"/>
          </p15:clr>
        </p15:guide>
        <p15:guide id="17" orient="horz" pos="2591">
          <p15:clr>
            <a:srgbClr val="5ACBF0"/>
          </p15:clr>
        </p15:guide>
        <p15:guide id="18" orient="horz" pos="2024">
          <p15:clr>
            <a:srgbClr val="5ACBF0"/>
          </p15:clr>
        </p15:guide>
        <p15:guide id="19" orient="horz" pos="1729">
          <p15:clr>
            <a:srgbClr val="5ACBF0"/>
          </p15:clr>
        </p15:guide>
        <p15:guide id="20" orient="horz" pos="1162">
          <p15:clr>
            <a:srgbClr val="5ACBF0"/>
          </p15:clr>
        </p15:guide>
        <p15:guide id="21" orient="horz" pos="867">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6.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image" Target="../media/image26.png"/><Relationship Id="rId7" Type="http://schemas.openxmlformats.org/officeDocument/2006/relationships/diagramColors" Target="../diagrams/colors9.xml"/><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diagramLayout" Target="../diagrams/layout10.xml"/><Relationship Id="rId7" Type="http://schemas.openxmlformats.org/officeDocument/2006/relationships/image" Target="../media/image35.png"/><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9.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diagramLayout" Target="../diagrams/layout11.xml"/><Relationship Id="rId7" Type="http://schemas.openxmlformats.org/officeDocument/2006/relationships/image" Target="../media/image37.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1.xml.rels><?xml version="1.0" encoding="UTF-8" standalone="yes"?>
<Relationships xmlns="http://schemas.openxmlformats.org/package/2006/relationships"><Relationship Id="rId3" Type="http://schemas.openxmlformats.org/officeDocument/2006/relationships/hyperlink" Target="https://ca.finance.yahoo.com/quote/PG?p=PG&amp;.tsrc=fin-srch" TargetMode="External"/><Relationship Id="rId2" Type="http://schemas.openxmlformats.org/officeDocument/2006/relationships/image" Target="../media/image39.jpeg"/><Relationship Id="rId1" Type="http://schemas.openxmlformats.org/officeDocument/2006/relationships/slideLayout" Target="../slideLayouts/slideLayout1.xml"/><Relationship Id="rId6" Type="http://schemas.openxmlformats.org/officeDocument/2006/relationships/hyperlink" Target="https://www.wsj.com/market-data/quotes/PG/financials/annual/income-statement" TargetMode="External"/><Relationship Id="rId5" Type="http://schemas.openxmlformats.org/officeDocument/2006/relationships/hyperlink" Target="https://www.wsj.com/market-data/quotes/PG/financials/annual/balance-sheet" TargetMode="External"/><Relationship Id="rId4" Type="http://schemas.openxmlformats.org/officeDocument/2006/relationships/hyperlink" Target="https://www.investopedia.com/terms/m/montecarlosimulation.asp" TargetMode="Externa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hyperlink" Target="https://pixabay.com/en/book-books-bookshelf-read-978888/" TargetMode="External"/><Relationship Id="rId7" Type="http://schemas.openxmlformats.org/officeDocument/2006/relationships/diagramColors" Target="../diagrams/colors1.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hyperlink" Target="https://pxhere.com/en/photo/1434297" TargetMode="External"/><Relationship Id="rId7" Type="http://schemas.openxmlformats.org/officeDocument/2006/relationships/diagramColors" Target="../diagrams/colors2.xm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Layout" Target="../diagrams/layout4.xml"/><Relationship Id="rId7" Type="http://schemas.openxmlformats.org/officeDocument/2006/relationships/image" Target="../media/image11.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10" Type="http://schemas.openxmlformats.org/officeDocument/2006/relationships/image" Target="../media/image14.png"/><Relationship Id="rId4" Type="http://schemas.openxmlformats.org/officeDocument/2006/relationships/diagramQuickStyle" Target="../diagrams/quickStyle4.xml"/><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17.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2E5B6AE-5EFE-45F0-A2AE-ED771CA3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448054" y="655200"/>
            <a:ext cx="5532121" cy="1886830"/>
          </a:xfrm>
        </p:spPr>
        <p:txBody>
          <a:bodyPr anchor="b">
            <a:normAutofit/>
          </a:bodyPr>
          <a:lstStyle/>
          <a:p>
            <a:r>
              <a:rPr lang="en-US" sz="4400"/>
              <a:t>Financial Analytics Project on Proctor &amp; Gamble</a:t>
            </a:r>
            <a:endParaRPr lang="en-US" sz="4400" dirty="0"/>
          </a:p>
        </p:txBody>
      </p:sp>
      <p:cxnSp>
        <p:nvCxnSpPr>
          <p:cNvPr id="11" name="Straight Connector 10">
            <a:extLst>
              <a:ext uri="{FF2B5EF4-FFF2-40B4-BE49-F238E27FC236}">
                <a16:creationId xmlns:a16="http://schemas.microsoft.com/office/drawing/2014/main" id="{D255B435-D9F3-4A31-B89E-36741390DB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450000"/>
            <a:ext cx="5432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8361629-467D-6F73-37F0-2F9226595E54}"/>
              </a:ext>
            </a:extLst>
          </p:cNvPr>
          <p:cNvSpPr txBox="1"/>
          <p:nvPr/>
        </p:nvSpPr>
        <p:spPr>
          <a:xfrm flipH="1">
            <a:off x="3776471" y="4681729"/>
            <a:ext cx="5998463" cy="2031325"/>
          </a:xfrm>
          <a:prstGeom prst="rect">
            <a:avLst/>
          </a:prstGeom>
          <a:noFill/>
        </p:spPr>
        <p:txBody>
          <a:bodyPr wrap="square" rtlCol="0">
            <a:spAutoFit/>
          </a:bodyPr>
          <a:lstStyle/>
          <a:p>
            <a:r>
              <a:rPr lang="en-IN">
                <a:latin typeface="Berlin Sans FB" panose="020E0602020502020306" pitchFamily="34" charset="0"/>
              </a:rPr>
              <a:t>By:</a:t>
            </a:r>
          </a:p>
          <a:p>
            <a:r>
              <a:rPr lang="en-IN">
                <a:latin typeface="Berlin Sans FB" panose="020E0602020502020306" pitchFamily="34" charset="0"/>
              </a:rPr>
              <a:t>Lokesh Bharule</a:t>
            </a:r>
          </a:p>
          <a:p>
            <a:r>
              <a:rPr lang="en-IN">
                <a:latin typeface="Berlin Sans FB" panose="020E0602020502020306" pitchFamily="34" charset="0"/>
              </a:rPr>
              <a:t>Neha Rani</a:t>
            </a:r>
          </a:p>
          <a:p>
            <a:r>
              <a:rPr lang="en-IN">
                <a:latin typeface="Berlin Sans FB" panose="020E0602020502020306" pitchFamily="34" charset="0"/>
              </a:rPr>
              <a:t>Jaswinder </a:t>
            </a:r>
          </a:p>
          <a:p>
            <a:r>
              <a:rPr lang="en-IN">
                <a:latin typeface="Berlin Sans FB" panose="020E0602020502020306" pitchFamily="34" charset="0"/>
              </a:rPr>
              <a:t>Rohit Yadav</a:t>
            </a:r>
          </a:p>
          <a:p>
            <a:r>
              <a:rPr lang="en-IN">
                <a:latin typeface="Berlin Sans FB" panose="020E0602020502020306" pitchFamily="34" charset="0"/>
              </a:rPr>
              <a:t>Hanish Khattar</a:t>
            </a:r>
          </a:p>
          <a:p>
            <a:endParaRPr lang="en-IN" dirty="0">
              <a:latin typeface="Footlight MT Light" panose="0204060206030A020304" pitchFamily="18" charset="0"/>
            </a:endParaRPr>
          </a:p>
        </p:txBody>
      </p:sp>
      <p:pic>
        <p:nvPicPr>
          <p:cNvPr id="8" name="Picture 7" descr="Logo, company name">
            <a:extLst>
              <a:ext uri="{FF2B5EF4-FFF2-40B4-BE49-F238E27FC236}">
                <a16:creationId xmlns:a16="http://schemas.microsoft.com/office/drawing/2014/main" id="{6486F370-ECB1-9B90-62E7-60A037D1A6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0176" y="0"/>
            <a:ext cx="6198442" cy="6858000"/>
          </a:xfrm>
          <a:prstGeom prst="rect">
            <a:avLst/>
          </a:prstGeom>
        </p:spPr>
      </p:pic>
    </p:spTree>
    <p:extLst>
      <p:ext uri="{BB962C8B-B14F-4D97-AF65-F5344CB8AC3E}">
        <p14:creationId xmlns:p14="http://schemas.microsoft.com/office/powerpoint/2010/main" val="2633564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C66CC717-08C5-4F3E-B8AA-BA93C87559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F2E5B6AE-5EFE-45F0-A2AE-ED771CA3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448055" y="655200"/>
            <a:ext cx="5157217" cy="1813680"/>
          </a:xfrm>
        </p:spPr>
        <p:txBody>
          <a:bodyPr vert="horz" lIns="0" tIns="0" rIns="0" bIns="0" rtlCol="0" anchor="b">
            <a:normAutofit/>
          </a:bodyPr>
          <a:lstStyle/>
          <a:p>
            <a:r>
              <a:rPr lang="en-US" sz="2600" dirty="0"/>
              <a:t>The cost of equity for stock valuation and determining whether to include a stock in a diversified portfolio can be calculated using the CAPM</a:t>
            </a:r>
          </a:p>
        </p:txBody>
      </p:sp>
      <p:sp>
        <p:nvSpPr>
          <p:cNvPr id="3" name="Content Placeholder"/>
          <p:cNvSpPr>
            <a:spLocks noGrp="1"/>
          </p:cNvSpPr>
          <p:nvPr>
            <p:ph idx="1"/>
          </p:nvPr>
        </p:nvSpPr>
        <p:spPr>
          <a:xfrm>
            <a:off x="448055" y="2624400"/>
            <a:ext cx="5432045" cy="3326456"/>
          </a:xfrm>
        </p:spPr>
        <p:txBody>
          <a:bodyPr vert="horz" lIns="0" tIns="0" rIns="91440" bIns="0" rtlCol="0">
            <a:normAutofit/>
          </a:bodyPr>
          <a:lstStyle/>
          <a:p>
            <a:pPr marL="1944" indent="0">
              <a:lnSpc>
                <a:spcPct val="107000"/>
              </a:lnSpc>
              <a:spcAft>
                <a:spcPts val="800"/>
              </a:spcAft>
              <a:buNone/>
            </a:pPr>
            <a:r>
              <a:rPr lang="en-CA" sz="1800" dirty="0">
                <a:solidFill>
                  <a:srgbClr val="FFFF00">
                    <a:alpha val="55000"/>
                  </a:srgbClr>
                </a:solidFill>
                <a:effectLst/>
                <a:latin typeface="Source Sans Pro" panose="020B0503030403020204" pitchFamily="34" charset="0"/>
                <a:ea typeface="Calibri" panose="020F0502020204030204" pitchFamily="34" charset="0"/>
                <a:cs typeface="Times New Roman" panose="02020603050405020304" pitchFamily="18" charset="0"/>
              </a:rPr>
              <a:t>Where:</a:t>
            </a:r>
            <a:endParaRPr lang="en-IN" sz="1800" dirty="0">
              <a:solidFill>
                <a:srgbClr val="FFFF00">
                  <a:alpha val="55000"/>
                </a:srgbClr>
              </a:solidFill>
              <a:effectLst/>
              <a:latin typeface="Calibri" panose="020F0502020204030204" pitchFamily="34" charset="0"/>
              <a:ea typeface="Calibri" panose="020F0502020204030204" pitchFamily="34" charset="0"/>
              <a:cs typeface="Times New Roman" panose="02020603050405020304" pitchFamily="18" charset="0"/>
            </a:endParaRPr>
          </a:p>
          <a:p>
            <a:pPr marL="1944" indent="0">
              <a:lnSpc>
                <a:spcPct val="107000"/>
              </a:lnSpc>
              <a:spcAft>
                <a:spcPts val="800"/>
              </a:spcAft>
              <a:buNone/>
            </a:pPr>
            <a:r>
              <a:rPr lang="en-CA" sz="1800" dirty="0">
                <a:solidFill>
                  <a:srgbClr val="FFFF00">
                    <a:alpha val="55000"/>
                  </a:srgbClr>
                </a:solidFill>
                <a:effectLst/>
                <a:latin typeface="Source Sans Pro" panose="020B0503030403020204" pitchFamily="34" charset="0"/>
                <a:ea typeface="Calibri" panose="020F0502020204030204" pitchFamily="34" charset="0"/>
                <a:cs typeface="Times New Roman" panose="02020603050405020304" pitchFamily="18" charset="0"/>
              </a:rPr>
              <a:t>Ra = The Required/expected return for the asset/investment</a:t>
            </a:r>
            <a:endParaRPr lang="en-IN" sz="1800" dirty="0">
              <a:solidFill>
                <a:srgbClr val="FFFF00">
                  <a:alpha val="55000"/>
                </a:srgbClr>
              </a:solidFill>
              <a:effectLst/>
              <a:latin typeface="Calibri" panose="020F0502020204030204" pitchFamily="34" charset="0"/>
              <a:ea typeface="Calibri" panose="020F0502020204030204" pitchFamily="34" charset="0"/>
              <a:cs typeface="Times New Roman" panose="02020603050405020304" pitchFamily="18" charset="0"/>
            </a:endParaRPr>
          </a:p>
          <a:p>
            <a:pPr marL="1944" indent="0">
              <a:lnSpc>
                <a:spcPct val="107000"/>
              </a:lnSpc>
              <a:spcAft>
                <a:spcPts val="800"/>
              </a:spcAft>
              <a:buNone/>
            </a:pPr>
            <a:r>
              <a:rPr lang="en-CA" sz="1800" dirty="0">
                <a:solidFill>
                  <a:srgbClr val="FFFF00">
                    <a:alpha val="55000"/>
                  </a:srgbClr>
                </a:solidFill>
                <a:effectLst/>
                <a:latin typeface="Source Sans Pro" panose="020B0503030403020204" pitchFamily="34" charset="0"/>
                <a:ea typeface="Calibri" panose="020F0502020204030204" pitchFamily="34" charset="0"/>
                <a:cs typeface="Times New Roman" panose="02020603050405020304" pitchFamily="18" charset="0"/>
              </a:rPr>
              <a:t> Rf = The risk-free rate</a:t>
            </a:r>
            <a:endParaRPr lang="en-IN" dirty="0">
              <a:solidFill>
                <a:srgbClr val="FFFF00">
                  <a:alpha val="55000"/>
                </a:srgbClr>
              </a:solidFill>
              <a:latin typeface="Calibri" panose="020F0502020204030204" pitchFamily="34" charset="0"/>
              <a:ea typeface="Calibri" panose="020F0502020204030204" pitchFamily="34" charset="0"/>
              <a:cs typeface="Times New Roman" panose="02020603050405020304" pitchFamily="18" charset="0"/>
            </a:endParaRPr>
          </a:p>
          <a:p>
            <a:pPr marL="1944" indent="0">
              <a:lnSpc>
                <a:spcPct val="107000"/>
              </a:lnSpc>
              <a:spcAft>
                <a:spcPts val="800"/>
              </a:spcAft>
              <a:buNone/>
            </a:pPr>
            <a:r>
              <a:rPr lang="en-CA" sz="1800" dirty="0">
                <a:solidFill>
                  <a:srgbClr val="FFFF00">
                    <a:alpha val="55000"/>
                  </a:srgbClr>
                </a:solidFill>
                <a:effectLst/>
                <a:latin typeface="Source Sans Pro" panose="020B0503030403020204" pitchFamily="34" charset="0"/>
                <a:ea typeface="Calibri" panose="020F0502020204030204" pitchFamily="34" charset="0"/>
                <a:cs typeface="Times New Roman" panose="02020603050405020304" pitchFamily="18" charset="0"/>
              </a:rPr>
              <a:t>βa</a:t>
            </a:r>
            <a:r>
              <a:rPr lang="en-CA" sz="1800" b="1" dirty="0">
                <a:solidFill>
                  <a:srgbClr val="FFFF00">
                    <a:alpha val="55000"/>
                  </a:srgbClr>
                </a:solidFill>
                <a:effectLst/>
                <a:latin typeface="Source Sans Pro" panose="020B0503030403020204" pitchFamily="34" charset="0"/>
                <a:ea typeface="Calibri" panose="020F0502020204030204" pitchFamily="34" charset="0"/>
                <a:cs typeface="Times New Roman" panose="02020603050405020304" pitchFamily="18" charset="0"/>
              </a:rPr>
              <a:t> = </a:t>
            </a:r>
            <a:r>
              <a:rPr lang="en-CA" sz="1800" dirty="0">
                <a:solidFill>
                  <a:srgbClr val="FFFF00">
                    <a:alpha val="55000"/>
                  </a:srgbClr>
                </a:solidFill>
                <a:effectLst/>
                <a:latin typeface="Source Sans Pro" panose="020B0503030403020204" pitchFamily="34" charset="0"/>
                <a:ea typeface="Calibri" panose="020F0502020204030204" pitchFamily="34" charset="0"/>
                <a:cs typeface="Times New Roman" panose="02020603050405020304" pitchFamily="18" charset="0"/>
              </a:rPr>
              <a:t>The beta of the asset/investment</a:t>
            </a:r>
            <a:endParaRPr lang="en-IN" dirty="0">
              <a:solidFill>
                <a:srgbClr val="FFFF00">
                  <a:alpha val="55000"/>
                </a:srgbClr>
              </a:solidFill>
              <a:latin typeface="Calibri" panose="020F0502020204030204" pitchFamily="34" charset="0"/>
              <a:ea typeface="Calibri" panose="020F0502020204030204" pitchFamily="34" charset="0"/>
              <a:cs typeface="Times New Roman" panose="02020603050405020304" pitchFamily="18" charset="0"/>
            </a:endParaRPr>
          </a:p>
          <a:p>
            <a:pPr marL="1944" indent="0">
              <a:lnSpc>
                <a:spcPct val="107000"/>
              </a:lnSpc>
              <a:spcAft>
                <a:spcPts val="800"/>
              </a:spcAft>
              <a:buNone/>
            </a:pPr>
            <a:r>
              <a:rPr lang="en-CA" sz="1800" dirty="0">
                <a:solidFill>
                  <a:srgbClr val="FFFF00">
                    <a:alpha val="55000"/>
                  </a:srgbClr>
                </a:solidFill>
                <a:effectLst/>
                <a:latin typeface="Source Sans Pro" panose="020B0503030403020204" pitchFamily="34" charset="0"/>
                <a:ea typeface="Calibri" panose="020F0502020204030204" pitchFamily="34" charset="0"/>
                <a:cs typeface="Times New Roman" panose="02020603050405020304" pitchFamily="18" charset="0"/>
              </a:rPr>
              <a:t>Rm = The expected market return (market risk premium)</a:t>
            </a:r>
            <a:endParaRPr lang="en-IN" sz="1800" dirty="0">
              <a:solidFill>
                <a:srgbClr val="FFFF00">
                  <a:alpha val="55000"/>
                </a:srgbClr>
              </a:solidFill>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D255B435-D9F3-4A31-B89E-36741390DB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450000"/>
            <a:ext cx="5432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6" name="Picture 5" descr="Multi-coloured graphs and numbers">
            <a:extLst>
              <a:ext uri="{FF2B5EF4-FFF2-40B4-BE49-F238E27FC236}">
                <a16:creationId xmlns:a16="http://schemas.microsoft.com/office/drawing/2014/main" id="{418F5D88-B910-C524-B134-F68B4C4A6B05}"/>
              </a:ext>
            </a:extLst>
          </p:cNvPr>
          <p:cNvPicPr>
            <a:picLocks noChangeAspect="1"/>
          </p:cNvPicPr>
          <p:nvPr/>
        </p:nvPicPr>
        <p:blipFill rotWithShape="1">
          <a:blip r:embed="rId2"/>
          <a:srcRect l="18344" r="24507" b="-3"/>
          <a:stretch/>
        </p:blipFill>
        <p:spPr>
          <a:xfrm>
            <a:off x="6311900" y="10"/>
            <a:ext cx="5880100" cy="6857990"/>
          </a:xfrm>
          <a:prstGeom prst="rect">
            <a:avLst/>
          </a:prstGeom>
        </p:spPr>
      </p:pic>
    </p:spTree>
    <p:extLst>
      <p:ext uri="{BB962C8B-B14F-4D97-AF65-F5344CB8AC3E}">
        <p14:creationId xmlns:p14="http://schemas.microsoft.com/office/powerpoint/2010/main" val="3164766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ECF803-D252-4700-A23E-171E66176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0795" cap="flat" cmpd="sng" algn="ctr">
            <a:noFill/>
            <a:prstDash val="solid"/>
          </a:ln>
          <a:effectLst/>
          <a:extLst>
            <a:ext uri="{91240B29-F687-4F45-9708-019B960494DF}">
              <a14:hiddenLine xmlns:a14="http://schemas.microsoft.com/office/drawing/2010/main" w="1079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cNvSpPr>
            <a:spLocks noGrp="1"/>
          </p:cNvSpPr>
          <p:nvPr>
            <p:ph type="ctrTitle"/>
          </p:nvPr>
        </p:nvSpPr>
        <p:spPr>
          <a:xfrm>
            <a:off x="448055" y="228600"/>
            <a:ext cx="5020055" cy="6318504"/>
          </a:xfrm>
        </p:spPr>
        <p:txBody>
          <a:bodyPr>
            <a:normAutofit/>
          </a:bodyPr>
          <a:lstStyle/>
          <a:p>
            <a:pPr>
              <a:lnSpc>
                <a:spcPct val="107000"/>
              </a:lnSpc>
              <a:spcAft>
                <a:spcPts val="800"/>
              </a:spcAft>
            </a:pPr>
            <a:r>
              <a:rPr lang="en-US" sz="5400" dirty="0"/>
              <a:t>Result of CAPM</a:t>
            </a:r>
            <a:br>
              <a:rPr lang="en-US" sz="5400" dirty="0"/>
            </a:br>
            <a:br>
              <a:rPr lang="en-US" sz="5400" dirty="0"/>
            </a:br>
            <a:r>
              <a:rPr lang="en-CA" sz="3200" b="1" dirty="0">
                <a:solidFill>
                  <a:srgbClr val="FFFF00"/>
                </a:solidFill>
                <a:effectLst/>
                <a:latin typeface="Source Sans Pro" panose="020B0503030403020204" pitchFamily="34" charset="0"/>
                <a:ea typeface="Calibri" panose="020F0502020204030204" pitchFamily="34" charset="0"/>
                <a:cs typeface="Times New Roman" panose="02020603050405020304" pitchFamily="18" charset="0"/>
              </a:rPr>
              <a:t>Rf = 2%</a:t>
            </a:r>
            <a:br>
              <a:rPr lang="en-IN" sz="32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br>
            <a:r>
              <a:rPr lang="en-CA" sz="3200" b="1" dirty="0">
                <a:solidFill>
                  <a:srgbClr val="FFFF00"/>
                </a:solidFill>
                <a:effectLst/>
                <a:latin typeface="Source Sans Pro" panose="020B0503030403020204" pitchFamily="34" charset="0"/>
                <a:ea typeface="Calibri" panose="020F0502020204030204" pitchFamily="34" charset="0"/>
                <a:cs typeface="Times New Roman" panose="02020603050405020304" pitchFamily="18" charset="0"/>
              </a:rPr>
              <a:t>βa = 0.42</a:t>
            </a:r>
            <a:br>
              <a:rPr lang="en-IN" sz="32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br>
            <a:r>
              <a:rPr lang="en-CA" sz="3200" b="1" dirty="0">
                <a:solidFill>
                  <a:srgbClr val="FFFF00"/>
                </a:solidFill>
                <a:effectLst/>
                <a:latin typeface="Source Sans Pro" panose="020B0503030403020204" pitchFamily="34" charset="0"/>
                <a:ea typeface="Calibri" panose="020F0502020204030204" pitchFamily="34" charset="0"/>
                <a:cs typeface="Times New Roman" panose="02020603050405020304" pitchFamily="18" charset="0"/>
              </a:rPr>
              <a:t>Ra = 8 to 10%</a:t>
            </a:r>
            <a:r>
              <a:rPr lang="en-CA" sz="3200" dirty="0">
                <a:solidFill>
                  <a:srgbClr val="FFFF00"/>
                </a:solidFill>
                <a:effectLst/>
                <a:latin typeface="Source Sans Pro" panose="020B0503030403020204" pitchFamily="34" charset="0"/>
                <a:ea typeface="Calibri" panose="020F0502020204030204" pitchFamily="34" charset="0"/>
                <a:cs typeface="Times New Roman" panose="02020603050405020304" pitchFamily="18" charset="0"/>
              </a:rPr>
              <a:t> (based on historical average return of the S&amp;P 500)</a:t>
            </a:r>
            <a:br>
              <a:rPr lang="en-IN" sz="32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br>
            <a:r>
              <a:rPr lang="en-CA" sz="3200" dirty="0">
                <a:solidFill>
                  <a:srgbClr val="FFFF00"/>
                </a:solidFill>
                <a:effectLst/>
                <a:latin typeface="Source Sans Pro" panose="020B0503030403020204" pitchFamily="34" charset="0"/>
                <a:ea typeface="Calibri" panose="020F0502020204030204" pitchFamily="34" charset="0"/>
                <a:cs typeface="Times New Roman" panose="02020603050405020304" pitchFamily="18" charset="0"/>
              </a:rPr>
              <a:t>Calculating CAPM:</a:t>
            </a:r>
            <a:br>
              <a:rPr lang="en-IN" sz="32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br>
            <a:r>
              <a:rPr lang="en-CA" sz="3200" b="1" i="1" dirty="0">
                <a:solidFill>
                  <a:srgbClr val="FFFF00"/>
                </a:solidFill>
                <a:effectLst/>
                <a:latin typeface="Source Sans Pro" panose="020B0503030403020204" pitchFamily="34" charset="0"/>
                <a:ea typeface="Calibri" panose="020F0502020204030204" pitchFamily="34" charset="0"/>
                <a:cs typeface="Times New Roman" panose="02020603050405020304" pitchFamily="18" charset="0"/>
              </a:rPr>
              <a:t>r = 2% + 0.42 (8%) = 5.36%</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US" sz="5400" dirty="0"/>
          </a:p>
        </p:txBody>
      </p:sp>
      <p:cxnSp>
        <p:nvCxnSpPr>
          <p:cNvPr id="11" name="Straight Connector 10">
            <a:extLst>
              <a:ext uri="{FF2B5EF4-FFF2-40B4-BE49-F238E27FC236}">
                <a16:creationId xmlns:a16="http://schemas.microsoft.com/office/drawing/2014/main" id="{867E0F8D-CD95-42E8-B49E-DFFDB4AF11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19600" y="450000"/>
            <a:ext cx="0" cy="5966675"/>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6099048" y="329184"/>
            <a:ext cx="5184648" cy="6089904"/>
          </a:xfrm>
        </p:spPr>
        <p:txBody>
          <a:bodyPr>
            <a:normAutofit/>
          </a:bodyPr>
          <a:lstStyle/>
          <a:p>
            <a:pPr marL="1944" lvl="0" indent="0">
              <a:buNone/>
            </a:pPr>
            <a:r>
              <a:rPr lang="en-US" dirty="0">
                <a:solidFill>
                  <a:schemeClr val="tx1">
                    <a:alpha val="55000"/>
                  </a:schemeClr>
                </a:solidFill>
              </a:rPr>
              <a:t>To calculate the CAPM value for our P&amp;G stock we have taken the following into consideration: </a:t>
            </a:r>
          </a:p>
          <a:p>
            <a:pPr lvl="0"/>
            <a:endParaRPr lang="en-US" dirty="0"/>
          </a:p>
          <a:p>
            <a:pPr lvl="0"/>
            <a:endParaRPr lang="en-US" dirty="0"/>
          </a:p>
          <a:p>
            <a:pPr lvl="0"/>
            <a:r>
              <a:rPr lang="en-US" dirty="0">
                <a:solidFill>
                  <a:srgbClr val="00B050">
                    <a:alpha val="55000"/>
                  </a:srgbClr>
                </a:solidFill>
              </a:rPr>
              <a:t>Hence, an investor can anticipate a return of 5.36% on investing in P&amp;G stock, as per the CAPM value derived from factors such as the risk-free rate, P&amp;G stock's beta, and the projected market return</a:t>
            </a:r>
          </a:p>
        </p:txBody>
      </p:sp>
    </p:spTree>
    <p:extLst>
      <p:ext uri="{BB962C8B-B14F-4D97-AF65-F5344CB8AC3E}">
        <p14:creationId xmlns:p14="http://schemas.microsoft.com/office/powerpoint/2010/main" val="2056427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2E5B6AE-5EFE-45F0-A2AE-ED771CA3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450000" y="307729"/>
            <a:ext cx="5646000" cy="698111"/>
          </a:xfrm>
        </p:spPr>
        <p:txBody>
          <a:bodyPr anchor="b">
            <a:normAutofit/>
          </a:bodyPr>
          <a:lstStyle/>
          <a:p>
            <a:r>
              <a:rPr lang="en-US" sz="4000" dirty="0"/>
              <a:t>Monte Carlo Simulation</a:t>
            </a:r>
          </a:p>
        </p:txBody>
      </p:sp>
      <p:cxnSp>
        <p:nvCxnSpPr>
          <p:cNvPr id="11" name="Straight Connector 10">
            <a:extLst>
              <a:ext uri="{FF2B5EF4-FFF2-40B4-BE49-F238E27FC236}">
                <a16:creationId xmlns:a16="http://schemas.microsoft.com/office/drawing/2014/main" id="{D255B435-D9F3-4A31-B89E-36741390DB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450000"/>
            <a:ext cx="5432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B72C887F-3880-29C4-2B02-5C6E2651D758}"/>
              </a:ext>
            </a:extLst>
          </p:cNvPr>
          <p:cNvPicPr>
            <a:picLocks noChangeAspect="1"/>
          </p:cNvPicPr>
          <p:nvPr/>
        </p:nvPicPr>
        <p:blipFill rotWithShape="1">
          <a:blip r:embed="rId2"/>
          <a:srcRect r="17567" b="1"/>
          <a:stretch/>
        </p:blipFill>
        <p:spPr>
          <a:xfrm>
            <a:off x="6311900" y="10"/>
            <a:ext cx="5880100" cy="6857990"/>
          </a:xfrm>
          <a:prstGeom prst="rect">
            <a:avLst/>
          </a:prstGeom>
        </p:spPr>
      </p:pic>
      <p:sp>
        <p:nvSpPr>
          <p:cNvPr id="3" name="TextBox 2">
            <a:extLst>
              <a:ext uri="{FF2B5EF4-FFF2-40B4-BE49-F238E27FC236}">
                <a16:creationId xmlns:a16="http://schemas.microsoft.com/office/drawing/2014/main" id="{3D95A6CD-A0E1-206C-3A55-F8ED6CB76162}"/>
              </a:ext>
            </a:extLst>
          </p:cNvPr>
          <p:cNvSpPr txBox="1"/>
          <p:nvPr/>
        </p:nvSpPr>
        <p:spPr>
          <a:xfrm>
            <a:off x="450001" y="1313568"/>
            <a:ext cx="5228424" cy="3416320"/>
          </a:xfrm>
          <a:prstGeom prst="rect">
            <a:avLst/>
          </a:prstGeom>
          <a:noFill/>
        </p:spPr>
        <p:txBody>
          <a:bodyPr wrap="square" rtlCol="0">
            <a:spAutoFit/>
          </a:bodyPr>
          <a:lstStyle/>
          <a:p>
            <a:r>
              <a:rPr lang="en-US" sz="1800" dirty="0">
                <a:solidFill>
                  <a:srgbClr val="FFFF00"/>
                </a:solidFill>
                <a:latin typeface="+mj-lt"/>
              </a:rPr>
              <a:t>Monte Carlo simulations are employed to model the probability of different outcomes in a process that is challenging to forecast due to the intervention of random variables. This approach helps in grasping the impact of risk and uncertainty on forecasting and predictive models. Monte Carlo simulations can address a variety of problems in nearly all fields, such as Engineering, finance, supply chain management, and science. A simulation that incorporates multiple probabilities is another term for Monte Carlo simulation</a:t>
            </a:r>
            <a:endParaRPr lang="en-IN" dirty="0">
              <a:solidFill>
                <a:srgbClr val="FFFF00"/>
              </a:solidFill>
              <a:latin typeface="+mj-lt"/>
            </a:endParaRPr>
          </a:p>
        </p:txBody>
      </p:sp>
    </p:spTree>
    <p:extLst>
      <p:ext uri="{BB962C8B-B14F-4D97-AF65-F5344CB8AC3E}">
        <p14:creationId xmlns:p14="http://schemas.microsoft.com/office/powerpoint/2010/main" val="1769989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2D6BCA94-FEDC-4F9B-820A-BA138802E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448056" y="388800"/>
            <a:ext cx="11300532" cy="986400"/>
          </a:xfrm>
        </p:spPr>
        <p:txBody>
          <a:bodyPr anchor="b">
            <a:normAutofit/>
          </a:bodyPr>
          <a:lstStyle/>
          <a:p>
            <a:r>
              <a:rPr lang="en-CA" sz="3000" dirty="0">
                <a:effectLst/>
                <a:latin typeface="Source Sans Pro" panose="020B0503030403020204" pitchFamily="34" charset="0"/>
                <a:ea typeface="Calibri" panose="020F0502020204030204" pitchFamily="34" charset="0"/>
                <a:cs typeface="Times New Roman" panose="02020603050405020304" pitchFamily="18" charset="0"/>
              </a:rPr>
              <a:t>Following graph shows the relation between Frequency and Daily Return</a:t>
            </a:r>
            <a:br>
              <a:rPr lang="en-IN" sz="3000" dirty="0">
                <a:effectLst/>
                <a:latin typeface="Calibri" panose="020F0502020204030204" pitchFamily="34" charset="0"/>
                <a:ea typeface="Calibri" panose="020F0502020204030204" pitchFamily="34" charset="0"/>
                <a:cs typeface="Times New Roman" panose="02020603050405020304" pitchFamily="18" charset="0"/>
              </a:rPr>
            </a:br>
            <a:endParaRPr lang="en-US" sz="3000" dirty="0"/>
          </a:p>
        </p:txBody>
      </p:sp>
      <p:cxnSp>
        <p:nvCxnSpPr>
          <p:cNvPr id="36" name="Straight Connector 35">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11300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Picture 3" descr="Chart, histogram&#10;&#10;Description automatically generated">
            <a:extLst>
              <a:ext uri="{FF2B5EF4-FFF2-40B4-BE49-F238E27FC236}">
                <a16:creationId xmlns:a16="http://schemas.microsoft.com/office/drawing/2014/main" id="{B69390DC-8AB3-FA46-8058-3DBDA822BF14}"/>
              </a:ext>
            </a:extLst>
          </p:cNvPr>
          <p:cNvPicPr>
            <a:picLocks noChangeAspect="1"/>
          </p:cNvPicPr>
          <p:nvPr/>
        </p:nvPicPr>
        <p:blipFill>
          <a:blip r:embed="rId2"/>
          <a:stretch>
            <a:fillRect/>
          </a:stretch>
        </p:blipFill>
        <p:spPr>
          <a:xfrm>
            <a:off x="762827" y="2059200"/>
            <a:ext cx="4804444" cy="3891600"/>
          </a:xfrm>
          <a:prstGeom prst="rect">
            <a:avLst/>
          </a:prstGeom>
        </p:spPr>
      </p:pic>
      <p:graphicFrame>
        <p:nvGraphicFramePr>
          <p:cNvPr id="6" name="Content Placeholder">
            <a:extLst>
              <a:ext uri="{FF2B5EF4-FFF2-40B4-BE49-F238E27FC236}">
                <a16:creationId xmlns:a16="http://schemas.microsoft.com/office/drawing/2014/main" id="{CD375690-7230-35FA-B714-7A683A2F783B}"/>
              </a:ext>
            </a:extLst>
          </p:cNvPr>
          <p:cNvGraphicFramePr>
            <a:graphicFrameLocks noGrp="1"/>
          </p:cNvGraphicFramePr>
          <p:nvPr>
            <p:ph idx="1"/>
            <p:extLst>
              <p:ext uri="{D42A27DB-BD31-4B8C-83A1-F6EECF244321}">
                <p14:modId xmlns:p14="http://schemas.microsoft.com/office/powerpoint/2010/main" val="1222837030"/>
              </p:ext>
            </p:extLst>
          </p:nvPr>
        </p:nvGraphicFramePr>
        <p:xfrm>
          <a:off x="6311900" y="1944000"/>
          <a:ext cx="5434900" cy="400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92110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E905E4-EF0C-4890-85FA-2CF6EEF55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164ED3-341A-AD22-EFD7-D08AA22C0013}"/>
              </a:ext>
            </a:extLst>
          </p:cNvPr>
          <p:cNvSpPr>
            <a:spLocks noGrp="1"/>
          </p:cNvSpPr>
          <p:nvPr>
            <p:ph type="title"/>
          </p:nvPr>
        </p:nvSpPr>
        <p:spPr>
          <a:xfrm>
            <a:off x="269305" y="55957"/>
            <a:ext cx="3937949" cy="1230040"/>
          </a:xfrm>
        </p:spPr>
        <p:txBody>
          <a:bodyPr anchor="b">
            <a:normAutofit/>
          </a:bodyPr>
          <a:lstStyle/>
          <a:p>
            <a:r>
              <a:rPr lang="en-CA" sz="2000" dirty="0">
                <a:effectLst/>
                <a:latin typeface="Source Sans Pro" panose="020B0503030403020204" pitchFamily="34" charset="0"/>
                <a:ea typeface="Calibri" panose="020F0502020204030204" pitchFamily="34" charset="0"/>
                <a:cs typeface="Times New Roman" panose="02020603050405020304" pitchFamily="18" charset="0"/>
              </a:rPr>
              <a:t>Following graph shows the adjusted closing price from 2021-01 to 2023-04.</a:t>
            </a:r>
            <a:br>
              <a:rPr lang="en-IN" sz="1500" dirty="0">
                <a:effectLst/>
                <a:latin typeface="Calibri" panose="020F0502020204030204" pitchFamily="34" charset="0"/>
                <a:ea typeface="Calibri" panose="020F0502020204030204" pitchFamily="34" charset="0"/>
                <a:cs typeface="Times New Roman" panose="02020603050405020304" pitchFamily="18" charset="0"/>
              </a:rPr>
            </a:br>
            <a:endParaRPr lang="en-IN" sz="1500" dirty="0"/>
          </a:p>
        </p:txBody>
      </p:sp>
      <p:cxnSp>
        <p:nvCxnSpPr>
          <p:cNvPr id="20" name="Straight Connector 19">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3454116"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3A369445-D8E5-51FE-A2C5-EFEBA2D2A7C2}"/>
              </a:ext>
            </a:extLst>
          </p:cNvPr>
          <p:cNvSpPr>
            <a:spLocks noGrp="1"/>
          </p:cNvSpPr>
          <p:nvPr>
            <p:ph idx="1"/>
          </p:nvPr>
        </p:nvSpPr>
        <p:spPr>
          <a:xfrm>
            <a:off x="448056" y="1944000"/>
            <a:ext cx="3703320" cy="2609705"/>
          </a:xfrm>
        </p:spPr>
        <p:txBody>
          <a:bodyPr>
            <a:normAutofit/>
          </a:bodyPr>
          <a:lstStyle/>
          <a:p>
            <a:endParaRPr lang="en-US" dirty="0"/>
          </a:p>
        </p:txBody>
      </p:sp>
      <p:pic>
        <p:nvPicPr>
          <p:cNvPr id="4" name="Content Placeholder 3" descr="Chart, line chart&#10;&#10;Description automatically generated">
            <a:extLst>
              <a:ext uri="{FF2B5EF4-FFF2-40B4-BE49-F238E27FC236}">
                <a16:creationId xmlns:a16="http://schemas.microsoft.com/office/drawing/2014/main" id="{0A446D2B-6AEA-508C-FD54-555CFCF33770}"/>
              </a:ext>
            </a:extLst>
          </p:cNvPr>
          <p:cNvPicPr>
            <a:picLocks noChangeAspect="1"/>
          </p:cNvPicPr>
          <p:nvPr/>
        </p:nvPicPr>
        <p:blipFill>
          <a:blip r:embed="rId2"/>
          <a:stretch>
            <a:fillRect/>
          </a:stretch>
        </p:blipFill>
        <p:spPr>
          <a:xfrm>
            <a:off x="4597198" y="30797"/>
            <a:ext cx="7381375" cy="3398204"/>
          </a:xfrm>
          <a:prstGeom prst="rect">
            <a:avLst/>
          </a:prstGeom>
        </p:spPr>
      </p:pic>
      <p:grpSp>
        <p:nvGrpSpPr>
          <p:cNvPr id="7" name="Group 6">
            <a:extLst>
              <a:ext uri="{FF2B5EF4-FFF2-40B4-BE49-F238E27FC236}">
                <a16:creationId xmlns:a16="http://schemas.microsoft.com/office/drawing/2014/main" id="{C2462CD5-B3F9-AAD0-4591-3F89596E38BB}"/>
              </a:ext>
            </a:extLst>
          </p:cNvPr>
          <p:cNvGrpSpPr/>
          <p:nvPr/>
        </p:nvGrpSpPr>
        <p:grpSpPr>
          <a:xfrm>
            <a:off x="448056" y="2029967"/>
            <a:ext cx="3580448" cy="2523741"/>
            <a:chOff x="1981021" y="1468125"/>
            <a:chExt cx="1472857" cy="1070550"/>
          </a:xfrm>
        </p:grpSpPr>
        <p:sp>
          <p:nvSpPr>
            <p:cNvPr id="9" name="Rectangle: Rounded Corners 8">
              <a:extLst>
                <a:ext uri="{FF2B5EF4-FFF2-40B4-BE49-F238E27FC236}">
                  <a16:creationId xmlns:a16="http://schemas.microsoft.com/office/drawing/2014/main" id="{ACAA11B7-C349-E3C7-482B-2E339886F88B}"/>
                </a:ext>
              </a:extLst>
            </p:cNvPr>
            <p:cNvSpPr/>
            <p:nvPr/>
          </p:nvSpPr>
          <p:spPr>
            <a:xfrm>
              <a:off x="1981021" y="1468125"/>
              <a:ext cx="1472857" cy="1070550"/>
            </a:xfrm>
            <a:prstGeom prst="roundRect">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0" name="Rectangle: Rounded Corners 4">
              <a:extLst>
                <a:ext uri="{FF2B5EF4-FFF2-40B4-BE49-F238E27FC236}">
                  <a16:creationId xmlns:a16="http://schemas.microsoft.com/office/drawing/2014/main" id="{C7DB9294-79A1-C626-A4E7-73BCEA0E2B8E}"/>
                </a:ext>
              </a:extLst>
            </p:cNvPr>
            <p:cNvSpPr txBox="1"/>
            <p:nvPr/>
          </p:nvSpPr>
          <p:spPr>
            <a:xfrm>
              <a:off x="2033281" y="1520385"/>
              <a:ext cx="1368337" cy="9660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endParaRPr lang="en-US" sz="1500" kern="1200" dirty="0"/>
            </a:p>
          </p:txBody>
        </p:sp>
      </p:grpSp>
      <p:sp>
        <p:nvSpPr>
          <p:cNvPr id="14" name="TextBox 13">
            <a:extLst>
              <a:ext uri="{FF2B5EF4-FFF2-40B4-BE49-F238E27FC236}">
                <a16:creationId xmlns:a16="http://schemas.microsoft.com/office/drawing/2014/main" id="{21C57528-BFDF-9689-F16E-2090C69A69C5}"/>
              </a:ext>
            </a:extLst>
          </p:cNvPr>
          <p:cNvSpPr txBox="1"/>
          <p:nvPr/>
        </p:nvSpPr>
        <p:spPr>
          <a:xfrm>
            <a:off x="807003" y="2431754"/>
            <a:ext cx="2862554" cy="2031325"/>
          </a:xfrm>
          <a:prstGeom prst="rect">
            <a:avLst/>
          </a:prstGeom>
          <a:noFill/>
        </p:spPr>
        <p:txBody>
          <a:bodyPr wrap="square">
            <a:spAutoFit/>
          </a:bodyPr>
          <a:lstStyle/>
          <a:p>
            <a:r>
              <a:rPr lang="en-US" dirty="0"/>
              <a:t>This technique was developed by John Von Neumann and Stanislaw </a:t>
            </a:r>
            <a:r>
              <a:rPr lang="en-US" dirty="0" err="1"/>
              <a:t>Ulam</a:t>
            </a:r>
            <a:r>
              <a:rPr lang="en-US" dirty="0"/>
              <a:t> in World War 2 to enhance decision-making in uncertain circumstances</a:t>
            </a:r>
          </a:p>
        </p:txBody>
      </p:sp>
      <p:pic>
        <p:nvPicPr>
          <p:cNvPr id="16" name="Picture 15" descr="Chart, line chart&#10;&#10;Description automatically generated">
            <a:extLst>
              <a:ext uri="{FF2B5EF4-FFF2-40B4-BE49-F238E27FC236}">
                <a16:creationId xmlns:a16="http://schemas.microsoft.com/office/drawing/2014/main" id="{A01B1C06-8697-1207-16F1-AFDB8F5086BE}"/>
              </a:ext>
            </a:extLst>
          </p:cNvPr>
          <p:cNvPicPr>
            <a:picLocks noChangeAspect="1"/>
          </p:cNvPicPr>
          <p:nvPr/>
        </p:nvPicPr>
        <p:blipFill>
          <a:blip r:embed="rId3"/>
          <a:stretch>
            <a:fillRect/>
          </a:stretch>
        </p:blipFill>
        <p:spPr>
          <a:xfrm>
            <a:off x="4556573" y="3493078"/>
            <a:ext cx="7381374" cy="3195505"/>
          </a:xfrm>
          <a:prstGeom prst="rect">
            <a:avLst/>
          </a:prstGeom>
        </p:spPr>
      </p:pic>
      <p:sp>
        <p:nvSpPr>
          <p:cNvPr id="17" name="Title 1">
            <a:extLst>
              <a:ext uri="{FF2B5EF4-FFF2-40B4-BE49-F238E27FC236}">
                <a16:creationId xmlns:a16="http://schemas.microsoft.com/office/drawing/2014/main" id="{D0289CDE-C1AE-6FD2-2A55-349FCDB64435}"/>
              </a:ext>
            </a:extLst>
          </p:cNvPr>
          <p:cNvSpPr txBox="1">
            <a:spLocks/>
          </p:cNvSpPr>
          <p:nvPr/>
        </p:nvSpPr>
        <p:spPr>
          <a:xfrm>
            <a:off x="448056" y="5090831"/>
            <a:ext cx="3937949" cy="1230040"/>
          </a:xfrm>
          <a:prstGeom prst="rect">
            <a:avLst/>
          </a:prstGeom>
        </p:spPr>
        <p:txBody>
          <a:bodyPr vert="horz" wrap="square" lIns="0" tIns="0" rIns="0" bIns="0" rtlCol="0" anchor="b">
            <a:normAutofit/>
          </a:bodyPr>
          <a:lstStyle>
            <a:lvl1pPr algn="l" defTabSz="914400" rtl="0" eaLnBrk="1" latinLnBrk="0" hangingPunct="1">
              <a:lnSpc>
                <a:spcPct val="90000"/>
              </a:lnSpc>
              <a:spcBef>
                <a:spcPct val="0"/>
              </a:spcBef>
              <a:buNone/>
              <a:defRPr sz="2800" i="1" kern="1200">
                <a:solidFill>
                  <a:schemeClr val="tx2"/>
                </a:solidFill>
                <a:latin typeface="+mj-lt"/>
                <a:ea typeface="+mj-ea"/>
                <a:cs typeface="+mj-cs"/>
              </a:defRPr>
            </a:lvl1pPr>
          </a:lstStyle>
          <a:p>
            <a:r>
              <a:rPr lang="en-CA" sz="2000" dirty="0">
                <a:latin typeface="Source Sans Pro" panose="020B0503030403020204" pitchFamily="34" charset="0"/>
                <a:ea typeface="Calibri" panose="020F0502020204030204" pitchFamily="34" charset="0"/>
                <a:cs typeface="Times New Roman" panose="02020603050405020304" pitchFamily="18" charset="0"/>
              </a:rPr>
              <a:t>Following graph shows the Stock Price vs Days for 30 iterations</a:t>
            </a:r>
            <a:br>
              <a:rPr lang="en-IN" sz="1500" dirty="0">
                <a:latin typeface="Calibri" panose="020F0502020204030204" pitchFamily="34" charset="0"/>
                <a:ea typeface="Calibri" panose="020F0502020204030204" pitchFamily="34" charset="0"/>
                <a:cs typeface="Times New Roman" panose="02020603050405020304" pitchFamily="18" charset="0"/>
              </a:rPr>
            </a:br>
            <a:endParaRPr lang="en-IN" sz="1500" dirty="0"/>
          </a:p>
        </p:txBody>
      </p:sp>
    </p:spTree>
    <p:extLst>
      <p:ext uri="{BB962C8B-B14F-4D97-AF65-F5344CB8AC3E}">
        <p14:creationId xmlns:p14="http://schemas.microsoft.com/office/powerpoint/2010/main" val="1118971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FC4AC91-30B8-4B0B-A187-C39F19131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448056" y="389970"/>
            <a:ext cx="11301984" cy="860400"/>
          </a:xfrm>
        </p:spPr>
        <p:txBody>
          <a:bodyPr anchor="b">
            <a:normAutofit/>
          </a:bodyPr>
          <a:lstStyle/>
          <a:p>
            <a:r>
              <a:rPr lang="en-US" dirty="0"/>
              <a:t>Moving Average</a:t>
            </a:r>
          </a:p>
        </p:txBody>
      </p:sp>
      <p:cxnSp>
        <p:nvCxnSpPr>
          <p:cNvPr id="12" name="Straight Connector 11">
            <a:extLst>
              <a:ext uri="{FF2B5EF4-FFF2-40B4-BE49-F238E27FC236}">
                <a16:creationId xmlns:a16="http://schemas.microsoft.com/office/drawing/2014/main" id="{493FE3F6-2B23-4E4E-AA49-C212646DC7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9400" y="16092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a:extLst>
              <a:ext uri="{FF2B5EF4-FFF2-40B4-BE49-F238E27FC236}">
                <a16:creationId xmlns:a16="http://schemas.microsoft.com/office/drawing/2014/main" id="{D3CDD23A-EBEE-5286-BD76-4EDB8ADCCBD9}"/>
              </a:ext>
            </a:extLst>
          </p:cNvPr>
          <p:cNvGraphicFramePr>
            <a:graphicFrameLocks noGrp="1"/>
          </p:cNvGraphicFramePr>
          <p:nvPr>
            <p:ph idx="1"/>
            <p:extLst>
              <p:ext uri="{D42A27DB-BD31-4B8C-83A1-F6EECF244321}">
                <p14:modId xmlns:p14="http://schemas.microsoft.com/office/powerpoint/2010/main" val="837434544"/>
              </p:ext>
            </p:extLst>
          </p:nvPr>
        </p:nvGraphicFramePr>
        <p:xfrm>
          <a:off x="450000" y="2059200"/>
          <a:ext cx="11293475" cy="37830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8890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23">
            <a:extLst>
              <a:ext uri="{FF2B5EF4-FFF2-40B4-BE49-F238E27FC236}">
                <a16:creationId xmlns:a16="http://schemas.microsoft.com/office/drawing/2014/main" id="{54079800-56F8-4FBC-9EC3-9B7FCA7BA8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448056" y="388800"/>
            <a:ext cx="7380000" cy="860400"/>
          </a:xfrm>
        </p:spPr>
        <p:txBody>
          <a:bodyPr anchor="b">
            <a:normAutofit/>
          </a:bodyPr>
          <a:lstStyle/>
          <a:p>
            <a:r>
              <a:rPr lang="en-US"/>
              <a:t>SMA</a:t>
            </a:r>
            <a:endParaRPr lang="en-US" dirty="0"/>
          </a:p>
        </p:txBody>
      </p:sp>
      <p:cxnSp>
        <p:nvCxnSpPr>
          <p:cNvPr id="29" name="Straight Connector 25">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73836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3" name="Picture 2" descr="Graphical user interface, chart&#10;&#10;Description automatically generated">
            <a:extLst>
              <a:ext uri="{FF2B5EF4-FFF2-40B4-BE49-F238E27FC236}">
                <a16:creationId xmlns:a16="http://schemas.microsoft.com/office/drawing/2014/main" id="{617F5255-7D46-A33A-84E1-F923AA8724BA}"/>
              </a:ext>
            </a:extLst>
          </p:cNvPr>
          <p:cNvPicPr>
            <a:picLocks noChangeAspect="1"/>
          </p:cNvPicPr>
          <p:nvPr/>
        </p:nvPicPr>
        <p:blipFill>
          <a:blip r:embed="rId2"/>
          <a:stretch>
            <a:fillRect/>
          </a:stretch>
        </p:blipFill>
        <p:spPr>
          <a:xfrm>
            <a:off x="4388300" y="90405"/>
            <a:ext cx="7353700" cy="2993457"/>
          </a:xfrm>
          <a:custGeom>
            <a:avLst/>
            <a:gdLst/>
            <a:ahLst/>
            <a:cxnLst/>
            <a:rect l="l" t="t" r="r" b="b"/>
            <a:pathLst>
              <a:path w="3485412" h="2664000">
                <a:moveTo>
                  <a:pt x="0" y="0"/>
                </a:moveTo>
                <a:lnTo>
                  <a:pt x="3485412" y="0"/>
                </a:lnTo>
                <a:lnTo>
                  <a:pt x="3485412" y="2664000"/>
                </a:lnTo>
                <a:lnTo>
                  <a:pt x="0" y="2664000"/>
                </a:lnTo>
                <a:close/>
              </a:path>
            </a:pathLst>
          </a:custGeom>
        </p:spPr>
      </p:pic>
      <p:pic>
        <p:nvPicPr>
          <p:cNvPr id="4" name="Picture 3" descr="Chart, line chart&#10;&#10;Description automatically generated">
            <a:extLst>
              <a:ext uri="{FF2B5EF4-FFF2-40B4-BE49-F238E27FC236}">
                <a16:creationId xmlns:a16="http://schemas.microsoft.com/office/drawing/2014/main" id="{184DF00F-CB29-446C-A1B5-F9F203FA66FC}"/>
              </a:ext>
            </a:extLst>
          </p:cNvPr>
          <p:cNvPicPr>
            <a:picLocks noChangeAspect="1"/>
          </p:cNvPicPr>
          <p:nvPr/>
        </p:nvPicPr>
        <p:blipFill>
          <a:blip r:embed="rId3"/>
          <a:stretch>
            <a:fillRect/>
          </a:stretch>
        </p:blipFill>
        <p:spPr>
          <a:xfrm>
            <a:off x="4649003" y="3382257"/>
            <a:ext cx="7092998" cy="3249549"/>
          </a:xfrm>
          <a:custGeom>
            <a:avLst/>
            <a:gdLst/>
            <a:ahLst/>
            <a:cxnLst/>
            <a:rect l="l" t="t" r="r" b="b"/>
            <a:pathLst>
              <a:path w="3485412" h="2664000">
                <a:moveTo>
                  <a:pt x="0" y="0"/>
                </a:moveTo>
                <a:lnTo>
                  <a:pt x="3485412" y="0"/>
                </a:lnTo>
                <a:lnTo>
                  <a:pt x="3485412" y="2664000"/>
                </a:lnTo>
                <a:lnTo>
                  <a:pt x="0" y="2664000"/>
                </a:lnTo>
                <a:close/>
              </a:path>
            </a:pathLst>
          </a:custGeom>
        </p:spPr>
      </p:pic>
      <p:graphicFrame>
        <p:nvGraphicFramePr>
          <p:cNvPr id="6" name="Content Placeholder">
            <a:extLst>
              <a:ext uri="{FF2B5EF4-FFF2-40B4-BE49-F238E27FC236}">
                <a16:creationId xmlns:a16="http://schemas.microsoft.com/office/drawing/2014/main" id="{EEF2AF38-2984-0CF6-CD01-21073DF57751}"/>
              </a:ext>
            </a:extLst>
          </p:cNvPr>
          <p:cNvGraphicFramePr>
            <a:graphicFrameLocks noGrp="1"/>
          </p:cNvGraphicFramePr>
          <p:nvPr>
            <p:ph idx="1"/>
            <p:extLst>
              <p:ext uri="{D42A27DB-BD31-4B8C-83A1-F6EECF244321}">
                <p14:modId xmlns:p14="http://schemas.microsoft.com/office/powerpoint/2010/main" val="2102037032"/>
              </p:ext>
            </p:extLst>
          </p:nvPr>
        </p:nvGraphicFramePr>
        <p:xfrm>
          <a:off x="-1391727" y="1845990"/>
          <a:ext cx="7380000" cy="4006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06865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36773-C463-1E2D-BC09-118EE7D588C4}"/>
              </a:ext>
            </a:extLst>
          </p:cNvPr>
          <p:cNvSpPr>
            <a:spLocks noGrp="1"/>
          </p:cNvSpPr>
          <p:nvPr>
            <p:ph type="title"/>
          </p:nvPr>
        </p:nvSpPr>
        <p:spPr/>
        <p:txBody>
          <a:bodyPr/>
          <a:lstStyle/>
          <a:p>
            <a:endParaRPr lang="en-IN"/>
          </a:p>
        </p:txBody>
      </p:sp>
      <p:pic>
        <p:nvPicPr>
          <p:cNvPr id="4" name="Content Placeholder 3" descr="Chart, histogram&#10;&#10;Description automatically generated">
            <a:extLst>
              <a:ext uri="{FF2B5EF4-FFF2-40B4-BE49-F238E27FC236}">
                <a16:creationId xmlns:a16="http://schemas.microsoft.com/office/drawing/2014/main" id="{DF3A7B80-7177-740A-7B7F-F0EB54C2667B}"/>
              </a:ext>
            </a:extLst>
          </p:cNvPr>
          <p:cNvPicPr>
            <a:picLocks noGrp="1" noChangeAspect="1"/>
          </p:cNvPicPr>
          <p:nvPr>
            <p:ph idx="1"/>
          </p:nvPr>
        </p:nvPicPr>
        <p:blipFill>
          <a:blip r:embed="rId2"/>
          <a:stretch>
            <a:fillRect/>
          </a:stretch>
        </p:blipFill>
        <p:spPr>
          <a:xfrm>
            <a:off x="445007" y="138543"/>
            <a:ext cx="11301983" cy="3783012"/>
          </a:xfrm>
          <a:prstGeom prst="rect">
            <a:avLst/>
          </a:prstGeom>
        </p:spPr>
      </p:pic>
      <p:pic>
        <p:nvPicPr>
          <p:cNvPr id="5" name="Picture 4" descr="Text&#10;&#10;Description automatically generated with medium confidence">
            <a:extLst>
              <a:ext uri="{FF2B5EF4-FFF2-40B4-BE49-F238E27FC236}">
                <a16:creationId xmlns:a16="http://schemas.microsoft.com/office/drawing/2014/main" id="{15461C0B-721C-41A1-7F89-80DFC0FAA85C}"/>
              </a:ext>
            </a:extLst>
          </p:cNvPr>
          <p:cNvPicPr>
            <a:picLocks noChangeAspect="1"/>
          </p:cNvPicPr>
          <p:nvPr/>
        </p:nvPicPr>
        <p:blipFill>
          <a:blip r:embed="rId3"/>
          <a:stretch>
            <a:fillRect/>
          </a:stretch>
        </p:blipFill>
        <p:spPr>
          <a:xfrm>
            <a:off x="366802" y="3996577"/>
            <a:ext cx="11458395" cy="2722880"/>
          </a:xfrm>
          <a:prstGeom prst="rect">
            <a:avLst/>
          </a:prstGeom>
        </p:spPr>
      </p:pic>
    </p:spTree>
    <p:extLst>
      <p:ext uri="{BB962C8B-B14F-4D97-AF65-F5344CB8AC3E}">
        <p14:creationId xmlns:p14="http://schemas.microsoft.com/office/powerpoint/2010/main" val="656846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16">
            <a:extLst>
              <a:ext uri="{FF2B5EF4-FFF2-40B4-BE49-F238E27FC236}">
                <a16:creationId xmlns:a16="http://schemas.microsoft.com/office/drawing/2014/main" id="{DB6C7028-F213-4361-8885-B2D93DABE0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361429" y="147479"/>
            <a:ext cx="4694400" cy="1141200"/>
          </a:xfrm>
        </p:spPr>
        <p:txBody>
          <a:bodyPr>
            <a:normAutofit/>
          </a:bodyPr>
          <a:lstStyle/>
          <a:p>
            <a:r>
              <a:rPr lang="en-US" dirty="0"/>
              <a:t>EMA</a:t>
            </a:r>
          </a:p>
        </p:txBody>
      </p:sp>
      <p:cxnSp>
        <p:nvCxnSpPr>
          <p:cNvPr id="22" name="Straight Connector 18">
            <a:extLst>
              <a:ext uri="{FF2B5EF4-FFF2-40B4-BE49-F238E27FC236}">
                <a16:creationId xmlns:a16="http://schemas.microsoft.com/office/drawing/2014/main" id="{7F935FD8-9F2E-4F15-8ED9-1C692DA6F3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16000" y="450000"/>
            <a:ext cx="0" cy="59652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a:extLst>
              <a:ext uri="{FF2B5EF4-FFF2-40B4-BE49-F238E27FC236}">
                <a16:creationId xmlns:a16="http://schemas.microsoft.com/office/drawing/2014/main" id="{B2E359E7-4C3F-5CE4-BBBF-E33950224D8E}"/>
              </a:ext>
            </a:extLst>
          </p:cNvPr>
          <p:cNvGraphicFramePr>
            <a:graphicFrameLocks noGrp="1"/>
          </p:cNvGraphicFramePr>
          <p:nvPr>
            <p:ph idx="1"/>
            <p:extLst>
              <p:ext uri="{D42A27DB-BD31-4B8C-83A1-F6EECF244321}">
                <p14:modId xmlns:p14="http://schemas.microsoft.com/office/powerpoint/2010/main" val="1404152814"/>
              </p:ext>
            </p:extLst>
          </p:nvPr>
        </p:nvGraphicFramePr>
        <p:xfrm>
          <a:off x="7008000" y="2152799"/>
          <a:ext cx="5184000" cy="6091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Chart&#10;&#10;Description automatically generated">
            <a:extLst>
              <a:ext uri="{FF2B5EF4-FFF2-40B4-BE49-F238E27FC236}">
                <a16:creationId xmlns:a16="http://schemas.microsoft.com/office/drawing/2014/main" id="{CF31A423-E8BD-EB4A-C9CA-1F97489F0FD1}"/>
              </a:ext>
            </a:extLst>
          </p:cNvPr>
          <p:cNvPicPr>
            <a:picLocks noChangeAspect="1"/>
          </p:cNvPicPr>
          <p:nvPr/>
        </p:nvPicPr>
        <p:blipFill>
          <a:blip r:embed="rId7"/>
          <a:stretch>
            <a:fillRect/>
          </a:stretch>
        </p:blipFill>
        <p:spPr>
          <a:xfrm>
            <a:off x="235303" y="718079"/>
            <a:ext cx="11690398" cy="3166745"/>
          </a:xfrm>
          <a:prstGeom prst="rect">
            <a:avLst/>
          </a:prstGeom>
        </p:spPr>
      </p:pic>
      <p:pic>
        <p:nvPicPr>
          <p:cNvPr id="8" name="Picture 7" descr="Text&#10;&#10;Description automatically generated with low confidence">
            <a:extLst>
              <a:ext uri="{FF2B5EF4-FFF2-40B4-BE49-F238E27FC236}">
                <a16:creationId xmlns:a16="http://schemas.microsoft.com/office/drawing/2014/main" id="{277DCF94-4890-FCD3-8999-866089C1ADAF}"/>
              </a:ext>
            </a:extLst>
          </p:cNvPr>
          <p:cNvPicPr>
            <a:picLocks noChangeAspect="1"/>
          </p:cNvPicPr>
          <p:nvPr/>
        </p:nvPicPr>
        <p:blipFill>
          <a:blip r:embed="rId8"/>
          <a:stretch>
            <a:fillRect/>
          </a:stretch>
        </p:blipFill>
        <p:spPr>
          <a:xfrm>
            <a:off x="235302" y="4025685"/>
            <a:ext cx="6656385" cy="2832315"/>
          </a:xfrm>
          <a:prstGeom prst="rect">
            <a:avLst/>
          </a:prstGeom>
        </p:spPr>
      </p:pic>
    </p:spTree>
    <p:extLst>
      <p:ext uri="{BB962C8B-B14F-4D97-AF65-F5344CB8AC3E}">
        <p14:creationId xmlns:p14="http://schemas.microsoft.com/office/powerpoint/2010/main" val="7954798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1425D08-6505-4F53-9B03-D2F289363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448056" y="556207"/>
            <a:ext cx="5432044" cy="1220393"/>
          </a:xfrm>
        </p:spPr>
        <p:txBody>
          <a:bodyPr anchor="b">
            <a:normAutofit fontScale="90000"/>
          </a:bodyPr>
          <a:lstStyle/>
          <a:p>
            <a:r>
              <a:rPr lang="en-US"/>
              <a:t>Facebook Prophet : </a:t>
            </a:r>
            <a:r>
              <a:rPr lang="en-CA" sz="1800">
                <a:effectLst/>
                <a:latin typeface="Source Sans Pro" panose="020B0503030403020204" pitchFamily="34" charset="0"/>
                <a:ea typeface="Calibri" panose="020F0502020204030204" pitchFamily="34" charset="0"/>
                <a:cs typeface="Times New Roman" panose="02020603050405020304" pitchFamily="18" charset="0"/>
              </a:rPr>
              <a:t>The Facebook Prophet is a forecasting software that can be accessed through R or Python and assists users in analyzing and predicting time-series data. It is frequently utilized by corporations to evaluate performance in relation to a reference point.</a:t>
            </a:r>
            <a:br>
              <a:rPr lang="en-IN" sz="180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cxnSp>
        <p:nvCxnSpPr>
          <p:cNvPr id="19" name="Straight Connector 18">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5434694"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a:extLst>
              <a:ext uri="{FF2B5EF4-FFF2-40B4-BE49-F238E27FC236}">
                <a16:creationId xmlns:a16="http://schemas.microsoft.com/office/drawing/2014/main" id="{205D33D4-6F7B-F818-E86E-1FC3DC0A31E2}"/>
              </a:ext>
            </a:extLst>
          </p:cNvPr>
          <p:cNvGraphicFramePr>
            <a:graphicFrameLocks noGrp="1"/>
          </p:cNvGraphicFramePr>
          <p:nvPr>
            <p:ph idx="1"/>
            <p:extLst>
              <p:ext uri="{D42A27DB-BD31-4B8C-83A1-F6EECF244321}">
                <p14:modId xmlns:p14="http://schemas.microsoft.com/office/powerpoint/2010/main" val="807164266"/>
              </p:ext>
            </p:extLst>
          </p:nvPr>
        </p:nvGraphicFramePr>
        <p:xfrm>
          <a:off x="-576553" y="1742688"/>
          <a:ext cx="5432044" cy="400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Chart, scatter chart&#10;&#10;Description automatically generated">
            <a:extLst>
              <a:ext uri="{FF2B5EF4-FFF2-40B4-BE49-F238E27FC236}">
                <a16:creationId xmlns:a16="http://schemas.microsoft.com/office/drawing/2014/main" id="{9D563BBE-5993-78D9-6D31-47274F06EB07}"/>
              </a:ext>
            </a:extLst>
          </p:cNvPr>
          <p:cNvPicPr>
            <a:picLocks noChangeAspect="1"/>
          </p:cNvPicPr>
          <p:nvPr/>
        </p:nvPicPr>
        <p:blipFill>
          <a:blip r:embed="rId7"/>
          <a:stretch>
            <a:fillRect/>
          </a:stretch>
        </p:blipFill>
        <p:spPr>
          <a:xfrm>
            <a:off x="5880100" y="102562"/>
            <a:ext cx="6159500" cy="3545840"/>
          </a:xfrm>
          <a:prstGeom prst="rect">
            <a:avLst/>
          </a:prstGeom>
        </p:spPr>
      </p:pic>
      <p:pic>
        <p:nvPicPr>
          <p:cNvPr id="4" name="Picture 3" descr="Chart, line chart&#10;&#10;Description automatically generated">
            <a:extLst>
              <a:ext uri="{FF2B5EF4-FFF2-40B4-BE49-F238E27FC236}">
                <a16:creationId xmlns:a16="http://schemas.microsoft.com/office/drawing/2014/main" id="{895F57BF-6178-FB70-4426-C927254029FF}"/>
              </a:ext>
            </a:extLst>
          </p:cNvPr>
          <p:cNvPicPr>
            <a:picLocks noChangeAspect="1"/>
          </p:cNvPicPr>
          <p:nvPr/>
        </p:nvPicPr>
        <p:blipFill>
          <a:blip r:embed="rId8"/>
          <a:stretch>
            <a:fillRect/>
          </a:stretch>
        </p:blipFill>
        <p:spPr>
          <a:xfrm>
            <a:off x="5337771" y="3860692"/>
            <a:ext cx="6670080" cy="2898461"/>
          </a:xfrm>
          <a:prstGeom prst="rect">
            <a:avLst/>
          </a:prstGeom>
        </p:spPr>
      </p:pic>
    </p:spTree>
    <p:extLst>
      <p:ext uri="{BB962C8B-B14F-4D97-AF65-F5344CB8AC3E}">
        <p14:creationId xmlns:p14="http://schemas.microsoft.com/office/powerpoint/2010/main" val="2075915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2E5B6AE-5EFE-45F0-A2AE-ED771CA3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448056" y="2516084"/>
            <a:ext cx="5432045" cy="1969200"/>
          </a:xfrm>
        </p:spPr>
        <p:txBody>
          <a:bodyPr anchor="ctr">
            <a:normAutofit/>
          </a:bodyPr>
          <a:lstStyle/>
          <a:p>
            <a:r>
              <a:rPr lang="en-US" dirty="0"/>
              <a:t>Business Analysis</a:t>
            </a:r>
          </a:p>
        </p:txBody>
      </p:sp>
      <p:cxnSp>
        <p:nvCxnSpPr>
          <p:cNvPr id="11" name="Straight Connector 10">
            <a:extLst>
              <a:ext uri="{FF2B5EF4-FFF2-40B4-BE49-F238E27FC236}">
                <a16:creationId xmlns:a16="http://schemas.microsoft.com/office/drawing/2014/main" id="{D255B435-D9F3-4A31-B89E-36741390DB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450000"/>
            <a:ext cx="5432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5" name="Picture 4" descr="Magnifying glass showing decling performance">
            <a:extLst>
              <a:ext uri="{FF2B5EF4-FFF2-40B4-BE49-F238E27FC236}">
                <a16:creationId xmlns:a16="http://schemas.microsoft.com/office/drawing/2014/main" id="{2FD1EDD7-5CEA-98DF-147D-3BAD1AF5E7EE}"/>
              </a:ext>
            </a:extLst>
          </p:cNvPr>
          <p:cNvPicPr>
            <a:picLocks noChangeAspect="1"/>
          </p:cNvPicPr>
          <p:nvPr/>
        </p:nvPicPr>
        <p:blipFill rotWithShape="1">
          <a:blip r:embed="rId2"/>
          <a:srcRect l="23396" r="19456" b="-3"/>
          <a:stretch/>
        </p:blipFill>
        <p:spPr>
          <a:xfrm>
            <a:off x="6311900" y="10"/>
            <a:ext cx="5880100" cy="6857990"/>
          </a:xfrm>
          <a:prstGeom prst="rect">
            <a:avLst/>
          </a:prstGeom>
        </p:spPr>
      </p:pic>
    </p:spTree>
    <p:extLst>
      <p:ext uri="{BB962C8B-B14F-4D97-AF65-F5344CB8AC3E}">
        <p14:creationId xmlns:p14="http://schemas.microsoft.com/office/powerpoint/2010/main" val="28299396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16">
            <a:extLst>
              <a:ext uri="{FF2B5EF4-FFF2-40B4-BE49-F238E27FC236}">
                <a16:creationId xmlns:a16="http://schemas.microsoft.com/office/drawing/2014/main" id="{4CFC294A-7FF8-4114-B0AD-F3B7F15EFC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448056" y="226800"/>
            <a:ext cx="11301984" cy="984885"/>
          </a:xfrm>
        </p:spPr>
        <p:txBody>
          <a:bodyPr>
            <a:normAutofit/>
          </a:bodyPr>
          <a:lstStyle/>
          <a:p>
            <a:r>
              <a:rPr lang="en-US" sz="6400"/>
              <a:t>Recommendation</a:t>
            </a:r>
          </a:p>
        </p:txBody>
      </p:sp>
      <p:cxnSp>
        <p:nvCxnSpPr>
          <p:cNvPr id="22" name="Straight Connector 18">
            <a:extLst>
              <a:ext uri="{FF2B5EF4-FFF2-40B4-BE49-F238E27FC236}">
                <a16:creationId xmlns:a16="http://schemas.microsoft.com/office/drawing/2014/main" id="{493FE3F6-2B23-4E4E-AA49-C212646DC7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9400" y="16092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a:extLst>
              <a:ext uri="{FF2B5EF4-FFF2-40B4-BE49-F238E27FC236}">
                <a16:creationId xmlns:a16="http://schemas.microsoft.com/office/drawing/2014/main" id="{532C56E6-D140-C23C-E75C-A28887FFA149}"/>
              </a:ext>
            </a:extLst>
          </p:cNvPr>
          <p:cNvGraphicFramePr>
            <a:graphicFrameLocks noGrp="1"/>
          </p:cNvGraphicFramePr>
          <p:nvPr>
            <p:ph idx="1"/>
            <p:extLst>
              <p:ext uri="{D42A27DB-BD31-4B8C-83A1-F6EECF244321}">
                <p14:modId xmlns:p14="http://schemas.microsoft.com/office/powerpoint/2010/main" val="562916003"/>
              </p:ext>
            </p:extLst>
          </p:nvPr>
        </p:nvGraphicFramePr>
        <p:xfrm>
          <a:off x="450000" y="2059200"/>
          <a:ext cx="11293475" cy="37830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07786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2E5B6AE-5EFE-45F0-A2AE-ED771CA3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448055" y="655200"/>
            <a:ext cx="5432045" cy="1013179"/>
          </a:xfrm>
        </p:spPr>
        <p:txBody>
          <a:bodyPr anchor="b">
            <a:normAutofit/>
          </a:bodyPr>
          <a:lstStyle/>
          <a:p>
            <a:r>
              <a:rPr lang="en-US" dirty="0"/>
              <a:t>References</a:t>
            </a:r>
          </a:p>
        </p:txBody>
      </p:sp>
      <p:cxnSp>
        <p:nvCxnSpPr>
          <p:cNvPr id="11" name="Straight Connector 10">
            <a:extLst>
              <a:ext uri="{FF2B5EF4-FFF2-40B4-BE49-F238E27FC236}">
                <a16:creationId xmlns:a16="http://schemas.microsoft.com/office/drawing/2014/main" id="{D255B435-D9F3-4A31-B89E-36741390DB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450000"/>
            <a:ext cx="5432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5" name="Picture 4" descr="One big red drawing pin in front of many smaller black drawing pins">
            <a:extLst>
              <a:ext uri="{FF2B5EF4-FFF2-40B4-BE49-F238E27FC236}">
                <a16:creationId xmlns:a16="http://schemas.microsoft.com/office/drawing/2014/main" id="{0F53EEC3-70A8-9170-668C-8D533569AC82}"/>
              </a:ext>
            </a:extLst>
          </p:cNvPr>
          <p:cNvPicPr>
            <a:picLocks noChangeAspect="1"/>
          </p:cNvPicPr>
          <p:nvPr/>
        </p:nvPicPr>
        <p:blipFill rotWithShape="1">
          <a:blip r:embed="rId2"/>
          <a:srcRect l="32529" r="4960" b="-9"/>
          <a:stretch/>
        </p:blipFill>
        <p:spPr>
          <a:xfrm>
            <a:off x="6311900" y="10"/>
            <a:ext cx="5880100" cy="6857990"/>
          </a:xfrm>
          <a:prstGeom prst="rect">
            <a:avLst/>
          </a:prstGeom>
        </p:spPr>
      </p:pic>
      <p:sp>
        <p:nvSpPr>
          <p:cNvPr id="3" name="TextBox 2">
            <a:extLst>
              <a:ext uri="{FF2B5EF4-FFF2-40B4-BE49-F238E27FC236}">
                <a16:creationId xmlns:a16="http://schemas.microsoft.com/office/drawing/2014/main" id="{B8721E4E-793F-66DB-EE3D-AA30AD23338B}"/>
              </a:ext>
            </a:extLst>
          </p:cNvPr>
          <p:cNvSpPr txBox="1"/>
          <p:nvPr/>
        </p:nvSpPr>
        <p:spPr>
          <a:xfrm>
            <a:off x="553453" y="2935705"/>
            <a:ext cx="5542547" cy="3139193"/>
          </a:xfrm>
          <a:prstGeom prst="rect">
            <a:avLst/>
          </a:prstGeom>
          <a:noFill/>
        </p:spPr>
        <p:txBody>
          <a:bodyPr wrap="square" rtlCol="0">
            <a:spAutoFit/>
          </a:bodyPr>
          <a:lstStyle/>
          <a:p>
            <a:pPr marL="342900" marR="0" lvl="0" indent="-342900" algn="just">
              <a:lnSpc>
                <a:spcPct val="107000"/>
              </a:lnSpc>
              <a:spcBef>
                <a:spcPts val="0"/>
              </a:spcBef>
              <a:spcAft>
                <a:spcPts val="0"/>
              </a:spcAft>
              <a:buFont typeface="+mj-lt"/>
              <a:buAutoNum type="arabicParenR"/>
            </a:pPr>
            <a:r>
              <a:rPr lang="en-CA" sz="1800" u="sng" dirty="0">
                <a:effectLst/>
                <a:latin typeface="Source Sans Pro" panose="020B050303040302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https://ca.finance.yahoo.com/quote/PG?p=PG&amp;.tsrc=fin-srch</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arenR"/>
            </a:pPr>
            <a:r>
              <a:rPr lang="en-CA" sz="1800" u="sng" dirty="0">
                <a:effectLst/>
                <a:latin typeface="Source Sans Pro" panose="020B0503030403020204" pitchFamily="34"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https://www.investopedia.com/terms/m/montecarlosimulation.asp</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arenR"/>
            </a:pPr>
            <a:r>
              <a:rPr lang="en-CA" sz="1800" u="sng" dirty="0">
                <a:effectLst/>
                <a:latin typeface="Source Sans Pro" panose="020B0503030403020204" pitchFamily="34"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https://www.wsj.com/market-data/quotes/PG/financials/annual/balance-sheet</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mj-lt"/>
              <a:buAutoNum type="arabicParenR"/>
            </a:pPr>
            <a:r>
              <a:rPr lang="en-CA" sz="1800" u="sng" dirty="0">
                <a:effectLst/>
                <a:latin typeface="Source Sans Pro" panose="020B0503030403020204" pitchFamily="34" charset="0"/>
                <a:ea typeface="Calibri" panose="020F050202020403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https://www.wsj.com/market-data/quotes/PG/financials/annual/income-statement</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CA" dirty="0"/>
          </a:p>
        </p:txBody>
      </p:sp>
    </p:spTree>
    <p:extLst>
      <p:ext uri="{BB962C8B-B14F-4D97-AF65-F5344CB8AC3E}">
        <p14:creationId xmlns:p14="http://schemas.microsoft.com/office/powerpoint/2010/main" val="621762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87A0A1E-1504-4B05-9042-77FA53EBFF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448056" y="388800"/>
            <a:ext cx="7380000" cy="860400"/>
          </a:xfrm>
        </p:spPr>
        <p:txBody>
          <a:bodyPr anchor="b">
            <a:normAutofit/>
          </a:bodyPr>
          <a:lstStyle/>
          <a:p>
            <a:r>
              <a:rPr lang="en-US" dirty="0"/>
              <a:t>History</a:t>
            </a:r>
          </a:p>
        </p:txBody>
      </p:sp>
      <p:cxnSp>
        <p:nvCxnSpPr>
          <p:cNvPr id="19" name="Straight Connector 18">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73836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7" name="Picture 6" descr="A picture containing text, library, scene, shelf&#10;&#10;Description automatically generated">
            <a:extLst>
              <a:ext uri="{FF2B5EF4-FFF2-40B4-BE49-F238E27FC236}">
                <a16:creationId xmlns:a16="http://schemas.microsoft.com/office/drawing/2014/main" id="{C90F0D5C-75DC-EBDB-EEEC-13FEB724DEE1}"/>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37886" r="28830" b="2"/>
          <a:stretch/>
        </p:blipFill>
        <p:spPr>
          <a:xfrm>
            <a:off x="8016240" y="449999"/>
            <a:ext cx="3732348" cy="6225119"/>
          </a:xfrm>
          <a:prstGeom prst="rect">
            <a:avLst/>
          </a:prstGeom>
        </p:spPr>
      </p:pic>
      <p:graphicFrame>
        <p:nvGraphicFramePr>
          <p:cNvPr id="6" name="Content Placeholder">
            <a:extLst>
              <a:ext uri="{FF2B5EF4-FFF2-40B4-BE49-F238E27FC236}">
                <a16:creationId xmlns:a16="http://schemas.microsoft.com/office/drawing/2014/main" id="{4F25C071-0BCD-2B15-23BF-245F51C924CE}"/>
              </a:ext>
            </a:extLst>
          </p:cNvPr>
          <p:cNvGraphicFramePr>
            <a:graphicFrameLocks noGrp="1"/>
          </p:cNvGraphicFramePr>
          <p:nvPr>
            <p:ph idx="1"/>
            <p:extLst>
              <p:ext uri="{D42A27DB-BD31-4B8C-83A1-F6EECF244321}">
                <p14:modId xmlns:p14="http://schemas.microsoft.com/office/powerpoint/2010/main" val="3448939863"/>
              </p:ext>
            </p:extLst>
          </p:nvPr>
        </p:nvGraphicFramePr>
        <p:xfrm>
          <a:off x="448056" y="1944000"/>
          <a:ext cx="7380000" cy="4006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0233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0A04B5A-D168-4247-87E4-448DE1032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448056" y="388800"/>
            <a:ext cx="11300532" cy="986400"/>
          </a:xfrm>
        </p:spPr>
        <p:txBody>
          <a:bodyPr anchor="b">
            <a:normAutofit/>
          </a:bodyPr>
          <a:lstStyle/>
          <a:p>
            <a:r>
              <a:rPr lang="en-US" sz="6400"/>
              <a:t>Products and Services</a:t>
            </a:r>
          </a:p>
        </p:txBody>
      </p:sp>
      <p:cxnSp>
        <p:nvCxnSpPr>
          <p:cNvPr id="19" name="Straight Connector 18">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11300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Picture 3" descr="A close-up of some money&#10;&#10;Description automatically generated with low confidence">
            <a:extLst>
              <a:ext uri="{FF2B5EF4-FFF2-40B4-BE49-F238E27FC236}">
                <a16:creationId xmlns:a16="http://schemas.microsoft.com/office/drawing/2014/main" id="{AE6A4D47-2C1C-0869-C15E-2CF2335A27DE}"/>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8635" r="21468" b="-2"/>
          <a:stretch/>
        </p:blipFill>
        <p:spPr>
          <a:xfrm>
            <a:off x="450000" y="2059199"/>
            <a:ext cx="3674960" cy="4565119"/>
          </a:xfrm>
          <a:prstGeom prst="rect">
            <a:avLst/>
          </a:prstGeom>
        </p:spPr>
      </p:pic>
      <p:graphicFrame>
        <p:nvGraphicFramePr>
          <p:cNvPr id="6" name="Content Placeholder">
            <a:extLst>
              <a:ext uri="{FF2B5EF4-FFF2-40B4-BE49-F238E27FC236}">
                <a16:creationId xmlns:a16="http://schemas.microsoft.com/office/drawing/2014/main" id="{050A9C87-C500-38EA-E736-C15DD89B38F6}"/>
              </a:ext>
            </a:extLst>
          </p:cNvPr>
          <p:cNvGraphicFramePr>
            <a:graphicFrameLocks noGrp="1"/>
          </p:cNvGraphicFramePr>
          <p:nvPr>
            <p:ph idx="1"/>
            <p:extLst>
              <p:ext uri="{D42A27DB-BD31-4B8C-83A1-F6EECF244321}">
                <p14:modId xmlns:p14="http://schemas.microsoft.com/office/powerpoint/2010/main" val="2024491437"/>
              </p:ext>
            </p:extLst>
          </p:nvPr>
        </p:nvGraphicFramePr>
        <p:xfrm>
          <a:off x="4366800" y="1944000"/>
          <a:ext cx="7380000" cy="4006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774012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FC4AC91-30B8-4B0B-A187-C39F19131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448056" y="389970"/>
            <a:ext cx="11301984" cy="860400"/>
          </a:xfrm>
        </p:spPr>
        <p:txBody>
          <a:bodyPr anchor="b">
            <a:normAutofit/>
          </a:bodyPr>
          <a:lstStyle/>
          <a:p>
            <a:r>
              <a:rPr lang="en-US"/>
              <a:t>Industrial Competitors</a:t>
            </a:r>
            <a:endParaRPr lang="en-US" dirty="0"/>
          </a:p>
        </p:txBody>
      </p:sp>
      <p:cxnSp>
        <p:nvCxnSpPr>
          <p:cNvPr id="19" name="Straight Connector 18">
            <a:extLst>
              <a:ext uri="{FF2B5EF4-FFF2-40B4-BE49-F238E27FC236}">
                <a16:creationId xmlns:a16="http://schemas.microsoft.com/office/drawing/2014/main" id="{493FE3F6-2B23-4E4E-AA49-C212646DC7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9400" y="16092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a:extLst>
              <a:ext uri="{FF2B5EF4-FFF2-40B4-BE49-F238E27FC236}">
                <a16:creationId xmlns:a16="http://schemas.microsoft.com/office/drawing/2014/main" id="{00AF4F54-1D35-0F53-9C04-34E145682AD3}"/>
              </a:ext>
            </a:extLst>
          </p:cNvPr>
          <p:cNvGraphicFramePr>
            <a:graphicFrameLocks noGrp="1"/>
          </p:cNvGraphicFramePr>
          <p:nvPr>
            <p:ph idx="1"/>
            <p:extLst>
              <p:ext uri="{D42A27DB-BD31-4B8C-83A1-F6EECF244321}">
                <p14:modId xmlns:p14="http://schemas.microsoft.com/office/powerpoint/2010/main" val="2153982031"/>
              </p:ext>
            </p:extLst>
          </p:nvPr>
        </p:nvGraphicFramePr>
        <p:xfrm>
          <a:off x="450000" y="2059200"/>
          <a:ext cx="11293475" cy="37830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94564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2E5B6AE-5EFE-45F0-A2AE-ED771CA3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439928" y="2444400"/>
            <a:ext cx="5432045" cy="1969200"/>
          </a:xfrm>
        </p:spPr>
        <p:txBody>
          <a:bodyPr anchor="ctr">
            <a:normAutofit/>
          </a:bodyPr>
          <a:lstStyle/>
          <a:p>
            <a:r>
              <a:rPr lang="en-US" dirty="0"/>
              <a:t>Valuation Analysis</a:t>
            </a:r>
          </a:p>
        </p:txBody>
      </p:sp>
      <p:cxnSp>
        <p:nvCxnSpPr>
          <p:cNvPr id="11" name="Straight Connector 10">
            <a:extLst>
              <a:ext uri="{FF2B5EF4-FFF2-40B4-BE49-F238E27FC236}">
                <a16:creationId xmlns:a16="http://schemas.microsoft.com/office/drawing/2014/main" id="{D255B435-D9F3-4A31-B89E-36741390DB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450000"/>
            <a:ext cx="5432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5" name="Picture 4" descr="Magnifying glass showing decling performance">
            <a:extLst>
              <a:ext uri="{FF2B5EF4-FFF2-40B4-BE49-F238E27FC236}">
                <a16:creationId xmlns:a16="http://schemas.microsoft.com/office/drawing/2014/main" id="{5CB9E767-5244-AE15-0705-7B147AB37C75}"/>
              </a:ext>
            </a:extLst>
          </p:cNvPr>
          <p:cNvPicPr>
            <a:picLocks noChangeAspect="1"/>
          </p:cNvPicPr>
          <p:nvPr/>
        </p:nvPicPr>
        <p:blipFill rotWithShape="1">
          <a:blip r:embed="rId2"/>
          <a:srcRect l="23396" r="19456" b="-3"/>
          <a:stretch/>
        </p:blipFill>
        <p:spPr>
          <a:xfrm>
            <a:off x="6311900" y="10"/>
            <a:ext cx="5880100" cy="6857990"/>
          </a:xfrm>
          <a:prstGeom prst="rect">
            <a:avLst/>
          </a:prstGeom>
        </p:spPr>
      </p:pic>
    </p:spTree>
    <p:extLst>
      <p:ext uri="{BB962C8B-B14F-4D97-AF65-F5344CB8AC3E}">
        <p14:creationId xmlns:p14="http://schemas.microsoft.com/office/powerpoint/2010/main" val="3984941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E21CA63-4B99-4925-8CAF-F408D7AB0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450000" y="388799"/>
            <a:ext cx="4694400" cy="5965199"/>
          </a:xfrm>
        </p:spPr>
        <p:txBody>
          <a:bodyPr>
            <a:normAutofit/>
          </a:bodyPr>
          <a:lstStyle/>
          <a:p>
            <a:r>
              <a:rPr lang="en-US" dirty="0"/>
              <a:t>Liquidity Ratio</a:t>
            </a:r>
          </a:p>
        </p:txBody>
      </p:sp>
      <p:cxnSp>
        <p:nvCxnSpPr>
          <p:cNvPr id="12" name="Straight Connector 11">
            <a:extLst>
              <a:ext uri="{FF2B5EF4-FFF2-40B4-BE49-F238E27FC236}">
                <a16:creationId xmlns:a16="http://schemas.microsoft.com/office/drawing/2014/main" id="{7F935FD8-9F2E-4F15-8ED9-1C692DA6F3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92926" y="450000"/>
            <a:ext cx="0" cy="59652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a:extLst>
              <a:ext uri="{FF2B5EF4-FFF2-40B4-BE49-F238E27FC236}">
                <a16:creationId xmlns:a16="http://schemas.microsoft.com/office/drawing/2014/main" id="{BDD5746B-D030-4770-FA9B-3D37ED8E9F11}"/>
              </a:ext>
            </a:extLst>
          </p:cNvPr>
          <p:cNvGraphicFramePr>
            <a:graphicFrameLocks noGrp="1"/>
          </p:cNvGraphicFramePr>
          <p:nvPr>
            <p:ph idx="1"/>
            <p:extLst>
              <p:ext uri="{D42A27DB-BD31-4B8C-83A1-F6EECF244321}">
                <p14:modId xmlns:p14="http://schemas.microsoft.com/office/powerpoint/2010/main" val="1096730542"/>
              </p:ext>
            </p:extLst>
          </p:nvPr>
        </p:nvGraphicFramePr>
        <p:xfrm>
          <a:off x="6044400" y="449997"/>
          <a:ext cx="5239469" cy="59580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CB748522-CE7C-DB1B-F575-98F58ED836D6}"/>
              </a:ext>
            </a:extLst>
          </p:cNvPr>
          <p:cNvPicPr>
            <a:picLocks noChangeAspect="1"/>
          </p:cNvPicPr>
          <p:nvPr/>
        </p:nvPicPr>
        <p:blipFill>
          <a:blip r:embed="rId7"/>
          <a:stretch>
            <a:fillRect/>
          </a:stretch>
        </p:blipFill>
        <p:spPr>
          <a:xfrm>
            <a:off x="274829" y="887898"/>
            <a:ext cx="3204846" cy="1415702"/>
          </a:xfrm>
          <a:prstGeom prst="rect">
            <a:avLst/>
          </a:prstGeom>
        </p:spPr>
      </p:pic>
      <p:pic>
        <p:nvPicPr>
          <p:cNvPr id="7" name="Picture 6">
            <a:extLst>
              <a:ext uri="{FF2B5EF4-FFF2-40B4-BE49-F238E27FC236}">
                <a16:creationId xmlns:a16="http://schemas.microsoft.com/office/drawing/2014/main" id="{BE7B5ED5-4F64-26D6-22BD-780CC7A50E5C}"/>
              </a:ext>
            </a:extLst>
          </p:cNvPr>
          <p:cNvPicPr>
            <a:picLocks noChangeAspect="1"/>
          </p:cNvPicPr>
          <p:nvPr/>
        </p:nvPicPr>
        <p:blipFill>
          <a:blip r:embed="rId8"/>
          <a:stretch>
            <a:fillRect/>
          </a:stretch>
        </p:blipFill>
        <p:spPr>
          <a:xfrm>
            <a:off x="274829" y="2571264"/>
            <a:ext cx="3406713" cy="1282096"/>
          </a:xfrm>
          <a:prstGeom prst="rect">
            <a:avLst/>
          </a:prstGeom>
        </p:spPr>
      </p:pic>
      <p:pic>
        <p:nvPicPr>
          <p:cNvPr id="9" name="Picture 8">
            <a:extLst>
              <a:ext uri="{FF2B5EF4-FFF2-40B4-BE49-F238E27FC236}">
                <a16:creationId xmlns:a16="http://schemas.microsoft.com/office/drawing/2014/main" id="{818F1BC3-215D-9579-8292-F312A84E603F}"/>
              </a:ext>
            </a:extLst>
          </p:cNvPr>
          <p:cNvPicPr>
            <a:picLocks noChangeAspect="1"/>
          </p:cNvPicPr>
          <p:nvPr/>
        </p:nvPicPr>
        <p:blipFill>
          <a:blip r:embed="rId9"/>
          <a:stretch>
            <a:fillRect/>
          </a:stretch>
        </p:blipFill>
        <p:spPr>
          <a:xfrm>
            <a:off x="335657" y="4242159"/>
            <a:ext cx="3406713" cy="1016052"/>
          </a:xfrm>
          <a:prstGeom prst="rect">
            <a:avLst/>
          </a:prstGeom>
        </p:spPr>
      </p:pic>
      <p:pic>
        <p:nvPicPr>
          <p:cNvPr id="13" name="Picture 12">
            <a:extLst>
              <a:ext uri="{FF2B5EF4-FFF2-40B4-BE49-F238E27FC236}">
                <a16:creationId xmlns:a16="http://schemas.microsoft.com/office/drawing/2014/main" id="{C61279B1-E0A8-9D07-3560-F9B7F3B2510A}"/>
              </a:ext>
            </a:extLst>
          </p:cNvPr>
          <p:cNvPicPr>
            <a:picLocks noChangeAspect="1"/>
          </p:cNvPicPr>
          <p:nvPr/>
        </p:nvPicPr>
        <p:blipFill>
          <a:blip r:embed="rId10"/>
          <a:stretch>
            <a:fillRect/>
          </a:stretch>
        </p:blipFill>
        <p:spPr>
          <a:xfrm>
            <a:off x="71122" y="5586559"/>
            <a:ext cx="3791641" cy="1035103"/>
          </a:xfrm>
          <a:prstGeom prst="rect">
            <a:avLst/>
          </a:prstGeom>
        </p:spPr>
      </p:pic>
    </p:spTree>
    <p:extLst>
      <p:ext uri="{BB962C8B-B14F-4D97-AF65-F5344CB8AC3E}">
        <p14:creationId xmlns:p14="http://schemas.microsoft.com/office/powerpoint/2010/main" val="1480813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E21CA63-4B99-4925-8CAF-F408D7AB0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448056" y="388799"/>
            <a:ext cx="2854800" cy="5965199"/>
          </a:xfrm>
        </p:spPr>
        <p:txBody>
          <a:bodyPr>
            <a:normAutofit/>
          </a:bodyPr>
          <a:lstStyle/>
          <a:p>
            <a:r>
              <a:rPr lang="en-US" dirty="0"/>
              <a:t>Profitability Ratio</a:t>
            </a:r>
          </a:p>
        </p:txBody>
      </p:sp>
      <p:cxnSp>
        <p:nvCxnSpPr>
          <p:cNvPr id="12" name="Straight Connector 11">
            <a:extLst>
              <a:ext uri="{FF2B5EF4-FFF2-40B4-BE49-F238E27FC236}">
                <a16:creationId xmlns:a16="http://schemas.microsoft.com/office/drawing/2014/main" id="{7F935FD8-9F2E-4F15-8ED9-1C692DA6F3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44000" y="450000"/>
            <a:ext cx="0" cy="59652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a:extLst>
              <a:ext uri="{FF2B5EF4-FFF2-40B4-BE49-F238E27FC236}">
                <a16:creationId xmlns:a16="http://schemas.microsoft.com/office/drawing/2014/main" id="{A3D85290-0CB3-7383-251B-D226B99C0271}"/>
              </a:ext>
            </a:extLst>
          </p:cNvPr>
          <p:cNvGraphicFramePr>
            <a:graphicFrameLocks noGrp="1"/>
          </p:cNvGraphicFramePr>
          <p:nvPr>
            <p:ph idx="1"/>
            <p:extLst>
              <p:ext uri="{D42A27DB-BD31-4B8C-83A1-F6EECF244321}">
                <p14:modId xmlns:p14="http://schemas.microsoft.com/office/powerpoint/2010/main" val="2047145157"/>
              </p:ext>
            </p:extLst>
          </p:nvPr>
        </p:nvGraphicFramePr>
        <p:xfrm>
          <a:off x="4194000" y="449997"/>
          <a:ext cx="7084788" cy="59580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1BB8D274-1D4C-6640-C135-6040CC378BB7}"/>
              </a:ext>
            </a:extLst>
          </p:cNvPr>
          <p:cNvPicPr>
            <a:picLocks noChangeAspect="1"/>
          </p:cNvPicPr>
          <p:nvPr/>
        </p:nvPicPr>
        <p:blipFill>
          <a:blip r:embed="rId7"/>
          <a:stretch>
            <a:fillRect/>
          </a:stretch>
        </p:blipFill>
        <p:spPr>
          <a:xfrm>
            <a:off x="91689" y="1511199"/>
            <a:ext cx="3576067" cy="5031841"/>
          </a:xfrm>
          <a:prstGeom prst="rect">
            <a:avLst/>
          </a:prstGeom>
        </p:spPr>
      </p:pic>
    </p:spTree>
    <p:extLst>
      <p:ext uri="{BB962C8B-B14F-4D97-AF65-F5344CB8AC3E}">
        <p14:creationId xmlns:p14="http://schemas.microsoft.com/office/powerpoint/2010/main" val="1242795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E21CA63-4B99-4925-8CAF-F408D7AB0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448056" y="361367"/>
            <a:ext cx="2854800" cy="5965199"/>
          </a:xfrm>
        </p:spPr>
        <p:txBody>
          <a:bodyPr>
            <a:normAutofit/>
          </a:bodyPr>
          <a:lstStyle/>
          <a:p>
            <a:r>
              <a:rPr lang="en-US" dirty="0"/>
              <a:t>CAPM Analysis</a:t>
            </a:r>
            <a:br>
              <a:rPr lang="en-US" dirty="0"/>
            </a:br>
            <a:br>
              <a:rPr lang="en-US" dirty="0"/>
            </a:br>
            <a:br>
              <a:rPr lang="en-US" dirty="0"/>
            </a:br>
            <a:br>
              <a:rPr lang="en-US" dirty="0"/>
            </a:br>
            <a:br>
              <a:rPr lang="en-US" dirty="0"/>
            </a:br>
            <a:br>
              <a:rPr lang="en-US" dirty="0"/>
            </a:br>
            <a:r>
              <a:rPr lang="en-US" sz="2400" i="0" dirty="0"/>
              <a:t>Formula for CAPM</a:t>
            </a:r>
            <a:br>
              <a:rPr lang="en-US" sz="2400" i="0" dirty="0"/>
            </a:br>
            <a:br>
              <a:rPr lang="en-US" sz="2400" i="0" dirty="0"/>
            </a:br>
            <a:br>
              <a:rPr lang="en-US" sz="2400" i="0" dirty="0"/>
            </a:br>
            <a:r>
              <a:rPr lang="en-US" sz="2400" i="0" dirty="0"/>
              <a:t>     </a:t>
            </a:r>
            <a:r>
              <a:rPr lang="en-CA" sz="1800" b="1" u="sng" dirty="0">
                <a:solidFill>
                  <a:srgbClr val="FFFF00"/>
                </a:solidFill>
                <a:effectLst/>
                <a:latin typeface="Source Sans Pro" panose="020B0503030403020204" pitchFamily="34" charset="0"/>
                <a:ea typeface="Calibri" panose="020F0502020204030204" pitchFamily="34" charset="0"/>
                <a:cs typeface="Times New Roman" panose="02020603050405020304" pitchFamily="18" charset="0"/>
              </a:rPr>
              <a:t>Ra = Rf + βa(Rm - Rf)</a:t>
            </a:r>
            <a:endParaRPr lang="en-US" sz="2400" i="0" dirty="0">
              <a:solidFill>
                <a:srgbClr val="FFFF00"/>
              </a:solidFill>
            </a:endParaRPr>
          </a:p>
        </p:txBody>
      </p:sp>
      <p:cxnSp>
        <p:nvCxnSpPr>
          <p:cNvPr id="12" name="Straight Connector 11">
            <a:extLst>
              <a:ext uri="{FF2B5EF4-FFF2-40B4-BE49-F238E27FC236}">
                <a16:creationId xmlns:a16="http://schemas.microsoft.com/office/drawing/2014/main" id="{7F935FD8-9F2E-4F15-8ED9-1C692DA6F3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44000" y="450000"/>
            <a:ext cx="0" cy="59652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a:extLst>
              <a:ext uri="{FF2B5EF4-FFF2-40B4-BE49-F238E27FC236}">
                <a16:creationId xmlns:a16="http://schemas.microsoft.com/office/drawing/2014/main" id="{EC7F1814-7F46-4B0B-C2E2-5DEC01FEBFD5}"/>
              </a:ext>
            </a:extLst>
          </p:cNvPr>
          <p:cNvGraphicFramePr>
            <a:graphicFrameLocks noGrp="1"/>
          </p:cNvGraphicFramePr>
          <p:nvPr>
            <p:ph idx="1"/>
            <p:extLst>
              <p:ext uri="{D42A27DB-BD31-4B8C-83A1-F6EECF244321}">
                <p14:modId xmlns:p14="http://schemas.microsoft.com/office/powerpoint/2010/main" val="1859256984"/>
              </p:ext>
            </p:extLst>
          </p:nvPr>
        </p:nvGraphicFramePr>
        <p:xfrm>
          <a:off x="4194000" y="449997"/>
          <a:ext cx="7084788" cy="59580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4466700"/>
      </p:ext>
    </p:extLst>
  </p:cSld>
  <p:clrMapOvr>
    <a:masterClrMapping/>
  </p:clrMapOvr>
</p:sld>
</file>

<file path=ppt/theme/theme1.xml><?xml version="1.0" encoding="utf-8"?>
<a:theme xmlns:a="http://schemas.openxmlformats.org/drawingml/2006/main" name="ThinLineVTI">
  <a:themeElements>
    <a:clrScheme name="AnalogousFromRegularSeedLeftStep">
      <a:dk1>
        <a:srgbClr val="000000"/>
      </a:dk1>
      <a:lt1>
        <a:srgbClr val="FFFFFF"/>
      </a:lt1>
      <a:dk2>
        <a:srgbClr val="361F37"/>
      </a:dk2>
      <a:lt2>
        <a:srgbClr val="E2E5E8"/>
      </a:lt2>
      <a:accent1>
        <a:srgbClr val="DE8F25"/>
      </a:accent1>
      <a:accent2>
        <a:srgbClr val="D53517"/>
      </a:accent2>
      <a:accent3>
        <a:srgbClr val="E7295B"/>
      </a:accent3>
      <a:accent4>
        <a:srgbClr val="D51798"/>
      </a:accent4>
      <a:accent5>
        <a:srgbClr val="D529E7"/>
      </a:accent5>
      <a:accent6>
        <a:srgbClr val="7417D5"/>
      </a:accent6>
      <a:hlink>
        <a:srgbClr val="3F76BF"/>
      </a:hlink>
      <a:folHlink>
        <a:srgbClr val="7F7F7F"/>
      </a:folHlink>
    </a:clrScheme>
    <a:fontScheme name="Custom 3">
      <a:majorFont>
        <a:latin typeface="Sagona Book"/>
        <a:ea typeface=""/>
        <a:cs typeface=""/>
      </a:majorFont>
      <a:minorFont>
        <a:latin typeface="Univer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inLineVTI" id="{DA2A884B-D36C-4F63-9FE8-3C89F2B99A40}" vid="{62C1F77B-42AE-47B9-869B-5CE48C8ED844}"/>
    </a:ext>
  </a:extLst>
</a:theme>
</file>

<file path=docProps/app.xml><?xml version="1.0" encoding="utf-8"?>
<Properties xmlns="http://schemas.openxmlformats.org/officeDocument/2006/extended-properties" xmlns:vt="http://schemas.openxmlformats.org/officeDocument/2006/docPropsVTypes">
  <TotalTime>66</TotalTime>
  <Words>1351</Words>
  <Application>Microsoft Office PowerPoint</Application>
  <PresentationFormat>Widescreen</PresentationFormat>
  <Paragraphs>75</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Berlin Sans FB</vt:lpstr>
      <vt:lpstr>Calibri</vt:lpstr>
      <vt:lpstr>Calibri Light</vt:lpstr>
      <vt:lpstr>Footlight MT Light</vt:lpstr>
      <vt:lpstr>Sagona Book</vt:lpstr>
      <vt:lpstr>Source Sans Pro</vt:lpstr>
      <vt:lpstr>Univers</vt:lpstr>
      <vt:lpstr>ThinLineVTI</vt:lpstr>
      <vt:lpstr>Financial Analytics Project on Proctor &amp; Gamble</vt:lpstr>
      <vt:lpstr>Business Analysis</vt:lpstr>
      <vt:lpstr>History</vt:lpstr>
      <vt:lpstr>Products and Services</vt:lpstr>
      <vt:lpstr>Industrial Competitors</vt:lpstr>
      <vt:lpstr>Valuation Analysis</vt:lpstr>
      <vt:lpstr>Liquidity Ratio</vt:lpstr>
      <vt:lpstr>Profitability Ratio</vt:lpstr>
      <vt:lpstr>CAPM Analysis      Formula for CAPM        Ra = Rf + βa(Rm - Rf)</vt:lpstr>
      <vt:lpstr>The cost of equity for stock valuation and determining whether to include a stock in a diversified portfolio can be calculated using the CAPM</vt:lpstr>
      <vt:lpstr>Result of CAPM  Rf = 2% βa = 0.42 Ra = 8 to 10% (based on historical average return of the S&amp;P 500) Calculating CAPM: r = 2% + 0.42 (8%) = 5.36% </vt:lpstr>
      <vt:lpstr>Monte Carlo Simulation</vt:lpstr>
      <vt:lpstr>Following graph shows the relation between Frequency and Daily Return </vt:lpstr>
      <vt:lpstr>Following graph shows the adjusted closing price from 2021-01 to 2023-04. </vt:lpstr>
      <vt:lpstr>Moving Average</vt:lpstr>
      <vt:lpstr>SMA</vt:lpstr>
      <vt:lpstr>PowerPoint Presentation</vt:lpstr>
      <vt:lpstr>EMA</vt:lpstr>
      <vt:lpstr>Facebook Prophet : The Facebook Prophet is a forecasting software that can be accessed through R or Python and assists users in analyzing and predicting time-series data. It is frequently utilized by corporations to evaluate performance in relation to a reference point. </vt:lpstr>
      <vt:lpstr>Recommendation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Lokesh Bharule</cp:lastModifiedBy>
  <cp:revision>12</cp:revision>
  <dcterms:created xsi:type="dcterms:W3CDTF">2023-04-05T23:45:48Z</dcterms:created>
  <dcterms:modified xsi:type="dcterms:W3CDTF">2023-04-09T22:54:09Z</dcterms:modified>
</cp:coreProperties>
</file>