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84" r:id="rId9"/>
    <p:sldId id="283" r:id="rId10"/>
    <p:sldId id="270" r:id="rId11"/>
    <p:sldId id="271" r:id="rId12"/>
    <p:sldId id="274" r:id="rId13"/>
    <p:sldId id="275" r:id="rId14"/>
    <p:sldId id="276" r:id="rId15"/>
    <p:sldId id="281" r:id="rId16"/>
    <p:sldId id="277" r:id="rId17"/>
    <p:sldId id="278" r:id="rId18"/>
    <p:sldId id="280" r:id="rId19"/>
  </p:sldIdLst>
  <p:sldSz cx="12192000" cy="6858000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5" userDrawn="1">
          <p15:clr>
            <a:srgbClr val="A4A3A4"/>
          </p15:clr>
        </p15:guide>
        <p15:guide id="2" pos="46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06316351" name="AKASH VERMA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540" y="84"/>
      </p:cViewPr>
      <p:guideLst>
        <p:guide orient="horz" pos="1385"/>
        <p:guide pos="4676"/>
      </p:guideLst>
    </p:cSldViewPr>
  </p:slide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06316351" dt="2025-03-28T11:10:18.230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BD3"/>
            </a:gs>
            <a:gs pos="100000">
              <a:srgbClr val="034373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1"/>
          <p:cNvSpPr/>
          <p:nvPr/>
        </p:nvSpPr>
        <p:spPr>
          <a:xfrm>
            <a:off x="5285487" y="601776"/>
            <a:ext cx="1784962" cy="592611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>
              <a:lnSpc>
                <a:spcPts val="1825"/>
              </a:lnSpc>
            </a:pPr>
            <a:endParaRPr lang="en-US" sz="1025" dirty="0">
              <a:latin typeface="Times New Roman" panose="02020603050405020304" pitchFamily="18" charset="0"/>
            </a:endParaRPr>
          </a:p>
        </p:txBody>
      </p:sp>
      <p:sp>
        <p:nvSpPr>
          <p:cNvPr id="3075" name="Rectangle 2"/>
          <p:cNvSpPr/>
          <p:nvPr/>
        </p:nvSpPr>
        <p:spPr>
          <a:xfrm>
            <a:off x="5738601" y="1982499"/>
            <a:ext cx="881789" cy="65472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>
              <a:lnSpc>
                <a:spcPts val="1365"/>
              </a:lnSpc>
              <a:spcBef>
                <a:spcPts val="6300"/>
              </a:spcBef>
              <a:spcAft>
                <a:spcPts val="1675"/>
              </a:spcAft>
            </a:pPr>
            <a:endParaRPr lang="en-US" sz="770" dirty="0">
              <a:latin typeface="Times New Roman" panose="02020603050405020304" pitchFamily="18" charset="0"/>
            </a:endParaRPr>
          </a:p>
        </p:txBody>
      </p:sp>
      <p:sp>
        <p:nvSpPr>
          <p:cNvPr id="3076" name="Rectangle 3"/>
          <p:cNvSpPr/>
          <p:nvPr/>
        </p:nvSpPr>
        <p:spPr>
          <a:xfrm>
            <a:off x="5529863" y="2881598"/>
            <a:ext cx="1307411" cy="20568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>
              <a:lnSpc>
                <a:spcPts val="1350"/>
              </a:lnSpc>
              <a:spcBef>
                <a:spcPts val="1675"/>
              </a:spcBef>
            </a:pPr>
            <a:r>
              <a:rPr lang="en-US" sz="770" dirty="0">
                <a:latin typeface="Times New Roman" panose="02020603050405020304" pitchFamily="18" charset="0"/>
              </a:rPr>
              <a:t>School of Computer Engineering KIIT - DU</a:t>
            </a:r>
            <a:endParaRPr lang="en-US" sz="77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577705" cy="37420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09600" y="4227195"/>
            <a:ext cx="5664835" cy="16706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800" b="1" i="1" u="sng" dirty="0">
                <a:latin typeface="Times New Roman" panose="02020603050405020304" pitchFamily="18" charset="0"/>
                <a:sym typeface="+mn-ea"/>
              </a:rPr>
              <a:t>                         </a:t>
            </a:r>
            <a:r>
              <a:rPr lang="en-US" sz="2400" b="1" i="1" u="sng" dirty="0">
                <a:latin typeface="Times New Roman" panose="02020603050405020304" pitchFamily="18" charset="0"/>
                <a:sym typeface="+mn-ea"/>
              </a:rPr>
              <a:t>  </a:t>
            </a:r>
            <a:r>
              <a:rPr lang="en-US" sz="2400" b="1" i="1" u="sng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Submitted by</a:t>
            </a:r>
            <a:endParaRPr lang="en-US" sz="2400" b="1" i="1" u="sng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  <a:p>
            <a:endParaRPr lang="en-US" sz="1800" b="1" i="1" u="sng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Name:- AkashVerma    Roll No.:- 2206006 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Name:-Rohit Kumar   Roll No.:- 2206045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2530" name="Picture 1"/>
          <p:cNvPicPr>
            <a:picLocks noChangeAspect="1"/>
          </p:cNvPicPr>
          <p:nvPr/>
        </p:nvPicPr>
        <p:blipFill>
          <a:blip r:embed="rId1"/>
          <a:srcRect r="1459" b="7479"/>
          <a:stretch>
            <a:fillRect/>
          </a:stretch>
        </p:blipFill>
        <p:spPr>
          <a:xfrm>
            <a:off x="533400" y="1219200"/>
            <a:ext cx="5105400" cy="304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6350"/>
            <a:ext cx="5713730" cy="31794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3" name="Rectangle 4"/>
          <p:cNvSpPr/>
          <p:nvPr/>
        </p:nvSpPr>
        <p:spPr>
          <a:xfrm>
            <a:off x="2057400" y="478155"/>
            <a:ext cx="2407285" cy="3206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r>
              <a:rPr lang="en-US" sz="835" dirty="0">
                <a:solidFill>
                  <a:srgbClr val="232323"/>
                </a:solidFill>
                <a:latin typeface="Calibri" panose="020F0502020204030204" pitchFamily="34" charset="0"/>
              </a:rPr>
              <a:t>Age Distribution of Borrowers</a:t>
            </a:r>
            <a:endParaRPr lang="en-US" sz="835" dirty="0">
              <a:solidFill>
                <a:srgbClr val="232323"/>
              </a:solidFill>
              <a:latin typeface="Calibri" panose="020F0502020204030204" pitchFamily="34" charset="0"/>
            </a:endParaRPr>
          </a:p>
        </p:txBody>
      </p:sp>
      <p:sp>
        <p:nvSpPr>
          <p:cNvPr id="22534" name="Rectangle 5"/>
          <p:cNvSpPr/>
          <p:nvPr/>
        </p:nvSpPr>
        <p:spPr>
          <a:xfrm>
            <a:off x="4421008" y="3087281"/>
            <a:ext cx="1925477" cy="10284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r>
              <a:rPr lang="en-US" sz="100" dirty="0">
                <a:latin typeface="Times New Roman" panose="02020603050405020304" pitchFamily="18" charset="0"/>
              </a:rPr>
              <a:t>1. Credit Amount vs. Credit Risk</a:t>
            </a:r>
            <a:endParaRPr lang="en-US" sz="100" dirty="0">
              <a:latin typeface="Times New Roman" panose="02020603050405020304" pitchFamily="18" charset="0"/>
            </a:endParaRPr>
          </a:p>
        </p:txBody>
      </p:sp>
      <p:sp>
        <p:nvSpPr>
          <p:cNvPr id="22535" name="Rectangle 6"/>
          <p:cNvSpPr/>
          <p:nvPr/>
        </p:nvSpPr>
        <p:spPr>
          <a:xfrm>
            <a:off x="4378242" y="5364049"/>
            <a:ext cx="1360359" cy="17208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r>
              <a:rPr lang="en-US" sz="100" dirty="0">
                <a:latin typeface="Times New Roman" panose="02020603050405020304" pitchFamily="18" charset="0"/>
              </a:rPr>
              <a:t>2. Age vs. Credit Risk</a:t>
            </a:r>
            <a:endParaRPr lang="en-US" sz="100" dirty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355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838200"/>
            <a:ext cx="5996305" cy="3923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5" name="Rectangle 2"/>
          <p:cNvSpPr/>
          <p:nvPr/>
        </p:nvSpPr>
        <p:spPr>
          <a:xfrm>
            <a:off x="4246890" y="3413116"/>
            <a:ext cx="3712476" cy="297324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marL="266700" indent="-266700">
              <a:lnSpc>
                <a:spcPts val="2090"/>
              </a:lnSpc>
              <a:spcBef>
                <a:spcPts val="1475"/>
              </a:spcBef>
            </a:pPr>
            <a:r>
              <a:rPr lang="en-US" sz="100" dirty="0">
                <a:latin typeface="Times New Roman" panose="02020603050405020304" pitchFamily="18" charset="0"/>
              </a:rPr>
              <a:t>Feature Selection - Choosing relevant attributes for prediction: 1. Feature Correlation with CreditRisk</a:t>
            </a:r>
            <a:endParaRPr lang="en-US" sz="100" dirty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4578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690880"/>
            <a:ext cx="6303010" cy="39833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7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990600"/>
            <a:ext cx="5006340" cy="3371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3"/>
          <p:cNvSpPr/>
          <p:nvPr/>
        </p:nvSpPr>
        <p:spPr>
          <a:xfrm>
            <a:off x="4290306" y="1442794"/>
            <a:ext cx="82110" cy="3182751"/>
          </a:xfrm>
          <a:prstGeom prst="rect">
            <a:avLst/>
          </a:prstGeom>
        </p:spPr>
        <p:txBody>
          <a:bodyPr vert="vert270" wrap="none"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15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Importance Score    Correlation</a:t>
            </a:r>
            <a:endParaRPr kumimoji="0" lang="en-US" sz="415" b="0" i="0" u="none" strike="noStrike" kern="1200" cap="none" spc="0" normalizeH="0" baseline="0" noProof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81" name="Rectangle 4"/>
          <p:cNvSpPr/>
          <p:nvPr/>
        </p:nvSpPr>
        <p:spPr>
          <a:xfrm>
            <a:off x="4395552" y="3391733"/>
            <a:ext cx="2602602" cy="15680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r>
              <a:rPr lang="en-US" sz="100" dirty="0">
                <a:latin typeface="Times New Roman" panose="02020603050405020304" pitchFamily="18" charset="0"/>
              </a:rPr>
              <a:t>2. Feature Importance using Random Forest</a:t>
            </a:r>
            <a:endParaRPr lang="en-US" sz="100" dirty="0">
              <a:latin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41063" y="3561778"/>
            <a:ext cx="1558914" cy="82477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80" b="0" i="0" u="none" strike="noStrike" kern="1200" cap="none" spc="0" normalizeH="0" baseline="0" noProof="0">
                <a:ln>
                  <a:noFill/>
                </a:ln>
                <a:solidFill>
                  <a:srgbClr val="3A3A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Importance using Random Forest</a:t>
            </a:r>
            <a:endParaRPr kumimoji="0" lang="en-US" sz="480" b="0" i="0" u="none" strike="noStrike" kern="1200" cap="none" spc="0" normalizeH="0" baseline="0" noProof="0">
              <a:ln>
                <a:noFill/>
              </a:ln>
              <a:solidFill>
                <a:srgbClr val="3A3A3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0"/>
            <a:ext cx="11825605" cy="65900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5602" name="Rectangle 1"/>
          <p:cNvSpPr/>
          <p:nvPr/>
        </p:nvSpPr>
        <p:spPr>
          <a:xfrm>
            <a:off x="4252999" y="620104"/>
            <a:ext cx="907246" cy="16189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pPr>
              <a:spcAft>
                <a:spcPts val="2315"/>
              </a:spcAft>
            </a:pPr>
            <a:endParaRPr lang="en-US" sz="1540" dirty="0">
              <a:latin typeface="Times New Roman" panose="02020603050405020304" pitchFamily="18" charset="0"/>
            </a:endParaRPr>
          </a:p>
        </p:txBody>
      </p:sp>
      <p:sp>
        <p:nvSpPr>
          <p:cNvPr id="25604" name="Rectangle 3"/>
          <p:cNvSpPr/>
          <p:nvPr/>
        </p:nvSpPr>
        <p:spPr>
          <a:xfrm>
            <a:off x="4248926" y="5692939"/>
            <a:ext cx="881789" cy="161899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pPr>
              <a:spcBef>
                <a:spcPts val="3365"/>
              </a:spcBef>
            </a:pPr>
            <a:endParaRPr lang="en-US" sz="1540" dirty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134788" y="592611"/>
            <a:ext cx="2889744" cy="1873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26060" marR="0" lvl="0" indent="-203200" algn="l" defTabSz="914400" rtl="0" eaLnBrk="1" fontAlgn="auto" latinLnBrk="0" hangingPunct="1">
              <a:lnSpc>
                <a:spcPts val="11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61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4250963" y="1347122"/>
            <a:ext cx="3684984" cy="51624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ClrTx/>
              <a:buSzTx/>
              <a:buFontTx/>
              <a:buNone/>
              <a:defRPr/>
            </a:pPr>
            <a:endParaRPr kumimoji="0" lang="en-US" sz="147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1219200"/>
            <a:ext cx="9312275" cy="482790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1"/>
          <p:cNvSpPr/>
          <p:nvPr/>
        </p:nvSpPr>
        <p:spPr>
          <a:xfrm>
            <a:off x="4248926" y="731091"/>
            <a:ext cx="987686" cy="61195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>
              <a:lnSpc>
                <a:spcPts val="5525"/>
              </a:lnSpc>
            </a:pPr>
            <a:endParaRPr lang="en-US" sz="1540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44853" y="1714704"/>
            <a:ext cx="3718585" cy="176867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70"/>
              </a:lnSpc>
              <a:spcBef>
                <a:spcPts val="0"/>
              </a:spcBef>
              <a:spcAft>
                <a:spcPts val="630"/>
              </a:spcAft>
              <a:buClrTx/>
              <a:buSzTx/>
              <a:buFontTx/>
              <a:buNone/>
              <a:defRPr/>
            </a:pPr>
            <a:endParaRPr kumimoji="0" lang="en-US" sz="77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6148" name="Rectangle 3"/>
          <p:cNvSpPr/>
          <p:nvPr/>
        </p:nvSpPr>
        <p:spPr>
          <a:xfrm>
            <a:off x="4190878" y="3581370"/>
            <a:ext cx="3814299" cy="227066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>
              <a:lnSpc>
                <a:spcPts val="1390"/>
              </a:lnSpc>
              <a:spcBef>
                <a:spcPts val="625"/>
              </a:spcBef>
            </a:pPr>
            <a:endParaRPr lang="en-US" sz="770" dirty="0">
              <a:latin typeface="Times New Roman" panose="02020603050405020304" pitchFamily="18" charset="0"/>
            </a:endParaRPr>
          </a:p>
        </p:txBody>
      </p:sp>
      <p:pic>
        <p:nvPicPr>
          <p:cNvPr id="10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304800" y="1295400"/>
            <a:ext cx="9012555" cy="4387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Content Placeholder 11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3215" y="304800"/>
            <a:ext cx="10958830" cy="70231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Rectangle 1"/>
          <p:cNvSpPr/>
          <p:nvPr/>
        </p:nvSpPr>
        <p:spPr>
          <a:xfrm>
            <a:off x="4248926" y="620104"/>
            <a:ext cx="2592420" cy="19142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endParaRPr lang="en-US" sz="1540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/>
          <p:nvPr/>
        </p:nvSpPr>
        <p:spPr>
          <a:xfrm>
            <a:off x="4248926" y="1081363"/>
            <a:ext cx="2592420" cy="18939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pPr>
              <a:spcAft>
                <a:spcPts val="3365"/>
              </a:spcAft>
            </a:pPr>
            <a:endParaRPr lang="en-US" sz="1540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44853" y="1616953"/>
            <a:ext cx="3812263" cy="15578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360"/>
              </a:spcBef>
              <a:spcAft>
                <a:spcPts val="1050"/>
              </a:spcAft>
              <a:buClrTx/>
              <a:buSzTx/>
              <a:buFontTx/>
              <a:buNone/>
              <a:defRPr/>
            </a:pPr>
            <a:endParaRPr kumimoji="0" lang="en-US" sz="77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194" name="Rectangle 1"/>
          <p:cNvSpPr/>
          <p:nvPr/>
        </p:nvSpPr>
        <p:spPr>
          <a:xfrm>
            <a:off x="4248926" y="731091"/>
            <a:ext cx="2398956" cy="193464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endParaRPr lang="en-US" sz="1540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/>
          <p:nvPr/>
        </p:nvSpPr>
        <p:spPr>
          <a:xfrm>
            <a:off x="4248926" y="1194387"/>
            <a:ext cx="2398956" cy="1873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pPr>
              <a:spcAft>
                <a:spcPts val="3150"/>
              </a:spcAft>
            </a:pPr>
            <a:endParaRPr lang="en-US" sz="1540" dirty="0">
              <a:latin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457200"/>
            <a:ext cx="10448925" cy="534733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436" name="Rectangle 3"/>
          <p:cNvSpPr/>
          <p:nvPr/>
        </p:nvSpPr>
        <p:spPr>
          <a:xfrm>
            <a:off x="4248926" y="620104"/>
            <a:ext cx="1877621" cy="20059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pPr>
              <a:spcAft>
                <a:spcPts val="2315"/>
              </a:spcAft>
            </a:pPr>
            <a:endParaRPr lang="en-US" sz="154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46890" y="1045725"/>
            <a:ext cx="3883539" cy="99888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70"/>
              </a:lnSpc>
              <a:spcBef>
                <a:spcPts val="2310"/>
              </a:spcBef>
              <a:spcAft>
                <a:spcPts val="1260"/>
              </a:spcAft>
              <a:buClrTx/>
              <a:buSzTx/>
              <a:buFontTx/>
              <a:buNone/>
              <a:defRPr/>
            </a:pPr>
            <a:endParaRPr kumimoji="0" lang="en-US" sz="115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+mn-cs"/>
            </a:endParaRPr>
          </a:p>
        </p:txBody>
      </p:sp>
      <p:sp>
        <p:nvSpPr>
          <p:cNvPr id="18438" name="Rectangle 5"/>
          <p:cNvSpPr/>
          <p:nvPr/>
        </p:nvSpPr>
        <p:spPr>
          <a:xfrm>
            <a:off x="4246890" y="5025996"/>
            <a:ext cx="3865211" cy="1004996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just">
              <a:lnSpc>
                <a:spcPts val="1615"/>
              </a:lnSpc>
            </a:pPr>
            <a:endParaRPr lang="en-US" sz="900" dirty="0">
              <a:latin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4300082" y="2089902"/>
            <a:ext cx="95796" cy="2740919"/>
          </a:xfrm>
          <a:prstGeom prst="rect">
            <a:avLst/>
          </a:prstGeom>
        </p:spPr>
        <p:txBody>
          <a:bodyPr vert="vert270" wrap="none" lIns="0" tIns="0" rIns="0" bIns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05" b="0" i="0" u="none" strike="noStrike" kern="1200" cap="none" spc="0" normalizeH="0" baseline="0" noProof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    </a:t>
            </a:r>
            <a:r>
              <a:rPr kumimoji="0" lang="en-US" sz="705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IJ</a:t>
            </a:r>
            <a:r>
              <a:rPr kumimoji="0" lang="en-US" sz="70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705" b="0" i="0" u="none" strike="noStrike" kern="1200" cap="none" spc="0" normalizeH="0" baseline="0" noProof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Actual</a:t>
            </a:r>
            <a:endParaRPr kumimoji="0" lang="en-US" sz="705" b="0" i="0" u="none" strike="noStrike" kern="1200" cap="none" spc="0" normalizeH="0" baseline="0" noProof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61" name="Rectangle 4"/>
          <p:cNvSpPr/>
          <p:nvPr/>
        </p:nvSpPr>
        <p:spPr>
          <a:xfrm>
            <a:off x="4407770" y="748401"/>
            <a:ext cx="2701371" cy="10386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r>
              <a:rPr lang="en-US" sz="100" dirty="0">
                <a:latin typeface="Times New Roman" panose="02020603050405020304" pitchFamily="18" charset="0"/>
              </a:rPr>
              <a:t>2. Confusion Matrix of Random Forest Model</a:t>
            </a:r>
            <a:endParaRPr lang="en-US" sz="100" dirty="0">
              <a:latin typeface="Times New Roman" panose="02020603050405020304" pitchFamily="18" charset="0"/>
            </a:endParaRPr>
          </a:p>
        </p:txBody>
      </p:sp>
      <p:sp>
        <p:nvSpPr>
          <p:cNvPr id="19462" name="Rectangle 5"/>
          <p:cNvSpPr/>
          <p:nvPr/>
        </p:nvSpPr>
        <p:spPr>
          <a:xfrm>
            <a:off x="4391479" y="3682948"/>
            <a:ext cx="1625099" cy="15680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r>
              <a:rPr lang="en-US" sz="100" dirty="0">
                <a:latin typeface="Times New Roman" panose="02020603050405020304" pitchFamily="18" charset="0"/>
              </a:rPr>
              <a:t>lecking Target Distribution</a:t>
            </a:r>
            <a:endParaRPr lang="en-US" sz="100" dirty="0">
              <a:latin typeface="Times New Roman" panose="02020603050405020304" pitchFamily="18" charset="0"/>
            </a:endParaRPr>
          </a:p>
        </p:txBody>
      </p:sp>
      <p:sp>
        <p:nvSpPr>
          <p:cNvPr id="19463" name="Rectangle 6"/>
          <p:cNvSpPr/>
          <p:nvPr/>
        </p:nvSpPr>
        <p:spPr>
          <a:xfrm>
            <a:off x="4233653" y="5705157"/>
            <a:ext cx="1302319" cy="172081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/>
          <a:p>
            <a:r>
              <a:rPr lang="en-US" sz="100" dirty="0">
                <a:latin typeface="Times New Roman" panose="02020603050405020304" pitchFamily="18" charset="0"/>
              </a:rPr>
              <a:t>Correlation Analysis:</a:t>
            </a:r>
            <a:endParaRPr lang="en-US" sz="100" dirty="0">
              <a:latin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90170" y="354965"/>
            <a:ext cx="11369675" cy="999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11601450" cy="302704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Presentation</Application>
  <PresentationFormat>Custom</PresentationFormat>
  <Paragraphs>30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7" baseType="lpstr">
      <vt:lpstr>Arial</vt:lpstr>
      <vt:lpstr>SimSun</vt:lpstr>
      <vt:lpstr>Wingdings</vt:lpstr>
      <vt:lpstr>Calibri</vt:lpstr>
      <vt:lpstr>Times New Roman</vt:lpstr>
      <vt:lpstr>Tahoma</vt:lpstr>
      <vt:lpstr>Courier New</vt:lpstr>
      <vt:lpstr>Impact</vt:lpstr>
      <vt:lpstr>Constantia</vt:lpstr>
      <vt:lpstr>Tahoma</vt:lpstr>
      <vt:lpstr>Calibri</vt:lpstr>
      <vt:lpstr>Times New Roman</vt:lpstr>
      <vt:lpstr>Courier New</vt:lpstr>
      <vt:lpstr>Microsoft YaHei</vt:lpstr>
      <vt:lpstr>Arial Unicode MS</vt:lpstr>
      <vt:lpstr>Impact</vt:lpstr>
      <vt:lpstr>Mali SemiBold</vt:lpstr>
      <vt:lpstr>AMGDT</vt:lpstr>
      <vt:lpstr>Mali</vt:lpstr>
      <vt:lpstr>1_Art_mountaineering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AKASH VERMA</cp:lastModifiedBy>
  <cp:revision>9</cp:revision>
  <dcterms:created xsi:type="dcterms:W3CDTF">2025-03-28T03:26:55Z</dcterms:created>
  <dcterms:modified xsi:type="dcterms:W3CDTF">2025-03-28T06:52:22Z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B9D5C76755D344139A797696FF6E3673_12</vt:lpwstr>
  </property>
  <property fmtid="{D5CDD505-2E9C-101B-9397-08002B2CF9AE}" pid="3" name="KSOProductBuildVer">
    <vt:lpwstr>1033-12.2.0.20326</vt:lpwstr>
  </property>
</Properties>
</file>