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5" r:id="rId1"/>
  </p:sldMasterIdLst>
  <p:notesMasterIdLst>
    <p:notesMasterId r:id="rId18"/>
  </p:notesMasterIdLst>
  <p:sldIdLst>
    <p:sldId id="256" r:id="rId2"/>
    <p:sldId id="271" r:id="rId3"/>
    <p:sldId id="280" r:id="rId4"/>
    <p:sldId id="274" r:id="rId5"/>
    <p:sldId id="272" r:id="rId6"/>
    <p:sldId id="273" r:id="rId7"/>
    <p:sldId id="281" r:id="rId8"/>
    <p:sldId id="275" r:id="rId9"/>
    <p:sldId id="278" r:id="rId10"/>
    <p:sldId id="270" r:id="rId11"/>
    <p:sldId id="283" r:id="rId12"/>
    <p:sldId id="284" r:id="rId13"/>
    <p:sldId id="263" r:id="rId14"/>
    <p:sldId id="279" r:id="rId15"/>
    <p:sldId id="282" r:id="rId16"/>
    <p:sldId id="264" r:id="rId17"/>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56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7069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944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72620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05204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07141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46696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49745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750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291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415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915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473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716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3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26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01328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605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9555264"/>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692398" y="1871131"/>
            <a:ext cx="6815669" cy="2700869"/>
          </a:xfrm>
        </p:spPr>
        <p:txBody>
          <a:bodyPr>
            <a:normAutofit/>
          </a:bodyPr>
          <a:lstStyle/>
          <a:p>
            <a:pPr lvl="0"/>
            <a:r>
              <a:rPr lang="en-US" dirty="0"/>
              <a:t>"</a:t>
            </a:r>
            <a:r>
              <a:rPr lang="en-US" dirty="0">
                <a:solidFill>
                  <a:srgbClr val="7030A0"/>
                </a:solidFill>
              </a:rPr>
              <a:t>ATM Innovations: Revolutionizing the Banking Experience</a:t>
            </a:r>
            <a:r>
              <a:rPr lang="en-US" dirty="0"/>
              <a:t>"</a:t>
            </a:r>
          </a:p>
        </p:txBody>
      </p:sp>
      <p:sp>
        <p:nvSpPr>
          <p:cNvPr id="5" name="Subtitle 4">
            <a:extLst>
              <a:ext uri="{FF2B5EF4-FFF2-40B4-BE49-F238E27FC236}">
                <a16:creationId xmlns:a16="http://schemas.microsoft.com/office/drawing/2014/main" id="{B5D2CFC0-2AE2-4113-94E5-2D329E72CCB4}"/>
              </a:ext>
            </a:extLst>
          </p:cNvPr>
          <p:cNvSpPr>
            <a:spLocks noGrp="1"/>
          </p:cNvSpPr>
          <p:nvPr>
            <p:ph type="subTitle" idx="1"/>
          </p:nvPr>
        </p:nvSpPr>
        <p:spPr>
          <a:xfrm>
            <a:off x="9228283" y="4050833"/>
            <a:ext cx="45719" cy="1096899"/>
          </a:xfrm>
        </p:spPr>
        <p:txBody>
          <a:bodyPr>
            <a:normAutofit/>
          </a:bodyPr>
          <a:lstStyle/>
          <a:p>
            <a:r>
              <a:rPr lang="en-IN" sz="800" dirty="0"/>
              <a:t>11</a:t>
            </a:r>
          </a:p>
        </p:txBody>
      </p:sp>
      <p:sp>
        <p:nvSpPr>
          <p:cNvPr id="2" name="Slide Number Placeholder 1">
            <a:extLst>
              <a:ext uri="{FF2B5EF4-FFF2-40B4-BE49-F238E27FC236}">
                <a16:creationId xmlns:a16="http://schemas.microsoft.com/office/drawing/2014/main" id="{B8B2F8D7-16F3-FC3C-54C2-FD9FC912C3ED}"/>
              </a:ext>
            </a:extLst>
          </p:cNvPr>
          <p:cNvSpPr>
            <a:spLocks noGrp="1"/>
          </p:cNvSpPr>
          <p:nvPr>
            <p:ph type="sldNum" sz="quarter" idx="12"/>
          </p:nvPr>
        </p:nvSpPr>
        <p:spPr/>
        <p:txBody>
          <a:bodyPr/>
          <a:lstStyle/>
          <a:p>
            <a:pPr lvl="0"/>
            <a:fld id="{00000000-1234-1234-1234-123412341234}" type="slidenum">
              <a:rPr lang="en-US" smtClean="0"/>
              <a:pPr lvl="0"/>
              <a:t>1</a:t>
            </a:fld>
            <a:endParaRPr lang="en-US"/>
          </a:p>
        </p:txBody>
      </p:sp>
      <p:pic>
        <p:nvPicPr>
          <p:cNvPr id="88" name="Google Shape;88;p13"/>
          <p:cNvPicPr preferRelativeResize="0"/>
          <p:nvPr/>
        </p:nvPicPr>
        <p:blipFill>
          <a:blip r:embed="rId3">
            <a:alphaModFix/>
          </a:blip>
          <a:stretch>
            <a:fillRect/>
          </a:stretch>
        </p:blipFill>
        <p:spPr>
          <a:xfrm flipH="1">
            <a:off x="2658299" y="5814012"/>
            <a:ext cx="45719" cy="98387"/>
          </a:xfrm>
          <a:prstGeom prst="rect">
            <a:avLst/>
          </a:prstGeom>
          <a:noFill/>
          <a:ln>
            <a:noFill/>
          </a:ln>
        </p:spPr>
      </p:pic>
      <p:sp>
        <p:nvSpPr>
          <p:cNvPr id="89" name="Google Shape;89;p13"/>
          <p:cNvSpPr txBox="1"/>
          <p:nvPr/>
        </p:nvSpPr>
        <p:spPr>
          <a:xfrm>
            <a:off x="5072000" y="5147713"/>
            <a:ext cx="3593100" cy="666300"/>
          </a:xfrm>
          <a:prstGeom prst="rect">
            <a:avLst/>
          </a:prstGeom>
          <a:noFill/>
          <a:ln>
            <a:noFill/>
          </a:ln>
        </p:spPr>
        <p:txBody>
          <a:bodyPr spcFirstLastPara="1" wrap="square" lIns="91425" tIns="91425" rIns="91425" bIns="91425" anchor="t" anchorCtr="0">
            <a:noAutofit/>
          </a:bodyPr>
          <a:lstStyle/>
          <a:p>
            <a:pPr marL="139700" marR="139700" lvl="0" indent="0" algn="l" rtl="0">
              <a:lnSpc>
                <a:spcPct val="120000"/>
              </a:lnSpc>
              <a:spcBef>
                <a:spcPts val="0"/>
              </a:spcBef>
              <a:spcAft>
                <a:spcPts val="0"/>
              </a:spcAft>
              <a:buClr>
                <a:schemeClr val="dk1"/>
              </a:buClr>
              <a:buSzPts val="1100"/>
              <a:buFont typeface="Arial"/>
              <a:buNone/>
            </a:pPr>
            <a:endParaRPr sz="3800" b="1" dirty="0">
              <a:solidFill>
                <a:srgbClr val="FFFFFF"/>
              </a:solidFill>
              <a:latin typeface="Roboto"/>
              <a:ea typeface="Roboto"/>
              <a:cs typeface="Roboto"/>
              <a:sym typeface="Roboto"/>
            </a:endParaRPr>
          </a:p>
          <a:p>
            <a:pPr marL="0" lvl="0" indent="0" algn="l" rtl="0">
              <a:spcBef>
                <a:spcPts val="600"/>
              </a:spcBef>
              <a:spcAft>
                <a:spcPts val="0"/>
              </a:spcAft>
              <a:buNone/>
            </a:pPr>
            <a:endParaRPr sz="3800" dirty="0">
              <a:solidFill>
                <a:srgbClr val="FFFFFF"/>
              </a:solidFill>
              <a:latin typeface="Calibri"/>
              <a:ea typeface="Calibri"/>
              <a:cs typeface="Calibri"/>
              <a:sym typeface="Calibri"/>
            </a:endParaRPr>
          </a:p>
        </p:txBody>
      </p:sp>
      <p:sp>
        <p:nvSpPr>
          <p:cNvPr id="91" name="Google Shape;91;p13"/>
          <p:cNvSpPr txBox="1"/>
          <p:nvPr/>
        </p:nvSpPr>
        <p:spPr>
          <a:xfrm>
            <a:off x="5235950" y="6086850"/>
            <a:ext cx="28011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3D0-3B60-8FA6-262B-9119784652A4}"/>
              </a:ext>
            </a:extLst>
          </p:cNvPr>
          <p:cNvSpPr>
            <a:spLocks noGrp="1"/>
          </p:cNvSpPr>
          <p:nvPr>
            <p:ph type="title"/>
          </p:nvPr>
        </p:nvSpPr>
        <p:spPr>
          <a:xfrm>
            <a:off x="609600" y="685801"/>
            <a:ext cx="1219200" cy="304800"/>
          </a:xfrm>
        </p:spPr>
        <p:txBody>
          <a:bodyPr>
            <a:normAutofit fontScale="90000"/>
          </a:bodyPr>
          <a:lstStyle/>
          <a:p>
            <a:r>
              <a:rPr lang="en-US" sz="1800" b="1" u="sng" dirty="0">
                <a:solidFill>
                  <a:srgbClr val="C00000"/>
                </a:solidFill>
              </a:rPr>
              <a:t>output</a:t>
            </a:r>
            <a:endParaRPr lang="en-IN" sz="1800" b="1" u="sng" dirty="0">
              <a:solidFill>
                <a:srgbClr val="C00000"/>
              </a:solidFill>
            </a:endParaRPr>
          </a:p>
        </p:txBody>
      </p:sp>
      <p:pic>
        <p:nvPicPr>
          <p:cNvPr id="6" name="Content Placeholder 5">
            <a:extLst>
              <a:ext uri="{FF2B5EF4-FFF2-40B4-BE49-F238E27FC236}">
                <a16:creationId xmlns:a16="http://schemas.microsoft.com/office/drawing/2014/main" id="{53EEDB2D-4CB5-2152-FB95-0EE618F20636}"/>
              </a:ext>
            </a:extLst>
          </p:cNvPr>
          <p:cNvPicPr>
            <a:picLocks noGrp="1" noChangeAspect="1"/>
          </p:cNvPicPr>
          <p:nvPr>
            <p:ph sz="half" idx="1"/>
          </p:nvPr>
        </p:nvPicPr>
        <p:blipFill>
          <a:blip r:embed="rId2"/>
          <a:stretch>
            <a:fillRect/>
          </a:stretch>
        </p:blipFill>
        <p:spPr>
          <a:xfrm>
            <a:off x="1298575" y="1143000"/>
            <a:ext cx="4718050" cy="4825999"/>
          </a:xfrm>
          <a:prstGeom prst="rect">
            <a:avLst/>
          </a:prstGeom>
        </p:spPr>
      </p:pic>
      <p:pic>
        <p:nvPicPr>
          <p:cNvPr id="7" name="Content Placeholder 6">
            <a:extLst>
              <a:ext uri="{FF2B5EF4-FFF2-40B4-BE49-F238E27FC236}">
                <a16:creationId xmlns:a16="http://schemas.microsoft.com/office/drawing/2014/main" id="{830BABE6-C169-5617-D418-938769B44C67}"/>
              </a:ext>
            </a:extLst>
          </p:cNvPr>
          <p:cNvPicPr>
            <a:picLocks noGrp="1" noChangeAspect="1"/>
          </p:cNvPicPr>
          <p:nvPr>
            <p:ph sz="half" idx="2"/>
          </p:nvPr>
        </p:nvPicPr>
        <p:blipFill>
          <a:blip r:embed="rId3"/>
          <a:stretch>
            <a:fillRect/>
          </a:stretch>
        </p:blipFill>
        <p:spPr>
          <a:xfrm>
            <a:off x="6181725" y="1143001"/>
            <a:ext cx="4718050" cy="4825998"/>
          </a:xfrm>
          <a:prstGeom prst="rect">
            <a:avLst/>
          </a:prstGeom>
        </p:spPr>
      </p:pic>
      <p:sp>
        <p:nvSpPr>
          <p:cNvPr id="5" name="Slide Number Placeholder 4">
            <a:extLst>
              <a:ext uri="{FF2B5EF4-FFF2-40B4-BE49-F238E27FC236}">
                <a16:creationId xmlns:a16="http://schemas.microsoft.com/office/drawing/2014/main" id="{53F49037-376E-388C-2FDE-5C7309B520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33131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7D49-FD1D-F0ED-5B46-4BA9F4AA6CC3}"/>
              </a:ext>
            </a:extLst>
          </p:cNvPr>
          <p:cNvSpPr>
            <a:spLocks noGrp="1"/>
          </p:cNvSpPr>
          <p:nvPr>
            <p:ph type="title"/>
          </p:nvPr>
        </p:nvSpPr>
        <p:spPr>
          <a:xfrm>
            <a:off x="685800" y="563880"/>
            <a:ext cx="1447800" cy="45719"/>
          </a:xfrm>
        </p:spPr>
        <p:txBody>
          <a:bodyPr>
            <a:normAutofit fontScale="90000"/>
          </a:bodyPr>
          <a:lstStyle/>
          <a:p>
            <a:r>
              <a:rPr lang="en-IN" sz="800" b="1" u="sng" dirty="0">
                <a:solidFill>
                  <a:srgbClr val="C00000"/>
                </a:solidFill>
                <a:latin typeface="Times New Roman" panose="02020603050405020304" pitchFamily="18" charset="0"/>
                <a:cs typeface="Times New Roman" panose="02020603050405020304" pitchFamily="18" charset="0"/>
              </a:rPr>
              <a:t>1</a:t>
            </a:r>
          </a:p>
        </p:txBody>
      </p:sp>
      <p:pic>
        <p:nvPicPr>
          <p:cNvPr id="7" name="Content Placeholder 6">
            <a:extLst>
              <a:ext uri="{FF2B5EF4-FFF2-40B4-BE49-F238E27FC236}">
                <a16:creationId xmlns:a16="http://schemas.microsoft.com/office/drawing/2014/main" id="{6F5FDCBA-9447-5CF1-71FB-D8F8B7300476}"/>
              </a:ext>
            </a:extLst>
          </p:cNvPr>
          <p:cNvPicPr>
            <a:picLocks noGrp="1" noChangeAspect="1"/>
          </p:cNvPicPr>
          <p:nvPr>
            <p:ph sz="half" idx="1"/>
          </p:nvPr>
        </p:nvPicPr>
        <p:blipFill>
          <a:blip r:embed="rId2"/>
          <a:stretch>
            <a:fillRect/>
          </a:stretch>
        </p:blipFill>
        <p:spPr>
          <a:xfrm>
            <a:off x="929639" y="990600"/>
            <a:ext cx="5013961" cy="4724400"/>
          </a:xfrm>
        </p:spPr>
      </p:pic>
      <p:pic>
        <p:nvPicPr>
          <p:cNvPr id="9" name="Content Placeholder 8">
            <a:extLst>
              <a:ext uri="{FF2B5EF4-FFF2-40B4-BE49-F238E27FC236}">
                <a16:creationId xmlns:a16="http://schemas.microsoft.com/office/drawing/2014/main" id="{53C9C9A2-6E95-2E84-5E2D-E69A36C9E16A}"/>
              </a:ext>
            </a:extLst>
          </p:cNvPr>
          <p:cNvPicPr>
            <a:picLocks noGrp="1" noChangeAspect="1"/>
          </p:cNvPicPr>
          <p:nvPr>
            <p:ph sz="half" idx="2"/>
          </p:nvPr>
        </p:nvPicPr>
        <p:blipFill>
          <a:blip r:embed="rId3"/>
          <a:stretch>
            <a:fillRect/>
          </a:stretch>
        </p:blipFill>
        <p:spPr>
          <a:xfrm>
            <a:off x="6181725" y="1066800"/>
            <a:ext cx="4718050" cy="4724400"/>
          </a:xfrm>
        </p:spPr>
      </p:pic>
      <p:sp>
        <p:nvSpPr>
          <p:cNvPr id="5" name="Slide Number Placeholder 4">
            <a:extLst>
              <a:ext uri="{FF2B5EF4-FFF2-40B4-BE49-F238E27FC236}">
                <a16:creationId xmlns:a16="http://schemas.microsoft.com/office/drawing/2014/main" id="{4CFB37B9-A448-7504-C67B-475930FCB4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27770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64C0-E050-DA78-B861-88AFFDAFF849}"/>
              </a:ext>
            </a:extLst>
          </p:cNvPr>
          <p:cNvSpPr>
            <a:spLocks noGrp="1"/>
          </p:cNvSpPr>
          <p:nvPr>
            <p:ph type="title"/>
          </p:nvPr>
        </p:nvSpPr>
        <p:spPr>
          <a:xfrm flipV="1">
            <a:off x="1295402" y="228601"/>
            <a:ext cx="9601196" cy="304799"/>
          </a:xfrm>
        </p:spPr>
        <p:txBody>
          <a:bodyPr>
            <a:normAutofit/>
          </a:bodyPr>
          <a:lstStyle/>
          <a:p>
            <a:r>
              <a:rPr lang="en-IN" sz="800" dirty="0"/>
              <a:t>2</a:t>
            </a:r>
          </a:p>
        </p:txBody>
      </p:sp>
      <p:pic>
        <p:nvPicPr>
          <p:cNvPr id="7" name="Content Placeholder 6">
            <a:extLst>
              <a:ext uri="{FF2B5EF4-FFF2-40B4-BE49-F238E27FC236}">
                <a16:creationId xmlns:a16="http://schemas.microsoft.com/office/drawing/2014/main" id="{9C25165E-16A2-1004-E60F-E6E6F5D9966C}"/>
              </a:ext>
            </a:extLst>
          </p:cNvPr>
          <p:cNvPicPr>
            <a:picLocks noGrp="1" noChangeAspect="1"/>
          </p:cNvPicPr>
          <p:nvPr>
            <p:ph sz="half" idx="1"/>
          </p:nvPr>
        </p:nvPicPr>
        <p:blipFill>
          <a:blip r:embed="rId2"/>
          <a:stretch>
            <a:fillRect/>
          </a:stretch>
        </p:blipFill>
        <p:spPr>
          <a:xfrm>
            <a:off x="1066800" y="1066801"/>
            <a:ext cx="4949825" cy="4475758"/>
          </a:xfrm>
        </p:spPr>
      </p:pic>
      <p:pic>
        <p:nvPicPr>
          <p:cNvPr id="9" name="Content Placeholder 8">
            <a:extLst>
              <a:ext uri="{FF2B5EF4-FFF2-40B4-BE49-F238E27FC236}">
                <a16:creationId xmlns:a16="http://schemas.microsoft.com/office/drawing/2014/main" id="{B6BEF8B9-BD88-475A-5FC5-99E13F4315CA}"/>
              </a:ext>
            </a:extLst>
          </p:cNvPr>
          <p:cNvPicPr>
            <a:picLocks noGrp="1" noChangeAspect="1"/>
          </p:cNvPicPr>
          <p:nvPr>
            <p:ph sz="half" idx="2"/>
          </p:nvPr>
        </p:nvPicPr>
        <p:blipFill>
          <a:blip r:embed="rId3"/>
          <a:stretch>
            <a:fillRect/>
          </a:stretch>
        </p:blipFill>
        <p:spPr>
          <a:xfrm>
            <a:off x="6181725" y="990600"/>
            <a:ext cx="4718050" cy="4551959"/>
          </a:xfrm>
        </p:spPr>
      </p:pic>
      <p:sp>
        <p:nvSpPr>
          <p:cNvPr id="5" name="Slide Number Placeholder 4">
            <a:extLst>
              <a:ext uri="{FF2B5EF4-FFF2-40B4-BE49-F238E27FC236}">
                <a16:creationId xmlns:a16="http://schemas.microsoft.com/office/drawing/2014/main" id="{BC61A0D3-FB86-7426-70A7-D15836C632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99312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ADE-1592-84B3-3BF7-34AC508D4F8E}"/>
              </a:ext>
            </a:extLst>
          </p:cNvPr>
          <p:cNvSpPr>
            <a:spLocks noGrp="1"/>
          </p:cNvSpPr>
          <p:nvPr>
            <p:ph type="title"/>
          </p:nvPr>
        </p:nvSpPr>
        <p:spPr/>
        <p:txBody>
          <a:bodyPr>
            <a:norm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0867A342-5C33-2990-73E0-205E0D514B92}"/>
              </a:ext>
            </a:extLst>
          </p:cNvPr>
          <p:cNvSpPr>
            <a:spLocks noGrp="1"/>
          </p:cNvSpPr>
          <p:nvPr>
            <p:ph idx="1"/>
          </p:nvPr>
        </p:nvSpPr>
        <p:spPr/>
        <p:txBody>
          <a:bodyPr>
            <a:normAutofit fontScale="92500" lnSpcReduction="20000"/>
          </a:bodyPr>
          <a:lstStyle/>
          <a:p>
            <a:pPr>
              <a:spcAft>
                <a:spcPts val="1500"/>
              </a:spcAft>
            </a:pPr>
            <a:r>
              <a:rPr lang="en-IN" sz="1900" dirty="0">
                <a:solidFill>
                  <a:srgbClr val="002060"/>
                </a:solidFill>
                <a:effectLst/>
                <a:latin typeface="Times New Roman" panose="02020603050405020304" pitchFamily="18" charset="0"/>
                <a:ea typeface="Times New Roman" panose="02020603050405020304" pitchFamily="18" charset="0"/>
              </a:rPr>
              <a:t>ATMs are an important part of the modern banking system, providing customers with easy and convenient access to financial services. The benefits of ATMs include their availability 24/7, accessibility in various locations, time-saving, increased efficiency, security, and quick access to cash.</a:t>
            </a:r>
            <a:endParaRPr lang="en-IN" sz="1900" dirty="0">
              <a:effectLst/>
              <a:latin typeface="Times New Roman" panose="02020603050405020304" pitchFamily="18" charset="0"/>
              <a:ea typeface="Times New Roman" panose="02020603050405020304" pitchFamily="18" charset="0"/>
            </a:endParaRPr>
          </a:p>
          <a:p>
            <a:pPr algn="l">
              <a:spcBef>
                <a:spcPts val="1500"/>
              </a:spcBef>
              <a:spcAft>
                <a:spcPts val="1500"/>
              </a:spcAft>
            </a:pPr>
            <a:r>
              <a:rPr lang="en-IN" sz="1800" dirty="0">
                <a:solidFill>
                  <a:srgbClr val="002060"/>
                </a:solidFill>
                <a:effectLst/>
                <a:latin typeface="Times New Roman" panose="02020603050405020304" pitchFamily="18" charset="0"/>
                <a:ea typeface="Times New Roman" panose="02020603050405020304" pitchFamily="18" charset="0"/>
              </a:rPr>
              <a:t>The success of ATM systems relies on the integration of advanced hardware and software components, including high-performance CPUs, adequate memory and storage, input/output devices, network connectivity, and security features like encryption and anti-skimming technology. The software requirements for an ATM system include the operating system, ATM software, security software, network software, database software, and APIs.</a:t>
            </a:r>
            <a:endParaRPr lang="en-IN" sz="1800" dirty="0">
              <a:effectLst/>
              <a:latin typeface="Times New Roman" panose="02020603050405020304" pitchFamily="18" charset="0"/>
              <a:ea typeface="Times New Roman" panose="02020603050405020304" pitchFamily="18" charset="0"/>
            </a:endParaRPr>
          </a:p>
          <a:p>
            <a:pPr algn="l">
              <a:spcBef>
                <a:spcPts val="1500"/>
              </a:spcBef>
            </a:pPr>
            <a:r>
              <a:rPr lang="en-IN" sz="1800" dirty="0">
                <a:solidFill>
                  <a:srgbClr val="002060"/>
                </a:solidFill>
                <a:effectLst/>
                <a:latin typeface="Times New Roman" panose="02020603050405020304" pitchFamily="18" charset="0"/>
                <a:ea typeface="Times New Roman" panose="02020603050405020304" pitchFamily="18" charset="0"/>
              </a:rPr>
              <a:t>Overall, ATMs have revolutionized the banking industry, making it easier and more convenient for customers to perform transactions, access their accounts, and manage their finances. As technology continues to advance, we can expect to see further innovations in the ATM industry, providing even more benefits to customers and financial institutions alike.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01C2516-68B6-AF78-8808-38C08F3C8E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93625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65F8-F622-978B-9589-2C884803EBD4}"/>
              </a:ext>
            </a:extLst>
          </p:cNvPr>
          <p:cNvSpPr>
            <a:spLocks noGrp="1"/>
          </p:cNvSpPr>
          <p:nvPr>
            <p:ph type="title"/>
          </p:nvPr>
        </p:nvSpPr>
        <p:spPr>
          <a:xfrm>
            <a:off x="457200" y="982132"/>
            <a:ext cx="2514600" cy="389468"/>
          </a:xfrm>
        </p:spPr>
        <p:txBody>
          <a:bodyPr>
            <a:normAutofit fontScale="90000"/>
          </a:bodyPr>
          <a:lstStyle/>
          <a:p>
            <a:r>
              <a:rPr lang="en-IN" sz="1800" b="1" u="sng" dirty="0">
                <a:solidFill>
                  <a:srgbClr val="000000"/>
                </a:solidFill>
                <a:effectLst/>
                <a:latin typeface="Times New Roman" panose="02020603050405020304" pitchFamily="18" charset="0"/>
                <a:ea typeface="Times New Roman" panose="02020603050405020304" pitchFamily="18" charset="0"/>
              </a:rPr>
              <a:t>Future Enhancements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46885A-1E30-07E8-9100-8E48E6C220F0}"/>
              </a:ext>
            </a:extLst>
          </p:cNvPr>
          <p:cNvSpPr>
            <a:spLocks noGrp="1"/>
          </p:cNvSpPr>
          <p:nvPr>
            <p:ph idx="1"/>
          </p:nvPr>
        </p:nvSpPr>
        <p:spPr>
          <a:xfrm>
            <a:off x="762000" y="1371600"/>
            <a:ext cx="10591800" cy="4876800"/>
          </a:xfrm>
        </p:spPr>
        <p:txBody>
          <a:bodyPr>
            <a:normAutofit/>
          </a:bodyPr>
          <a:lstStyle/>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Biometric Authentication: The addition of biometric authentication technology, such as fingerprint or facial recognition, could help to further increase the security of ATM transactions.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Contactless Transactions: The implementation of contactless payment methods, such as NFC or QR codes, would allow customers to make transactions without physically touching the ATM, providing a more hygienic and convenient experience.</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Integration with Mobile Devices: Integrating ATMs with mobile devices could enable customers to perform transactions directly from their smartphones or tablets, eliminating the need to physically visit an ATM.</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Personalization: ATMs could be enhanced to provide a more personalized experience for customers, such as displaying account balances, offering customized transaction options, and providing tailored promotions.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Voice Recognition: The integration of voice recognition technology could enable customers to perform transactions by speaking to the ATM, providing a more accessible and user-friendly experience for those with disabilities or language barriers.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87325" algn="l"/>
              </a:tabLst>
            </a:pPr>
            <a:r>
              <a:rPr lang="en-IN" sz="1800" dirty="0">
                <a:solidFill>
                  <a:srgbClr val="002060"/>
                </a:solidFill>
                <a:effectLst/>
                <a:latin typeface="Times New Roman" panose="02020603050405020304" pitchFamily="18" charset="0"/>
                <a:ea typeface="Times New Roman" panose="02020603050405020304" pitchFamily="18" charset="0"/>
              </a:rPr>
              <a:t>Artificial Intelligence: The use of artificial intelligence (AI) could enable ATMs to provide personalized recommendations and predictive insights based on a customer's transaction history and </a:t>
            </a:r>
            <a:r>
              <a:rPr lang="en-IN" sz="1800" dirty="0" err="1">
                <a:solidFill>
                  <a:srgbClr val="002060"/>
                </a:solidFill>
                <a:effectLst/>
                <a:latin typeface="Times New Roman" panose="02020603050405020304" pitchFamily="18" charset="0"/>
                <a:ea typeface="Times New Roman" panose="02020603050405020304" pitchFamily="18" charset="0"/>
              </a:rPr>
              <a:t>behavior</a:t>
            </a:r>
            <a:r>
              <a:rPr lang="en-IN" sz="1800" dirty="0">
                <a:solidFill>
                  <a:srgbClr val="00206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E3D2498-BAE7-8817-2016-566E157A8A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25317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D309-BEB5-7C65-9231-D348D3792783}"/>
              </a:ext>
            </a:extLst>
          </p:cNvPr>
          <p:cNvSpPr>
            <a:spLocks noGrp="1"/>
          </p:cNvSpPr>
          <p:nvPr>
            <p:ph type="title"/>
          </p:nvPr>
        </p:nvSpPr>
        <p:spPr>
          <a:xfrm>
            <a:off x="609600" y="533401"/>
            <a:ext cx="1219200" cy="448731"/>
          </a:xfrm>
        </p:spPr>
        <p:txBody>
          <a:bodyPr>
            <a:normAutofit/>
          </a:bodyPr>
          <a:lstStyle/>
          <a:p>
            <a:r>
              <a:rPr lang="en-IN" sz="2000" b="1" u="sng" dirty="0">
                <a:solidFill>
                  <a:srgbClr val="C00000"/>
                </a:solidFill>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C1D20493-CB7A-AA61-2095-8E00E5EF76D5}"/>
              </a:ext>
            </a:extLst>
          </p:cNvPr>
          <p:cNvSpPr>
            <a:spLocks noGrp="1"/>
          </p:cNvSpPr>
          <p:nvPr>
            <p:ph idx="1"/>
          </p:nvPr>
        </p:nvSpPr>
        <p:spPr>
          <a:xfrm>
            <a:off x="762000" y="982132"/>
            <a:ext cx="10744200" cy="5571068"/>
          </a:xfrm>
        </p:spPr>
        <p:txBody>
          <a:bodyPr>
            <a:normAutofit/>
          </a:bodyPr>
          <a:lstStyle/>
          <a:p>
            <a:pPr algn="l"/>
            <a:r>
              <a:rPr lang="en-US" b="0" i="0" dirty="0">
                <a:solidFill>
                  <a:srgbClr val="374151"/>
                </a:solidFill>
                <a:effectLst/>
                <a:latin typeface="Söhne"/>
              </a:rPr>
              <a:t>The scope of an ATM (Automated Teller Machine) machine is primarily to provide basic financial services such as cash withdrawals, balance inquiries, and deposits. However, depending on the type and functionality of the ATM, it may also offer additional services such as:</a:t>
            </a:r>
          </a:p>
          <a:p>
            <a:pPr algn="l">
              <a:buFont typeface="+mj-lt"/>
              <a:buAutoNum type="arabicPeriod"/>
            </a:pPr>
            <a:r>
              <a:rPr lang="en-US" b="0" i="0" dirty="0">
                <a:solidFill>
                  <a:srgbClr val="374151"/>
                </a:solidFill>
                <a:effectLst/>
                <a:latin typeface="Söhne"/>
              </a:rPr>
              <a:t>Bill payments: Some ATMs allow customers to pay bills for utilities, phone, or credit card bills.</a:t>
            </a:r>
          </a:p>
          <a:p>
            <a:pPr algn="l">
              <a:buFont typeface="+mj-lt"/>
              <a:buAutoNum type="arabicPeriod"/>
            </a:pPr>
            <a:r>
              <a:rPr lang="en-US" b="0" i="0" dirty="0">
                <a:solidFill>
                  <a:srgbClr val="374151"/>
                </a:solidFill>
                <a:effectLst/>
                <a:latin typeface="Söhne"/>
              </a:rPr>
              <a:t>Fund transfers: Certain ATMs provide the facility to transfer funds between accounts or to other banks.</a:t>
            </a:r>
          </a:p>
          <a:p>
            <a:pPr algn="l">
              <a:buFont typeface="+mj-lt"/>
              <a:buAutoNum type="arabicPeriod"/>
            </a:pPr>
            <a:r>
              <a:rPr lang="en-US" b="0" i="0" dirty="0">
                <a:solidFill>
                  <a:srgbClr val="374151"/>
                </a:solidFill>
                <a:effectLst/>
                <a:latin typeface="Söhne"/>
              </a:rPr>
              <a:t>Mobile top-ups: Some ATMs allow customers to top up their mobile phones.</a:t>
            </a:r>
          </a:p>
          <a:p>
            <a:pPr algn="l">
              <a:buFont typeface="+mj-lt"/>
              <a:buAutoNum type="arabicPeriod"/>
            </a:pPr>
            <a:r>
              <a:rPr lang="en-US" b="0" i="0" dirty="0">
                <a:solidFill>
                  <a:srgbClr val="374151"/>
                </a:solidFill>
                <a:effectLst/>
                <a:latin typeface="Söhne"/>
              </a:rPr>
              <a:t>Account statements: Customers can request their account statements at certain ATMs.</a:t>
            </a:r>
          </a:p>
          <a:p>
            <a:pPr algn="l">
              <a:buFont typeface="+mj-lt"/>
              <a:buAutoNum type="arabicPeriod"/>
            </a:pPr>
            <a:r>
              <a:rPr lang="en-US" b="0" i="0" dirty="0">
                <a:solidFill>
                  <a:srgbClr val="374151"/>
                </a:solidFill>
                <a:effectLst/>
                <a:latin typeface="Söhne"/>
              </a:rPr>
              <a:t>Cash or check deposits: Some ATMs allow customers to deposit cash or checks into their accounts.</a:t>
            </a:r>
          </a:p>
          <a:p>
            <a:pPr algn="l">
              <a:buFont typeface="+mj-lt"/>
              <a:buAutoNum type="arabicPeriod"/>
            </a:pPr>
            <a:r>
              <a:rPr lang="en-US" b="0" i="0" dirty="0">
                <a:solidFill>
                  <a:srgbClr val="374151"/>
                </a:solidFill>
                <a:effectLst/>
                <a:latin typeface="Söhne"/>
              </a:rPr>
              <a:t>Foreign currency exchange: Certain ATMs located at airports or tourist locations provide foreign currency exchange services.</a:t>
            </a:r>
          </a:p>
          <a:p>
            <a:endParaRPr lang="en-IN" dirty="0"/>
          </a:p>
        </p:txBody>
      </p:sp>
      <p:sp>
        <p:nvSpPr>
          <p:cNvPr id="4" name="Slide Number Placeholder 3">
            <a:extLst>
              <a:ext uri="{FF2B5EF4-FFF2-40B4-BE49-F238E27FC236}">
                <a16:creationId xmlns:a16="http://schemas.microsoft.com/office/drawing/2014/main" id="{FF0D371E-8DE1-A59C-AB52-DA4B1291F8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2817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8815-8EB0-F602-B300-FB8ADFCA4BF5}"/>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r>
              <a:rPr lang="en-US" sz="8900" dirty="0">
                <a:latin typeface="Bradley Hand ITC" panose="03070402050302030203" pitchFamily="66" charset="0"/>
              </a:rPr>
              <a:t>       </a:t>
            </a:r>
            <a:r>
              <a:rPr lang="en-US" sz="8900" dirty="0">
                <a:solidFill>
                  <a:schemeClr val="accent4">
                    <a:lumMod val="50000"/>
                  </a:schemeClr>
                </a:solidFill>
                <a:latin typeface="Bradley Hand ITC" panose="03070402050302030203" pitchFamily="66" charset="0"/>
              </a:rPr>
              <a:t>THANK YOU !</a:t>
            </a:r>
            <a:endParaRPr lang="en-IN" sz="8900" dirty="0">
              <a:solidFill>
                <a:schemeClr val="accent4">
                  <a:lumMod val="50000"/>
                </a:schemeClr>
              </a:solidFill>
              <a:latin typeface="Bradley Hand ITC" panose="03070402050302030203" pitchFamily="66" charset="0"/>
            </a:endParaRPr>
          </a:p>
        </p:txBody>
      </p:sp>
      <p:sp>
        <p:nvSpPr>
          <p:cNvPr id="3" name="Slide Number Placeholder 2">
            <a:extLst>
              <a:ext uri="{FF2B5EF4-FFF2-40B4-BE49-F238E27FC236}">
                <a16:creationId xmlns:a16="http://schemas.microsoft.com/office/drawing/2014/main" id="{277106EA-BC4D-70F5-5B73-3099AC03D0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42197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3BD41-CBAB-1D3E-FA01-5A72912857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4" name="TextBox 3">
            <a:extLst>
              <a:ext uri="{FF2B5EF4-FFF2-40B4-BE49-F238E27FC236}">
                <a16:creationId xmlns:a16="http://schemas.microsoft.com/office/drawing/2014/main" id="{99F3B966-7401-FA00-CD74-5EB88144734E}"/>
              </a:ext>
            </a:extLst>
          </p:cNvPr>
          <p:cNvSpPr txBox="1"/>
          <p:nvPr/>
        </p:nvSpPr>
        <p:spPr>
          <a:xfrm>
            <a:off x="914400" y="521355"/>
            <a:ext cx="10515600" cy="4647426"/>
          </a:xfrm>
          <a:prstGeom prst="rect">
            <a:avLst/>
          </a:prstGeom>
          <a:noFill/>
        </p:spPr>
        <p:txBody>
          <a:bodyPr wrap="square">
            <a:spAutoFit/>
          </a:bodyPr>
          <a:lstStyle/>
          <a:p>
            <a:pPr algn="l"/>
            <a:r>
              <a:rPr lang="en-US" sz="2400" b="0" i="0" dirty="0">
                <a:solidFill>
                  <a:srgbClr val="374151"/>
                </a:solidFill>
                <a:effectLst/>
                <a:latin typeface="Söhne"/>
              </a:rPr>
              <a:t>                                                         </a:t>
            </a:r>
            <a:r>
              <a:rPr lang="en-US" sz="3600" b="0" i="0" dirty="0">
                <a:solidFill>
                  <a:schemeClr val="accent4"/>
                </a:solidFill>
                <a:effectLst/>
                <a:latin typeface="Söhne"/>
              </a:rPr>
              <a:t>INTRODUCTION</a:t>
            </a:r>
            <a:endParaRPr lang="en-US" sz="2400" dirty="0">
              <a:solidFill>
                <a:srgbClr val="374151"/>
              </a:solidFill>
              <a:latin typeface="Söhne"/>
            </a:endParaRPr>
          </a:p>
          <a:p>
            <a:pPr algn="l"/>
            <a:r>
              <a:rPr lang="en-US" sz="2000" b="0" i="0" dirty="0">
                <a:solidFill>
                  <a:srgbClr val="374151"/>
                </a:solidFill>
                <a:effectLst/>
                <a:latin typeface="Times New Roman" panose="02020603050405020304" pitchFamily="18" charset="0"/>
                <a:cs typeface="Times New Roman" panose="02020603050405020304" pitchFamily="18" charset="0"/>
              </a:rPr>
              <a:t>An Automated Teller Machine (ATM) is a self-service machine that allows bank </a:t>
            </a:r>
          </a:p>
          <a:p>
            <a:pPr algn="l"/>
            <a:r>
              <a:rPr lang="en-US" sz="2000" b="0" i="0" dirty="0">
                <a:solidFill>
                  <a:srgbClr val="374151"/>
                </a:solidFill>
                <a:effectLst/>
                <a:latin typeface="Times New Roman" panose="02020603050405020304" pitchFamily="18" charset="0"/>
                <a:cs typeface="Times New Roman" panose="02020603050405020304" pitchFamily="18" charset="0"/>
              </a:rPr>
              <a:t>customers to carry out a variety of financial transactions without the need for </a:t>
            </a:r>
          </a:p>
          <a:p>
            <a:pPr algn="l"/>
            <a:r>
              <a:rPr lang="en-US" sz="2000" b="0" i="0" dirty="0">
                <a:solidFill>
                  <a:srgbClr val="374151"/>
                </a:solidFill>
                <a:effectLst/>
                <a:latin typeface="Times New Roman" panose="02020603050405020304" pitchFamily="18" charset="0"/>
                <a:cs typeface="Times New Roman" panose="02020603050405020304" pitchFamily="18" charset="0"/>
              </a:rPr>
              <a:t>human assistance. These machines are typically located in convenient public </a:t>
            </a:r>
          </a:p>
          <a:p>
            <a:pPr algn="l"/>
            <a:r>
              <a:rPr lang="en-US" sz="2000" b="0" i="0" dirty="0">
                <a:solidFill>
                  <a:srgbClr val="374151"/>
                </a:solidFill>
                <a:effectLst/>
                <a:latin typeface="Times New Roman" panose="02020603050405020304" pitchFamily="18" charset="0"/>
                <a:cs typeface="Times New Roman" panose="02020603050405020304" pitchFamily="18" charset="0"/>
              </a:rPr>
              <a:t>places like shopping malls, airports, train stations, and bank branches.</a:t>
            </a:r>
          </a:p>
          <a:p>
            <a:pPr algn="l"/>
            <a:r>
              <a:rPr lang="en-US" sz="2000" b="0" i="0" dirty="0">
                <a:solidFill>
                  <a:srgbClr val="374151"/>
                </a:solidFill>
                <a:effectLst/>
                <a:latin typeface="Times New Roman" panose="02020603050405020304" pitchFamily="18" charset="0"/>
                <a:cs typeface="Times New Roman" panose="02020603050405020304" pitchFamily="18" charset="0"/>
              </a:rPr>
              <a:t>The first ATM was introduced in the late 1960s and since then, they have </a:t>
            </a:r>
          </a:p>
          <a:p>
            <a:pPr algn="l"/>
            <a:r>
              <a:rPr lang="en-US" sz="2000" b="0" i="0" dirty="0">
                <a:solidFill>
                  <a:srgbClr val="374151"/>
                </a:solidFill>
                <a:effectLst/>
                <a:latin typeface="Times New Roman" panose="02020603050405020304" pitchFamily="18" charset="0"/>
                <a:cs typeface="Times New Roman" panose="02020603050405020304" pitchFamily="18" charset="0"/>
              </a:rPr>
              <a:t>  become an essential part of the modern banking system. With an ATM, </a:t>
            </a:r>
          </a:p>
          <a:p>
            <a:pPr algn="l"/>
            <a:r>
              <a:rPr lang="en-US" sz="2000" b="0" i="0" dirty="0">
                <a:solidFill>
                  <a:srgbClr val="374151"/>
                </a:solidFill>
                <a:effectLst/>
                <a:latin typeface="Times New Roman" panose="02020603050405020304" pitchFamily="18" charset="0"/>
                <a:cs typeface="Times New Roman" panose="02020603050405020304" pitchFamily="18" charset="0"/>
              </a:rPr>
              <a:t>  customers can withdraw cash, check account balances, transfer funds</a:t>
            </a:r>
          </a:p>
          <a:p>
            <a:pPr algn="l"/>
            <a:r>
              <a:rPr lang="en-US" sz="2000" b="0" i="0" dirty="0">
                <a:solidFill>
                  <a:srgbClr val="374151"/>
                </a:solidFill>
                <a:effectLst/>
                <a:latin typeface="Times New Roman" panose="02020603050405020304" pitchFamily="18" charset="0"/>
                <a:cs typeface="Times New Roman" panose="02020603050405020304" pitchFamily="18" charset="0"/>
              </a:rPr>
              <a:t> between accounts, and perform other basic banking functions.</a:t>
            </a:r>
          </a:p>
          <a:p>
            <a:pPr algn="l"/>
            <a:r>
              <a:rPr lang="en-US" sz="2000" b="0" i="0" dirty="0">
                <a:solidFill>
                  <a:srgbClr val="374151"/>
                </a:solidFill>
                <a:effectLst/>
                <a:latin typeface="Times New Roman" panose="02020603050405020304" pitchFamily="18" charset="0"/>
                <a:cs typeface="Times New Roman" panose="02020603050405020304" pitchFamily="18" charset="0"/>
              </a:rPr>
              <a:t>ATMs are typically accessed using a plastic card that contains a magnetic stripe</a:t>
            </a:r>
          </a:p>
          <a:p>
            <a:pPr algn="l"/>
            <a:r>
              <a:rPr lang="en-US" sz="2000" b="0" i="0" dirty="0">
                <a:solidFill>
                  <a:srgbClr val="374151"/>
                </a:solidFill>
                <a:effectLst/>
                <a:latin typeface="Times New Roman" panose="02020603050405020304" pitchFamily="18" charset="0"/>
                <a:cs typeface="Times New Roman" panose="02020603050405020304" pitchFamily="18" charset="0"/>
              </a:rPr>
              <a:t> or a microchip. Customers insert their card into the ATM and enter a personal</a:t>
            </a:r>
          </a:p>
          <a:p>
            <a:pPr algn="l"/>
            <a:r>
              <a:rPr lang="en-US" sz="2000" b="0" i="0" dirty="0">
                <a:solidFill>
                  <a:srgbClr val="374151"/>
                </a:solidFill>
                <a:effectLst/>
                <a:latin typeface="Times New Roman" panose="02020603050405020304" pitchFamily="18" charset="0"/>
                <a:cs typeface="Times New Roman" panose="02020603050405020304" pitchFamily="18" charset="0"/>
              </a:rPr>
              <a:t> identification number (PIN) to authenticate their identity. Once authenticated,</a:t>
            </a:r>
          </a:p>
          <a:p>
            <a:pPr algn="l"/>
            <a:r>
              <a:rPr lang="en-US" sz="2000" b="0" i="0" dirty="0">
                <a:solidFill>
                  <a:srgbClr val="374151"/>
                </a:solidFill>
                <a:effectLst/>
                <a:latin typeface="Times New Roman" panose="02020603050405020304" pitchFamily="18" charset="0"/>
                <a:cs typeface="Times New Roman" panose="02020603050405020304" pitchFamily="18" charset="0"/>
              </a:rPr>
              <a:t> they can select the desired transaction from a menu on the screen and follow</a:t>
            </a:r>
          </a:p>
          <a:p>
            <a:pPr algn="l"/>
            <a:r>
              <a:rPr lang="en-US" sz="2000" b="0" i="0" dirty="0">
                <a:solidFill>
                  <a:srgbClr val="374151"/>
                </a:solidFill>
                <a:effectLst/>
                <a:latin typeface="Times New Roman" panose="02020603050405020304" pitchFamily="18" charset="0"/>
                <a:cs typeface="Times New Roman" panose="02020603050405020304" pitchFamily="18" charset="0"/>
              </a:rPr>
              <a:t> the on-screen prompts to complete the transaction.</a:t>
            </a:r>
          </a:p>
        </p:txBody>
      </p:sp>
    </p:spTree>
    <p:extLst>
      <p:ext uri="{BB962C8B-B14F-4D97-AF65-F5344CB8AC3E}">
        <p14:creationId xmlns:p14="http://schemas.microsoft.com/office/powerpoint/2010/main" val="22222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CB81-6E1B-2DFE-480A-80A4881A21B5}"/>
              </a:ext>
            </a:extLst>
          </p:cNvPr>
          <p:cNvSpPr>
            <a:spLocks noGrp="1"/>
          </p:cNvSpPr>
          <p:nvPr>
            <p:ph type="ctrTitle"/>
          </p:nvPr>
        </p:nvSpPr>
        <p:spPr>
          <a:xfrm>
            <a:off x="2362200" y="1600201"/>
            <a:ext cx="1676399" cy="380999"/>
          </a:xfrm>
        </p:spPr>
        <p:txBody>
          <a:bodyPr/>
          <a:lstStyle/>
          <a:p>
            <a:r>
              <a:rPr lang="en-IN" sz="1800" dirty="0">
                <a:solidFill>
                  <a:srgbClr val="FF0000"/>
                </a:solidFill>
                <a:latin typeface="Times New Roman" panose="02020603050405020304" pitchFamily="18" charset="0"/>
                <a:cs typeface="Times New Roman" panose="02020603050405020304" pitchFamily="18" charset="0"/>
              </a:rPr>
              <a:t>ABSTRACTS</a:t>
            </a:r>
            <a:r>
              <a:rPr lang="en-IN" sz="1800" dirty="0">
                <a:solidFill>
                  <a:srgbClr val="FF0000"/>
                </a:solidFill>
              </a:rPr>
              <a:t> </a:t>
            </a:r>
          </a:p>
        </p:txBody>
      </p:sp>
      <p:sp>
        <p:nvSpPr>
          <p:cNvPr id="3" name="Subtitle 2">
            <a:extLst>
              <a:ext uri="{FF2B5EF4-FFF2-40B4-BE49-F238E27FC236}">
                <a16:creationId xmlns:a16="http://schemas.microsoft.com/office/drawing/2014/main" id="{E4E24FC7-515E-AE81-9168-2816CC7F5397}"/>
              </a:ext>
            </a:extLst>
          </p:cNvPr>
          <p:cNvSpPr>
            <a:spLocks noGrp="1"/>
          </p:cNvSpPr>
          <p:nvPr>
            <p:ph type="subTitle" idx="1"/>
          </p:nvPr>
        </p:nvSpPr>
        <p:spPr>
          <a:xfrm>
            <a:off x="2362202" y="2133600"/>
            <a:ext cx="7467598" cy="3183463"/>
          </a:xfrm>
        </p:spPr>
        <p:txBody>
          <a:bodyPr>
            <a:normAutofit fontScale="92500" lnSpcReduction="20000"/>
          </a:bodyPr>
          <a:lstStyle/>
          <a:p>
            <a:pPr marL="914400" indent="-58420" algn="l">
              <a:lnSpc>
                <a:spcPct val="107000"/>
              </a:lnSpc>
              <a:spcAft>
                <a:spcPts val="1055"/>
              </a:spcAft>
            </a:pPr>
            <a:r>
              <a:rPr lang="en-IN" sz="1800" b="1" kern="0" dirty="0">
                <a:solidFill>
                  <a:srgbClr val="002060"/>
                </a:solidFill>
                <a:effectLst/>
                <a:latin typeface="Times New Roman" panose="02020603050405020304" pitchFamily="18" charset="0"/>
                <a:ea typeface="Times New Roman" panose="02020603050405020304" pitchFamily="18" charset="0"/>
              </a:rPr>
              <a:t>An Automated Teller Machine (ATM) is an electronic device that allows customers of financial institutions to perform various banking transactions, such as withdrawing cash, checking account balances, transferring funds, and paying bills, without the need for a human teller. ATMs have become ubiquitous and convenient for customers, as they are available 24/7 and can be found in a variety of locations, including banks, convenience stores, and malls. The use of ATMs has greatly reduced the need for customers to visit a physical bank branch, saving time and increasing efficiency in banking transactions. </a:t>
            </a:r>
            <a:endParaRPr lang="en-IN" sz="1800" b="1" kern="0" dirty="0">
              <a:solidFill>
                <a:srgbClr val="000000"/>
              </a:solidFill>
              <a:effectLst/>
              <a:latin typeface="Times New Roman" panose="02020603050405020304" pitchFamily="18" charset="0"/>
              <a:ea typeface="Times New Roman" panose="02020603050405020304" pitchFamily="18" charset="0"/>
            </a:endParaRPr>
          </a:p>
          <a:p>
            <a:pPr marL="914400" indent="-58420" algn="l">
              <a:lnSpc>
                <a:spcPct val="107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502B988E-2830-ADE1-CCD4-6076E70F92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97765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DB7E83-5F57-AC4A-B94D-6828E565D6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 name="Picture 3">
            <a:extLst>
              <a:ext uri="{FF2B5EF4-FFF2-40B4-BE49-F238E27FC236}">
                <a16:creationId xmlns:a16="http://schemas.microsoft.com/office/drawing/2014/main" id="{EB5C7801-8210-45AB-F7D4-79301FEB3C7B}"/>
              </a:ext>
            </a:extLst>
          </p:cNvPr>
          <p:cNvPicPr>
            <a:picLocks noChangeAspect="1"/>
          </p:cNvPicPr>
          <p:nvPr/>
        </p:nvPicPr>
        <p:blipFill>
          <a:blip r:embed="rId2"/>
          <a:stretch>
            <a:fillRect/>
          </a:stretch>
        </p:blipFill>
        <p:spPr>
          <a:xfrm>
            <a:off x="472384" y="381000"/>
            <a:ext cx="10729016" cy="5605914"/>
          </a:xfrm>
          <a:prstGeom prst="rect">
            <a:avLst/>
          </a:prstGeom>
        </p:spPr>
      </p:pic>
    </p:spTree>
    <p:extLst>
      <p:ext uri="{BB962C8B-B14F-4D97-AF65-F5344CB8AC3E}">
        <p14:creationId xmlns:p14="http://schemas.microsoft.com/office/powerpoint/2010/main" val="78307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17C6B-1ADA-D2B1-88D8-692CCE153D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TextBox 3">
            <a:extLst>
              <a:ext uri="{FF2B5EF4-FFF2-40B4-BE49-F238E27FC236}">
                <a16:creationId xmlns:a16="http://schemas.microsoft.com/office/drawing/2014/main" id="{FFB05D38-14F7-7700-A1B0-D6A42923F06B}"/>
              </a:ext>
            </a:extLst>
          </p:cNvPr>
          <p:cNvSpPr txBox="1"/>
          <p:nvPr/>
        </p:nvSpPr>
        <p:spPr>
          <a:xfrm>
            <a:off x="609600" y="1582340"/>
            <a:ext cx="10972800" cy="4093428"/>
          </a:xfrm>
          <a:prstGeom prst="rect">
            <a:avLst/>
          </a:prstGeom>
          <a:noFill/>
        </p:spPr>
        <p:txBody>
          <a:bodyPr wrap="square">
            <a:spAutoFit/>
          </a:bodyPr>
          <a:lstStyle/>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Central processing unit (CPU): A high-performance CPU is required to run the operating system and handle the processing of ATM transactions.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Memory: Sufficient memory is necessary to ensure that the system can handle multiple transactions simultaneously and maintain the required speed and performance.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Storage: Adequate storage is needed to store the ATM software, transaction logs, and other data that the system needs to operate.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Input/output devices: An ATM requires various input/output devices, such as a touch screen display, keypad, card reader, receipt printer, cash dispenser, and deposit module.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Network connectivity: The ATM must have a reliable and secure network connection to the financial institution's servers and other systems.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Security features: The ATM must include advanced security features to protect customer information and prevent fraud, such as encryption, anti-skimming technology, and physical </a:t>
            </a:r>
            <a:r>
              <a:rPr lang="en-IN" sz="2000" dirty="0">
                <a:solidFill>
                  <a:srgbClr val="374151"/>
                </a:solidFill>
                <a:effectLst/>
                <a:latin typeface="Times New Roman" panose="02020603050405020304" pitchFamily="18" charset="0"/>
                <a:ea typeface="Times New Roman" panose="02020603050405020304" pitchFamily="18" charset="0"/>
              </a:rPr>
              <a:t>security measures like locks and alarms.</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1EB2B9A-52E8-5F81-C76B-4C581F175552}"/>
              </a:ext>
            </a:extLst>
          </p:cNvPr>
          <p:cNvSpPr txBox="1"/>
          <p:nvPr/>
        </p:nvSpPr>
        <p:spPr>
          <a:xfrm>
            <a:off x="533400" y="381000"/>
            <a:ext cx="9372600" cy="399405"/>
          </a:xfrm>
          <a:prstGeom prst="rect">
            <a:avLst/>
          </a:prstGeom>
          <a:noFill/>
        </p:spPr>
        <p:txBody>
          <a:bodyPr wrap="square">
            <a:spAutoFit/>
          </a:bodyPr>
          <a:lstStyle/>
          <a:p>
            <a:pPr marL="914400" indent="-58420" algn="ctr">
              <a:lnSpc>
                <a:spcPct val="107000"/>
              </a:lnSpc>
              <a:spcAft>
                <a:spcPts val="865"/>
              </a:spcAft>
            </a:pPr>
            <a:r>
              <a:rPr lang="en-IN" sz="2000" b="1" u="sng" dirty="0">
                <a:solidFill>
                  <a:srgbClr val="000000"/>
                </a:solidFill>
                <a:effectLst/>
                <a:latin typeface="Times New Roman" panose="02020603050405020304" pitchFamily="18" charset="0"/>
                <a:ea typeface="Times New Roman" panose="02020603050405020304" pitchFamily="18" charset="0"/>
              </a:rPr>
              <a:t>System Requirement </a:t>
            </a:r>
            <a:endParaRPr lang="en-IN" sz="2000" b="1"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8B9C4240-7452-D2BE-0E69-84FBDE583FDE}"/>
              </a:ext>
            </a:extLst>
          </p:cNvPr>
          <p:cNvSpPr txBox="1"/>
          <p:nvPr/>
        </p:nvSpPr>
        <p:spPr>
          <a:xfrm>
            <a:off x="2875548" y="3131526"/>
            <a:ext cx="6213106" cy="368755"/>
          </a:xfrm>
          <a:prstGeom prst="rect">
            <a:avLst/>
          </a:prstGeom>
          <a:noFill/>
        </p:spPr>
        <p:txBody>
          <a:bodyPr wrap="square">
            <a:spAutoFit/>
          </a:bodyPr>
          <a:lstStyle/>
          <a:p>
            <a:pPr marL="914400" indent="-220980" algn="l">
              <a:lnSpc>
                <a:spcPct val="107000"/>
              </a:lnSpc>
              <a:spcAft>
                <a:spcPts val="290"/>
              </a:spcAft>
            </a:pPr>
            <a:r>
              <a:rPr lang="en-IN" sz="1800" dirty="0">
                <a:solidFill>
                  <a:srgbClr val="000000"/>
                </a:solidFill>
                <a:effectLst/>
                <a:latin typeface="Times New Roman" panose="02020603050405020304" pitchFamily="18" charset="0"/>
                <a:ea typeface="Times New Roman" panose="02020603050405020304" pitchFamily="18" charset="0"/>
              </a:rPr>
              <a:t>1.</a:t>
            </a:r>
          </a:p>
        </p:txBody>
      </p:sp>
      <p:sp>
        <p:nvSpPr>
          <p:cNvPr id="10" name="TextBox 9">
            <a:extLst>
              <a:ext uri="{FF2B5EF4-FFF2-40B4-BE49-F238E27FC236}">
                <a16:creationId xmlns:a16="http://schemas.microsoft.com/office/drawing/2014/main" id="{77C61F6A-9CA7-C3BF-1975-74AE0F00F86F}"/>
              </a:ext>
            </a:extLst>
          </p:cNvPr>
          <p:cNvSpPr txBox="1"/>
          <p:nvPr/>
        </p:nvSpPr>
        <p:spPr>
          <a:xfrm>
            <a:off x="685800" y="1182232"/>
            <a:ext cx="6213106" cy="369332"/>
          </a:xfrm>
          <a:prstGeom prst="rect">
            <a:avLst/>
          </a:prstGeom>
          <a:noFill/>
        </p:spPr>
        <p:txBody>
          <a:bodyPr wrap="square">
            <a:spAutoFit/>
          </a:bodyPr>
          <a:lstStyle/>
          <a:p>
            <a:r>
              <a:rPr lang="en-IN" sz="1800" b="1" u="sng" dirty="0">
                <a:solidFill>
                  <a:srgbClr val="000000"/>
                </a:solidFill>
                <a:effectLst/>
                <a:latin typeface="Times New Roman" panose="02020603050405020304" pitchFamily="18" charset="0"/>
                <a:ea typeface="Times New Roman" panose="02020603050405020304" pitchFamily="18" charset="0"/>
              </a:rPr>
              <a:t>Hardware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08382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9A730-9E48-CC10-2B67-E610451CC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DC88F316-CF43-888A-C768-AE69303D53FE}"/>
              </a:ext>
            </a:extLst>
          </p:cNvPr>
          <p:cNvSpPr txBox="1"/>
          <p:nvPr/>
        </p:nvSpPr>
        <p:spPr>
          <a:xfrm>
            <a:off x="609600" y="1524000"/>
            <a:ext cx="10972800" cy="3785652"/>
          </a:xfrm>
          <a:prstGeom prst="rect">
            <a:avLst/>
          </a:prstGeom>
          <a:noFill/>
        </p:spPr>
        <p:txBody>
          <a:bodyPr wrap="square">
            <a:spAutoFit/>
          </a:bodyPr>
          <a:lstStyle/>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Operating System: An operating system like Windows or Linux is required to run the ATM software and manage the system resources.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ATM Software: The ATM software is responsible for managing user interactions, processing transactions, and communicating with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Security Software: Advanced security software is necessary to protect customer information and prevent fraud, including encryption, anti-skimming technology, and real-time monitoring.</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Network Software: Network software is needed to manage the network connection and facilitate communication between the ATM and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Software: Database software is required to store and manage transaction data, user profiles, and other critical information.</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Application Programming Interfaces (APIs): APIs are needed to integrate with other banking systems and services, including mobile banking apps and third-party payment processors.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6EB193-BDCB-F0C6-931F-ED5D2F66ACCA}"/>
              </a:ext>
            </a:extLst>
          </p:cNvPr>
          <p:cNvSpPr txBox="1"/>
          <p:nvPr/>
        </p:nvSpPr>
        <p:spPr>
          <a:xfrm>
            <a:off x="-304800" y="864652"/>
            <a:ext cx="9393454" cy="368755"/>
          </a:xfrm>
          <a:prstGeom prst="rect">
            <a:avLst/>
          </a:prstGeom>
          <a:noFill/>
        </p:spPr>
        <p:txBody>
          <a:bodyPr wrap="square">
            <a:spAutoFit/>
          </a:bodyPr>
          <a:lstStyle/>
          <a:p>
            <a:pPr marL="1080770" indent="-220980" algn="l">
              <a:lnSpc>
                <a:spcPct val="107000"/>
              </a:lnSpc>
              <a:spcAft>
                <a:spcPts val="75"/>
              </a:spcAft>
            </a:pP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u="sng" dirty="0">
                <a:solidFill>
                  <a:srgbClr val="000000"/>
                </a:solidFill>
                <a:effectLst/>
                <a:latin typeface="Times New Roman" panose="02020603050405020304" pitchFamily="18" charset="0"/>
                <a:ea typeface="Times New Roman" panose="02020603050405020304" pitchFamily="18" charset="0"/>
              </a:rPr>
              <a:t>Software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76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3C54-D266-D325-E715-39FFBF565A3F}"/>
              </a:ext>
            </a:extLst>
          </p:cNvPr>
          <p:cNvSpPr>
            <a:spLocks noGrp="1"/>
          </p:cNvSpPr>
          <p:nvPr>
            <p:ph type="ctrTitle"/>
          </p:nvPr>
        </p:nvSpPr>
        <p:spPr>
          <a:xfrm>
            <a:off x="2209800" y="1871131"/>
            <a:ext cx="2895601" cy="872069"/>
          </a:xfrm>
        </p:spPr>
        <p:txBody>
          <a:bodyPr/>
          <a:lstStyle/>
          <a:p>
            <a:r>
              <a:rPr lang="en-IN" sz="1800" b="1" u="sng" kern="0" dirty="0">
                <a:solidFill>
                  <a:srgbClr val="000000"/>
                </a:solidFill>
                <a:effectLst/>
                <a:latin typeface="Times New Roman" panose="02020603050405020304" pitchFamily="18" charset="0"/>
                <a:ea typeface="Times New Roman" panose="02020603050405020304" pitchFamily="18" charset="0"/>
              </a:rPr>
              <a:t>Advantages of ATM </a:t>
            </a:r>
            <a:br>
              <a:rPr lang="en-IN" sz="1800" b="1" kern="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4" name="Subtitle 3">
            <a:extLst>
              <a:ext uri="{FF2B5EF4-FFF2-40B4-BE49-F238E27FC236}">
                <a16:creationId xmlns:a16="http://schemas.microsoft.com/office/drawing/2014/main" id="{1C639318-38E7-C0E7-1318-7C37A704D270}"/>
              </a:ext>
            </a:extLst>
          </p:cNvPr>
          <p:cNvSpPr>
            <a:spLocks noGrp="1"/>
          </p:cNvSpPr>
          <p:nvPr>
            <p:ph type="subTitle" idx="1"/>
          </p:nvPr>
        </p:nvSpPr>
        <p:spPr>
          <a:xfrm>
            <a:off x="2362200" y="2057400"/>
            <a:ext cx="7543800" cy="3259663"/>
          </a:xfrm>
        </p:spPr>
        <p:txBody>
          <a:bodyPr>
            <a:normAutofit fontScale="85000" lnSpcReduction="20000"/>
          </a:bodyPr>
          <a:lstStyle/>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Convenience: ATMs are available 24/7, making it easy for customers to perform transactions whenever they need to, without needing to visit a physical bank branch.</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Accessibility: ATMs are located in various locations, including banks, shopping </a:t>
            </a:r>
            <a:r>
              <a:rPr lang="en-IN" sz="1800" dirty="0" err="1">
                <a:solidFill>
                  <a:srgbClr val="002060"/>
                </a:solidFill>
                <a:effectLst/>
                <a:latin typeface="Times New Roman" panose="02020603050405020304" pitchFamily="18" charset="0"/>
                <a:ea typeface="Times New Roman" panose="02020603050405020304" pitchFamily="18" charset="0"/>
              </a:rPr>
              <a:t>centers</a:t>
            </a:r>
            <a:r>
              <a:rPr lang="en-IN" sz="1800" dirty="0">
                <a:solidFill>
                  <a:srgbClr val="002060"/>
                </a:solidFill>
                <a:effectLst/>
                <a:latin typeface="Times New Roman" panose="02020603050405020304" pitchFamily="18" charset="0"/>
                <a:ea typeface="Times New Roman" panose="02020603050405020304" pitchFamily="18" charset="0"/>
              </a:rPr>
              <a:t>, and convenience stores, making them easily accessible to customers.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Time-Saving: ATMs allow customers to perform transactions quickly, without the need to wait in long lines at the bank.</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Security: ATMs are designed with advanced security features such as PINs, encryption, and anti-skimming technology to protect customer information and prevent fraud.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Increased Efficiency: ATMs increase the efficiency of banking transactions by reducing the need for bank tellers to perform routine tasks, allowing them to focus on more complex tasks that require personal attention.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002060"/>
                </a:solidFill>
                <a:effectLst/>
                <a:latin typeface="Times New Roman" panose="02020603050405020304" pitchFamily="18" charset="0"/>
                <a:ea typeface="Times New Roman" panose="02020603050405020304" pitchFamily="18" charset="0"/>
              </a:rPr>
              <a:t>Cash Availability: ATMs provide customers with quick access to cash, eliminating the need to visit a bank branch during business hours to withdraw money.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31EC3A9E-0229-6786-4AC0-3BEEEF67E8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4562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96D5B-5C6A-8F71-679F-4274B8977A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TextBox 3">
            <a:extLst>
              <a:ext uri="{FF2B5EF4-FFF2-40B4-BE49-F238E27FC236}">
                <a16:creationId xmlns:a16="http://schemas.microsoft.com/office/drawing/2014/main" id="{92C3C50D-0788-CF66-8122-5FD6BBABD80E}"/>
              </a:ext>
            </a:extLst>
          </p:cNvPr>
          <p:cNvSpPr txBox="1"/>
          <p:nvPr/>
        </p:nvSpPr>
        <p:spPr>
          <a:xfrm>
            <a:off x="609600" y="914400"/>
            <a:ext cx="10744200" cy="4431983"/>
          </a:xfrm>
          <a:prstGeom prst="rect">
            <a:avLst/>
          </a:prstGeom>
          <a:noFill/>
        </p:spPr>
        <p:txBody>
          <a:bodyPr wrap="square">
            <a:spAutoFit/>
          </a:bodyPr>
          <a:lstStyle/>
          <a:p>
            <a:pPr algn="l"/>
            <a:r>
              <a:rPr lang="en-US" sz="2400" b="1" i="0" dirty="0">
                <a:solidFill>
                  <a:schemeClr val="accent4">
                    <a:lumMod val="75000"/>
                  </a:schemeClr>
                </a:solidFill>
                <a:effectLst/>
                <a:latin typeface="Muli"/>
              </a:rPr>
              <a:t>What is an ATM Card?</a:t>
            </a:r>
            <a:endParaRPr lang="en-US" b="1" i="0" dirty="0">
              <a:solidFill>
                <a:srgbClr val="3D3D3D"/>
              </a:solidFill>
              <a:effectLst/>
              <a:latin typeface="Muli"/>
            </a:endParaRPr>
          </a:p>
          <a:p>
            <a:pPr algn="l"/>
            <a:endParaRPr lang="en-US" b="1" i="0" dirty="0">
              <a:solidFill>
                <a:srgbClr val="3D3D3D"/>
              </a:solidFill>
              <a:effectLst/>
              <a:latin typeface="Muli"/>
            </a:endParaRPr>
          </a:p>
          <a:p>
            <a:pPr algn="l"/>
            <a:r>
              <a:rPr lang="en-US" sz="2400" b="0" i="0" dirty="0">
                <a:solidFill>
                  <a:srgbClr val="4B4B4B"/>
                </a:solidFill>
                <a:effectLst/>
                <a:latin typeface="Muli"/>
              </a:rPr>
              <a:t> ATM cards are payment cards issued by banks. They are linked to your bank account, and you can use them for withdrawing money from ATMs. Most of the ATM cards can now be used for online and offline transactions.</a:t>
            </a:r>
          </a:p>
          <a:p>
            <a:pPr algn="l"/>
            <a:r>
              <a:rPr lang="en-US" sz="2400" b="0" i="0" dirty="0">
                <a:solidFill>
                  <a:srgbClr val="4B4B4B"/>
                </a:solidFill>
                <a:effectLst/>
                <a:latin typeface="Muli"/>
              </a:rPr>
              <a:t>Debit Cards were then introduced to eliminate this limitation. You can now use debit cards for withdrawing money as well as for online and offline transactions. You can get one by opening a Savings Account at a bank.</a:t>
            </a:r>
          </a:p>
          <a:p>
            <a:pPr algn="l"/>
            <a:r>
              <a:rPr lang="en-US" sz="2400" b="0" i="0" dirty="0">
                <a:solidFill>
                  <a:srgbClr val="4B4B4B"/>
                </a:solidFill>
                <a:effectLst/>
                <a:latin typeface="Muli"/>
              </a:rPr>
              <a:t>Most of the banks now offer custom cards with the name of the account holder mentioned on the card. Apart from your name, the validity of the card, 16-digit card number, logo of card network, and Card Verification Value (CVV) is mentioned on the card. The latest ATM cards also feature a </a:t>
            </a:r>
            <a:r>
              <a:rPr lang="en-US" sz="2400" b="0" i="0" dirty="0" err="1">
                <a:solidFill>
                  <a:srgbClr val="4B4B4B"/>
                </a:solidFill>
                <a:effectLst/>
                <a:latin typeface="Muli"/>
              </a:rPr>
              <a:t>Europay</a:t>
            </a:r>
            <a:r>
              <a:rPr lang="en-US" sz="2400" b="0" i="0" dirty="0">
                <a:solidFill>
                  <a:srgbClr val="4B4B4B"/>
                </a:solidFill>
                <a:effectLst/>
                <a:latin typeface="Muli"/>
              </a:rPr>
              <a:t> Mastercard and Visa (EVM) chip.</a:t>
            </a:r>
          </a:p>
        </p:txBody>
      </p:sp>
    </p:spTree>
    <p:extLst>
      <p:ext uri="{BB962C8B-B14F-4D97-AF65-F5344CB8AC3E}">
        <p14:creationId xmlns:p14="http://schemas.microsoft.com/office/powerpoint/2010/main" val="84485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B2CC1-1084-DA41-4427-5DA85F21B2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EC418CEE-C512-9D98-C273-B4A8AE6B951B}"/>
              </a:ext>
            </a:extLst>
          </p:cNvPr>
          <p:cNvPicPr>
            <a:picLocks noChangeAspect="1"/>
          </p:cNvPicPr>
          <p:nvPr/>
        </p:nvPicPr>
        <p:blipFill>
          <a:blip r:embed="rId2"/>
          <a:stretch>
            <a:fillRect/>
          </a:stretch>
        </p:blipFill>
        <p:spPr>
          <a:xfrm>
            <a:off x="454873" y="948154"/>
            <a:ext cx="10766119" cy="4919246"/>
          </a:xfrm>
          <a:prstGeom prst="rect">
            <a:avLst/>
          </a:prstGeom>
        </p:spPr>
      </p:pic>
      <p:sp>
        <p:nvSpPr>
          <p:cNvPr id="6" name="TextBox 5">
            <a:extLst>
              <a:ext uri="{FF2B5EF4-FFF2-40B4-BE49-F238E27FC236}">
                <a16:creationId xmlns:a16="http://schemas.microsoft.com/office/drawing/2014/main" id="{C9F414BF-701F-CEC7-1DAE-776647BFC431}"/>
              </a:ext>
            </a:extLst>
          </p:cNvPr>
          <p:cNvSpPr txBox="1"/>
          <p:nvPr/>
        </p:nvSpPr>
        <p:spPr>
          <a:xfrm>
            <a:off x="4412143" y="424934"/>
            <a:ext cx="6213106" cy="523220"/>
          </a:xfrm>
          <a:prstGeom prst="rect">
            <a:avLst/>
          </a:prstGeom>
          <a:noFill/>
        </p:spPr>
        <p:txBody>
          <a:bodyPr wrap="square">
            <a:spAutoFit/>
          </a:bodyPr>
          <a:lstStyle/>
          <a:p>
            <a:r>
              <a:rPr lang="en-IN" sz="2800" dirty="0"/>
              <a:t>FLOWCHART</a:t>
            </a:r>
          </a:p>
        </p:txBody>
      </p:sp>
    </p:spTree>
    <p:extLst>
      <p:ext uri="{BB962C8B-B14F-4D97-AF65-F5344CB8AC3E}">
        <p14:creationId xmlns:p14="http://schemas.microsoft.com/office/powerpoint/2010/main" val="2418966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6060963-E9FB-4113-B9EC-1985F1D7582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25405"/>
  <p:tag name="ISPRING_RESOURCE_PATHS_HASH_PRESENTER" val="1e982547a763f0ab94902370c7fea824d44ba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315</TotalTime>
  <Words>1506</Words>
  <Application>Microsoft Office PowerPoint</Application>
  <PresentationFormat>Widescreen</PresentationFormat>
  <Paragraphs>87</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Bradley Hand ITC</vt:lpstr>
      <vt:lpstr>Calibri</vt:lpstr>
      <vt:lpstr>Muli</vt:lpstr>
      <vt:lpstr>Roboto</vt:lpstr>
      <vt:lpstr>Söhne</vt:lpstr>
      <vt:lpstr>Times New Roman</vt:lpstr>
      <vt:lpstr>Trebuchet MS</vt:lpstr>
      <vt:lpstr>Wingdings 3</vt:lpstr>
      <vt:lpstr>Facet</vt:lpstr>
      <vt:lpstr>"ATM Innovations: Revolutionizing the Banking Experience"</vt:lpstr>
      <vt:lpstr>PowerPoint Presentation</vt:lpstr>
      <vt:lpstr>ABSTRACTS </vt:lpstr>
      <vt:lpstr>PowerPoint Presentation</vt:lpstr>
      <vt:lpstr>PowerPoint Presentation</vt:lpstr>
      <vt:lpstr>PowerPoint Presentation</vt:lpstr>
      <vt:lpstr>Advantages of ATM  </vt:lpstr>
      <vt:lpstr>PowerPoint Presentation</vt:lpstr>
      <vt:lpstr>PowerPoint Presentation</vt:lpstr>
      <vt:lpstr>output</vt:lpstr>
      <vt:lpstr>1</vt:lpstr>
      <vt:lpstr>2</vt:lpstr>
      <vt:lpstr>Conclusion</vt:lpstr>
      <vt:lpstr>Future Enhancements  </vt:lpstr>
      <vt:lpstr>SCOPE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9325405</dc:title>
  <dc:creator>sonu</dc:creator>
  <cp:lastModifiedBy>rohit kumar yadav</cp:lastModifiedBy>
  <cp:revision>18</cp:revision>
  <dcterms:modified xsi:type="dcterms:W3CDTF">2023-04-22T07:11:25Z</dcterms:modified>
</cp:coreProperties>
</file>