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handoutMasterIdLst>
    <p:handoutMasterId r:id="rId39"/>
  </p:handoutMasterIdLst>
  <p:sldIdLst>
    <p:sldId id="256" r:id="rId5"/>
    <p:sldId id="257" r:id="rId6"/>
    <p:sldId id="259" r:id="rId7"/>
    <p:sldId id="263" r:id="rId8"/>
    <p:sldId id="29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ise Morrison" initials="ESM" lastIdx="13" clrIdx="0"/>
  <p:cmAuthor id="1" name="Administrator" initials="A" lastIdx="20" clrIdx="1"/>
  <p:cmAuthor id="2" name="Elise" initials="E" lastIdx="8"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496" autoAdjust="0"/>
  </p:normalViewPr>
  <p:slideViewPr>
    <p:cSldViewPr snapToGrid="0">
      <p:cViewPr varScale="1">
        <p:scale>
          <a:sx n="63" d="100"/>
          <a:sy n="63" d="100"/>
        </p:scale>
        <p:origin x="222" y="72"/>
      </p:cViewPr>
      <p:guideLst>
        <p:guide orient="horz" pos="2160"/>
        <p:guide pos="3840"/>
      </p:guideLst>
    </p:cSldViewPr>
  </p:slideViewPr>
  <p:outlineViewPr>
    <p:cViewPr>
      <p:scale>
        <a:sx n="33" d="100"/>
        <a:sy n="33" d="100"/>
      </p:scale>
      <p:origin x="0" y="-2160"/>
    </p:cViewPr>
  </p:outlineViewPr>
  <p:notesTextViewPr>
    <p:cViewPr>
      <p:scale>
        <a:sx n="1" d="1"/>
        <a:sy n="1" d="1"/>
      </p:scale>
      <p:origin x="0" y="0"/>
    </p:cViewPr>
  </p:notesTextViewPr>
  <p:sorterViewPr>
    <p:cViewPr>
      <p:scale>
        <a:sx n="100" d="100"/>
        <a:sy n="100" d="100"/>
      </p:scale>
      <p:origin x="0" y="2502"/>
    </p:cViewPr>
  </p:sorterViewPr>
  <p:notesViewPr>
    <p:cSldViewPr snapToGrid="0">
      <p:cViewPr varScale="1">
        <p:scale>
          <a:sx n="53" d="100"/>
          <a:sy n="53" d="100"/>
        </p:scale>
        <p:origin x="-264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08-Apr-18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08-Apr-18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639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dirty="0"/>
          </a:p>
        </p:txBody>
      </p:sp>
    </p:spTree>
    <p:extLst>
      <p:ext uri="{BB962C8B-B14F-4D97-AF65-F5344CB8AC3E}">
        <p14:creationId xmlns:p14="http://schemas.microsoft.com/office/powerpoint/2010/main" val="2972667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3982499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422864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dirty="0"/>
          </a:p>
        </p:txBody>
      </p:sp>
    </p:spTree>
    <p:extLst>
      <p:ext uri="{BB962C8B-B14F-4D97-AF65-F5344CB8AC3E}">
        <p14:creationId xmlns:p14="http://schemas.microsoft.com/office/powerpoint/2010/main" val="3030562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62134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dirty="0"/>
          </a:p>
        </p:txBody>
      </p:sp>
    </p:spTree>
    <p:extLst>
      <p:ext uri="{BB962C8B-B14F-4D97-AF65-F5344CB8AC3E}">
        <p14:creationId xmlns:p14="http://schemas.microsoft.com/office/powerpoint/2010/main" val="507121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dirty="0"/>
          </a:p>
        </p:txBody>
      </p:sp>
    </p:spTree>
    <p:extLst>
      <p:ext uri="{BB962C8B-B14F-4D97-AF65-F5344CB8AC3E}">
        <p14:creationId xmlns:p14="http://schemas.microsoft.com/office/powerpoint/2010/main" val="3106861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dirty="0"/>
          </a:p>
        </p:txBody>
      </p:sp>
    </p:spTree>
    <p:extLst>
      <p:ext uri="{BB962C8B-B14F-4D97-AF65-F5344CB8AC3E}">
        <p14:creationId xmlns:p14="http://schemas.microsoft.com/office/powerpoint/2010/main" val="3047951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dirty="0"/>
          </a:p>
        </p:txBody>
      </p:sp>
    </p:spTree>
    <p:extLst>
      <p:ext uri="{BB962C8B-B14F-4D97-AF65-F5344CB8AC3E}">
        <p14:creationId xmlns:p14="http://schemas.microsoft.com/office/powerpoint/2010/main" val="913614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dirty="0"/>
          </a:p>
        </p:txBody>
      </p:sp>
    </p:spTree>
    <p:extLst>
      <p:ext uri="{BB962C8B-B14F-4D97-AF65-F5344CB8AC3E}">
        <p14:creationId xmlns:p14="http://schemas.microsoft.com/office/powerpoint/2010/main" val="2035998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789700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dirty="0"/>
          </a:p>
        </p:txBody>
      </p:sp>
    </p:spTree>
    <p:extLst>
      <p:ext uri="{BB962C8B-B14F-4D97-AF65-F5344CB8AC3E}">
        <p14:creationId xmlns:p14="http://schemas.microsoft.com/office/powerpoint/2010/main" val="3844874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dirty="0"/>
          </a:p>
        </p:txBody>
      </p:sp>
    </p:spTree>
    <p:extLst>
      <p:ext uri="{BB962C8B-B14F-4D97-AF65-F5344CB8AC3E}">
        <p14:creationId xmlns:p14="http://schemas.microsoft.com/office/powerpoint/2010/main" val="79226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dirty="0"/>
          </a:p>
        </p:txBody>
      </p:sp>
    </p:spTree>
    <p:extLst>
      <p:ext uri="{BB962C8B-B14F-4D97-AF65-F5344CB8AC3E}">
        <p14:creationId xmlns:p14="http://schemas.microsoft.com/office/powerpoint/2010/main" val="2243292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26596344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1104282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dirty="0"/>
          </a:p>
        </p:txBody>
      </p:sp>
    </p:spTree>
    <p:extLst>
      <p:ext uri="{BB962C8B-B14F-4D97-AF65-F5344CB8AC3E}">
        <p14:creationId xmlns:p14="http://schemas.microsoft.com/office/powerpoint/2010/main" val="653425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dirty="0"/>
          </a:p>
        </p:txBody>
      </p:sp>
    </p:spTree>
    <p:extLst>
      <p:ext uri="{BB962C8B-B14F-4D97-AF65-F5344CB8AC3E}">
        <p14:creationId xmlns:p14="http://schemas.microsoft.com/office/powerpoint/2010/main" val="3799926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dirty="0"/>
          </a:p>
        </p:txBody>
      </p:sp>
    </p:spTree>
    <p:extLst>
      <p:ext uri="{BB962C8B-B14F-4D97-AF65-F5344CB8AC3E}">
        <p14:creationId xmlns:p14="http://schemas.microsoft.com/office/powerpoint/2010/main" val="2444478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dirty="0"/>
          </a:p>
        </p:txBody>
      </p:sp>
    </p:spTree>
    <p:extLst>
      <p:ext uri="{BB962C8B-B14F-4D97-AF65-F5344CB8AC3E}">
        <p14:creationId xmlns:p14="http://schemas.microsoft.com/office/powerpoint/2010/main" val="16456006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dirty="0"/>
          </a:p>
        </p:txBody>
      </p:sp>
    </p:spTree>
    <p:extLst>
      <p:ext uri="{BB962C8B-B14F-4D97-AF65-F5344CB8AC3E}">
        <p14:creationId xmlns:p14="http://schemas.microsoft.com/office/powerpoint/2010/main" val="307245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4551300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24362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25138304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34137157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46851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5106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8279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dirty="0"/>
          </a:p>
        </p:txBody>
      </p:sp>
    </p:spTree>
    <p:extLst>
      <p:ext uri="{BB962C8B-B14F-4D97-AF65-F5344CB8AC3E}">
        <p14:creationId xmlns:p14="http://schemas.microsoft.com/office/powerpoint/2010/main" val="1593054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dirty="0"/>
          </a:p>
        </p:txBody>
      </p:sp>
    </p:spTree>
    <p:extLst>
      <p:ext uri="{BB962C8B-B14F-4D97-AF65-F5344CB8AC3E}">
        <p14:creationId xmlns:p14="http://schemas.microsoft.com/office/powerpoint/2010/main" val="1047236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dirty="0"/>
          </a:p>
        </p:txBody>
      </p:sp>
    </p:spTree>
    <p:extLst>
      <p:ext uri="{BB962C8B-B14F-4D97-AF65-F5344CB8AC3E}">
        <p14:creationId xmlns:p14="http://schemas.microsoft.com/office/powerpoint/2010/main" val="1771994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dirty="0"/>
          </a:p>
        </p:txBody>
      </p:sp>
    </p:spTree>
    <p:extLst>
      <p:ext uri="{BB962C8B-B14F-4D97-AF65-F5344CB8AC3E}">
        <p14:creationId xmlns:p14="http://schemas.microsoft.com/office/powerpoint/2010/main" val="3667440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4" y="4771506"/>
            <a:ext cx="10487627"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5" y="3117273"/>
            <a:ext cx="10723468"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52755731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accent5"/>
          </a:solidFill>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a:solidFill>
            <a:schemeClr val="accent3"/>
          </a:solidFill>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21086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72" r:id="rId4"/>
    <p:sldLayoutId id="2147483664" r:id="rId5"/>
    <p:sldLayoutId id="2147483665" r:id="rId6"/>
    <p:sldLayoutId id="2147483666" r:id="rId7"/>
    <p:sldLayoutId id="2147483668" r:id="rId8"/>
    <p:sldLayoutId id="2147483669" r:id="rId9"/>
    <p:sldLayoutId id="2147483674"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msdn.microsoft.com/en-us/library/ms144275.aspx"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http://www.microsoftstore.com/store/msusa/en_US/pdp/SQL-Server-Developer-Edition-2012/productID.281182300" TargetMode="External"/><Relationship Id="rId5" Type="http://schemas.openxmlformats.org/officeDocument/2006/relationships/hyperlink" Target="http://www.microsoft.com/en-us/sqlserver/editions/2012-editions/express.aspx" TargetMode="External"/><Relationship Id="rId4" Type="http://schemas.openxmlformats.org/officeDocument/2006/relationships/hyperlink" Target="http://www.microsoft.com/betaexperience/pd/SQL2012EvalCTA/enus/default.aspx"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www.acnc.com/raid"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hyperlink" Target="http://www.e-squillace.com/tech/techdiagrams/DCBB_File_System_Design_Options.png" TargetMode="External"/><Relationship Id="rId4" Type="http://schemas.openxmlformats.org/officeDocument/2006/relationships/hyperlink" Target="http://technet.microsoft.com/en-us/library/ms175527(v=SQL.105).aspx"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e-squillace.com/tech/techdiagrams/DCBB_Files_&amp;_FileGroups.png"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hyperlink" Target="http://technet.microsoft.com/en-us/library/ms191174.aspx"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hyperlink" Target="http://www.e-squillace.com/tech/techdiagrams/SQL_Partitioned_Table_Architecture.png" TargetMode="External"/><Relationship Id="rId4" Type="http://schemas.openxmlformats.org/officeDocument/2006/relationships/hyperlink" Target="http://technet.microsoft.com/en-us/library/ms160743.aspx"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www.mssqltips.com/sqlservertip/1178/monitoring-sql-server-database-transaction-log-space/"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msdn.microsoft.com/en-us/library/ms143504(v=sql.110).aspx"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8" Type="http://schemas.openxmlformats.org/officeDocument/2006/relationships/hyperlink" Target="http://blogs.msdn.com/b/sqlserverstorageengine/archive/2006/10/06/sqliosim-available-for-download.aspx" TargetMode="External"/><Relationship Id="rId3" Type="http://schemas.openxmlformats.org/officeDocument/2006/relationships/hyperlink" Target="http://www.brentozar.com/archive/2009/03/why-would-you-virtualize-sql-server/" TargetMode="External"/><Relationship Id="rId7" Type="http://schemas.openxmlformats.org/officeDocument/2006/relationships/hyperlink" Target="http://www.microsoft.com/en-us/download/details.aspx?id=20163"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sqlmag.com/storage/using-solid-state-disks-sql-server-storage-solutions" TargetMode="External"/><Relationship Id="rId5" Type="http://schemas.openxmlformats.org/officeDocument/2006/relationships/hyperlink" Target="http://msdn.microsoft.com/en-us/library/cc645993(v=SQL.110).aspx#CrossBoxScale" TargetMode="External"/><Relationship Id="rId4" Type="http://schemas.openxmlformats.org/officeDocument/2006/relationships/hyperlink" Target="http://www.brentozar.com/archive/2009/03/reasons-why-you-shouldnt-virtualize-sql-serve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msdn.microsoft.com/en-us/library/ms143506.aspx"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1" y="5132437"/>
            <a:ext cx="11723426" cy="1460779"/>
          </a:xfrm>
        </p:spPr>
        <p:txBody>
          <a:bodyPr/>
          <a:lstStyle/>
          <a:p>
            <a:r>
              <a:rPr lang="en-US" dirty="0" smtClean="0"/>
              <a:t>Ajay Dwivedi </a:t>
            </a:r>
            <a:r>
              <a:rPr lang="en-US" dirty="0"/>
              <a:t>| Senior </a:t>
            </a:r>
            <a:r>
              <a:rPr lang="en-US" dirty="0" smtClean="0"/>
              <a:t>SQL DBA | SQL Trainer</a:t>
            </a:r>
          </a:p>
        </p:txBody>
      </p:sp>
      <p:sp>
        <p:nvSpPr>
          <p:cNvPr id="2" name="Title 1"/>
          <p:cNvSpPr>
            <a:spLocks noGrp="1"/>
          </p:cNvSpPr>
          <p:nvPr>
            <p:ph type="ctrTitle"/>
          </p:nvPr>
        </p:nvSpPr>
        <p:spPr/>
        <p:txBody>
          <a:bodyPr/>
          <a:lstStyle/>
          <a:p>
            <a:r>
              <a:rPr lang="en-US" sz="4000" dirty="0"/>
              <a:t>Administering </a:t>
            </a:r>
            <a:r>
              <a:rPr lang="en-US" sz="4000" dirty="0" smtClean="0"/>
              <a:t>SQL </a:t>
            </a:r>
            <a:r>
              <a:rPr lang="en-US" sz="4000" dirty="0"/>
              <a:t>Server </a:t>
            </a:r>
            <a:r>
              <a:rPr lang="en-US" sz="4000" dirty="0" smtClean="0"/>
              <a:t>2012/2014</a:t>
            </a:r>
            <a:endParaRPr lang="en-US" sz="4000" dirty="0"/>
          </a:p>
        </p:txBody>
      </p:sp>
    </p:spTree>
    <p:extLst>
      <p:ext uri="{BB962C8B-B14F-4D97-AF65-F5344CB8AC3E}">
        <p14:creationId xmlns:p14="http://schemas.microsoft.com/office/powerpoint/2010/main" val="3495969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 the Appropriate </a:t>
            </a:r>
            <a:r>
              <a:rPr lang="en-US" dirty="0" smtClean="0"/>
              <a:t>Edition of SQL Server 2012  </a:t>
            </a:r>
            <a:endParaRPr lang="en-US" dirty="0"/>
          </a:p>
        </p:txBody>
      </p:sp>
      <p:sp>
        <p:nvSpPr>
          <p:cNvPr id="4" name="Content Placeholder 3"/>
          <p:cNvSpPr>
            <a:spLocks noGrp="1"/>
          </p:cNvSpPr>
          <p:nvPr>
            <p:ph sz="quarter" idx="10"/>
          </p:nvPr>
        </p:nvSpPr>
        <p:spPr/>
        <p:txBody>
          <a:bodyPr/>
          <a:lstStyle/>
          <a:p>
            <a:r>
              <a:rPr lang="en-US" dirty="0" smtClean="0">
                <a:hlinkClick r:id="rId3"/>
              </a:rPr>
              <a:t>Editions</a:t>
            </a:r>
            <a:r>
              <a:rPr lang="en-US" dirty="0" smtClean="0"/>
              <a:t> to choose from are:</a:t>
            </a:r>
          </a:p>
          <a:p>
            <a:pPr lvl="1"/>
            <a:r>
              <a:rPr lang="en-US" dirty="0" smtClean="0"/>
              <a:t>Principal Editions</a:t>
            </a:r>
          </a:p>
          <a:p>
            <a:pPr lvl="2"/>
            <a:r>
              <a:rPr lang="en-US" dirty="0" smtClean="0"/>
              <a:t>Enterprise</a:t>
            </a:r>
          </a:p>
          <a:p>
            <a:pPr lvl="2"/>
            <a:r>
              <a:rPr lang="en-US" dirty="0" smtClean="0"/>
              <a:t>Business Intelligence</a:t>
            </a:r>
          </a:p>
          <a:p>
            <a:pPr lvl="2"/>
            <a:r>
              <a:rPr lang="en-US" dirty="0" smtClean="0"/>
              <a:t>Standard</a:t>
            </a:r>
          </a:p>
          <a:p>
            <a:pPr lvl="2"/>
            <a:r>
              <a:rPr lang="en-US" dirty="0" smtClean="0">
                <a:hlinkClick r:id="rId4"/>
              </a:rPr>
              <a:t>Evaluation</a:t>
            </a:r>
            <a:endParaRPr lang="en-US" dirty="0" smtClean="0"/>
          </a:p>
          <a:p>
            <a:pPr lvl="1"/>
            <a:r>
              <a:rPr lang="en-US" dirty="0" smtClean="0"/>
              <a:t>Specialized Edition(s)</a:t>
            </a:r>
          </a:p>
          <a:p>
            <a:pPr lvl="2"/>
            <a:r>
              <a:rPr lang="en-US" dirty="0" smtClean="0"/>
              <a:t>Web</a:t>
            </a:r>
          </a:p>
          <a:p>
            <a:pPr lvl="1"/>
            <a:r>
              <a:rPr lang="en-US" dirty="0" smtClean="0"/>
              <a:t>Breadth Editions</a:t>
            </a:r>
          </a:p>
          <a:p>
            <a:pPr lvl="2"/>
            <a:r>
              <a:rPr lang="en-US" dirty="0" smtClean="0">
                <a:hlinkClick r:id="rId5"/>
              </a:rPr>
              <a:t>Express</a:t>
            </a:r>
            <a:endParaRPr lang="en-US" dirty="0" smtClean="0"/>
          </a:p>
          <a:p>
            <a:pPr lvl="2"/>
            <a:r>
              <a:rPr lang="en-US" dirty="0" smtClean="0">
                <a:hlinkClick r:id="rId6"/>
              </a:rPr>
              <a:t>Developer</a:t>
            </a:r>
            <a:endParaRPr lang="en-US" dirty="0"/>
          </a:p>
        </p:txBody>
      </p:sp>
    </p:spTree>
    <p:extLst>
      <p:ext uri="{BB962C8B-B14F-4D97-AF65-F5344CB8AC3E}">
        <p14:creationId xmlns:p14="http://schemas.microsoft.com/office/powerpoint/2010/main" val="3297829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Determine if a Separate Instance Is Required</a:t>
            </a:r>
            <a:endParaRPr lang="en-US" dirty="0"/>
          </a:p>
        </p:txBody>
      </p:sp>
      <p:sp>
        <p:nvSpPr>
          <p:cNvPr id="11" name="Content Placeholder 10"/>
          <p:cNvSpPr>
            <a:spLocks noGrp="1"/>
          </p:cNvSpPr>
          <p:nvPr>
            <p:ph sz="quarter" idx="10"/>
          </p:nvPr>
        </p:nvSpPr>
        <p:spPr>
          <a:xfrm>
            <a:off x="379413" y="1388226"/>
            <a:ext cx="5029166" cy="5168217"/>
          </a:xfrm>
        </p:spPr>
        <p:txBody>
          <a:bodyPr/>
          <a:lstStyle/>
          <a:p>
            <a:r>
              <a:rPr lang="en-US" sz="2200" dirty="0" smtClean="0"/>
              <a:t>Each instance will have its own set of services and service settings</a:t>
            </a:r>
          </a:p>
          <a:p>
            <a:r>
              <a:rPr lang="en-US" sz="2200" dirty="0" smtClean="0"/>
              <a:t>Separate administration requirements</a:t>
            </a:r>
          </a:p>
          <a:p>
            <a:r>
              <a:rPr lang="en-US" sz="2200" dirty="0" smtClean="0"/>
              <a:t>Separate instance-level configuration settings</a:t>
            </a:r>
          </a:p>
          <a:p>
            <a:r>
              <a:rPr lang="en-US" sz="2200" dirty="0" smtClean="0"/>
              <a:t>Separate SLAs</a:t>
            </a:r>
          </a:p>
          <a:p>
            <a:r>
              <a:rPr lang="en-US" sz="2200" dirty="0" smtClean="0"/>
              <a:t>Support for separate collations</a:t>
            </a:r>
          </a:p>
          <a:p>
            <a:r>
              <a:rPr lang="en-US" sz="2200" dirty="0" smtClean="0"/>
              <a:t>Support for multiple versions of SQL Server </a:t>
            </a:r>
          </a:p>
          <a:p>
            <a:r>
              <a:rPr lang="en-US" sz="2200" dirty="0" smtClean="0"/>
              <a:t>Know which features can be installed as instances</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213" y="1381328"/>
            <a:ext cx="6348679" cy="5300914"/>
          </a:xfrm>
          <a:prstGeom prst="rect">
            <a:avLst/>
          </a:prstGeom>
        </p:spPr>
      </p:pic>
    </p:spTree>
    <p:extLst>
      <p:ext uri="{BB962C8B-B14F-4D97-AF65-F5344CB8AC3E}">
        <p14:creationId xmlns:p14="http://schemas.microsoft.com/office/powerpoint/2010/main" val="2675013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t>
            </a:r>
            <a:r>
              <a:rPr lang="en-US" dirty="0" smtClean="0"/>
              <a:t>the Appropriate </a:t>
            </a:r>
            <a:r>
              <a:rPr lang="en-US" dirty="0"/>
              <a:t>Collation</a:t>
            </a:r>
          </a:p>
        </p:txBody>
      </p:sp>
      <p:sp>
        <p:nvSpPr>
          <p:cNvPr id="3" name="Content Placeholder 2"/>
          <p:cNvSpPr>
            <a:spLocks noGrp="1"/>
          </p:cNvSpPr>
          <p:nvPr>
            <p:ph sz="quarter" idx="10"/>
          </p:nvPr>
        </p:nvSpPr>
        <p:spPr>
          <a:xfrm>
            <a:off x="379413" y="1388226"/>
            <a:ext cx="5154612" cy="5290388"/>
          </a:xfrm>
        </p:spPr>
        <p:txBody>
          <a:bodyPr/>
          <a:lstStyle/>
          <a:p>
            <a:r>
              <a:rPr lang="en-US" dirty="0" smtClean="0"/>
              <a:t>What is a collation?</a:t>
            </a:r>
          </a:p>
          <a:p>
            <a:r>
              <a:rPr lang="en-US" dirty="0" smtClean="0"/>
              <a:t>What is the impact of collation choice during installation?</a:t>
            </a:r>
          </a:p>
          <a:p>
            <a:r>
              <a:rPr lang="en-US" dirty="0" smtClean="0"/>
              <a:t>Where can collation be specified?</a:t>
            </a:r>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3401" y="1714499"/>
            <a:ext cx="6171832" cy="4486275"/>
          </a:xfrm>
          <a:prstGeom prst="rect">
            <a:avLst/>
          </a:prstGeom>
          <a:solidFill>
            <a:schemeClr val="accent3"/>
          </a:solidFill>
        </p:spPr>
      </p:pic>
    </p:spTree>
    <p:extLst>
      <p:ext uri="{BB962C8B-B14F-4D97-AF65-F5344CB8AC3E}">
        <p14:creationId xmlns:p14="http://schemas.microsoft.com/office/powerpoint/2010/main" val="1808479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Specifying Collation </a:t>
            </a:r>
            <a:r>
              <a:rPr lang="en-US" dirty="0"/>
              <a:t>at </a:t>
            </a:r>
            <a:r>
              <a:rPr lang="en-US" dirty="0" smtClean="0"/>
              <a:t>the Instance, Database, Column and Query Levels</a:t>
            </a:r>
            <a:endParaRPr lang="en-US" dirty="0"/>
          </a:p>
        </p:txBody>
      </p:sp>
    </p:spTree>
    <p:extLst>
      <p:ext uri="{BB962C8B-B14F-4D97-AF65-F5344CB8AC3E}">
        <p14:creationId xmlns:p14="http://schemas.microsoft.com/office/powerpoint/2010/main" val="299887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Topic: Design the Storage for New Databases</a:t>
            </a:r>
            <a:endParaRPr lang="en-GB" sz="6000" dirty="0">
              <a:solidFill>
                <a:schemeClr val="bg1">
                  <a:alpha val="98824"/>
                </a:schemeClr>
              </a:solidFill>
            </a:endParaRPr>
          </a:p>
        </p:txBody>
      </p:sp>
    </p:spTree>
    <p:extLst>
      <p:ext uri="{BB962C8B-B14F-4D97-AF65-F5344CB8AC3E}">
        <p14:creationId xmlns:p14="http://schemas.microsoft.com/office/powerpoint/2010/main" val="31551233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Design </a:t>
            </a:r>
            <a:r>
              <a:rPr lang="en-US" dirty="0"/>
              <a:t>the Storage for New Databases </a:t>
            </a:r>
          </a:p>
        </p:txBody>
      </p:sp>
      <p:sp>
        <p:nvSpPr>
          <p:cNvPr id="4" name="Content Placeholder 3"/>
          <p:cNvSpPr>
            <a:spLocks noGrp="1"/>
          </p:cNvSpPr>
          <p:nvPr>
            <p:ph sz="quarter" idx="10"/>
          </p:nvPr>
        </p:nvSpPr>
        <p:spPr>
          <a:xfrm>
            <a:off x="379413" y="1388226"/>
            <a:ext cx="4773612" cy="5290388"/>
          </a:xfrm>
        </p:spPr>
        <p:txBody>
          <a:bodyPr/>
          <a:lstStyle/>
          <a:p>
            <a:r>
              <a:rPr lang="en-US" dirty="0"/>
              <a:t>Drive </a:t>
            </a:r>
            <a:r>
              <a:rPr lang="en-US" dirty="0" smtClean="0"/>
              <a:t>Layout: Design </a:t>
            </a:r>
            <a:r>
              <a:rPr lang="en-US" dirty="0"/>
              <a:t>Windows File System for </a:t>
            </a:r>
            <a:br>
              <a:rPr lang="en-US" dirty="0"/>
            </a:br>
            <a:r>
              <a:rPr lang="en-US" dirty="0"/>
              <a:t>Expected I/O Patterns</a:t>
            </a:r>
          </a:p>
          <a:p>
            <a:r>
              <a:rPr lang="en-US" dirty="0" smtClean="0"/>
              <a:t>Consider Multiple Filegroup and Multiple Data File Designs</a:t>
            </a:r>
          </a:p>
          <a:p>
            <a:r>
              <a:rPr lang="en-US" dirty="0" smtClean="0"/>
              <a:t>Table Partitioning Design</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025" y="1453372"/>
            <a:ext cx="7038975" cy="5225242"/>
          </a:xfrm>
          <a:prstGeom prst="rect">
            <a:avLst/>
          </a:prstGeom>
        </p:spPr>
      </p:pic>
    </p:spTree>
    <p:extLst>
      <p:ext uri="{BB962C8B-B14F-4D97-AF65-F5344CB8AC3E}">
        <p14:creationId xmlns:p14="http://schemas.microsoft.com/office/powerpoint/2010/main" val="3498273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Drive Layout: Design </a:t>
            </a:r>
            <a:r>
              <a:rPr lang="en-US" dirty="0"/>
              <a:t>Windows File System for </a:t>
            </a:r>
            <a:br>
              <a:rPr lang="en-US" dirty="0"/>
            </a:br>
            <a:r>
              <a:rPr lang="en-US" dirty="0"/>
              <a:t>Expected I/O Patterns</a:t>
            </a:r>
            <a:br>
              <a:rPr lang="en-US" dirty="0"/>
            </a:br>
            <a:endParaRPr lang="en-US" dirty="0"/>
          </a:p>
        </p:txBody>
      </p:sp>
      <p:sp>
        <p:nvSpPr>
          <p:cNvPr id="4" name="Content Placeholder 3"/>
          <p:cNvSpPr>
            <a:spLocks noGrp="1"/>
          </p:cNvSpPr>
          <p:nvPr>
            <p:ph sz="quarter" idx="10"/>
          </p:nvPr>
        </p:nvSpPr>
        <p:spPr>
          <a:xfrm>
            <a:off x="379413" y="1388226"/>
            <a:ext cx="5359906" cy="5290388"/>
          </a:xfrm>
        </p:spPr>
        <p:txBody>
          <a:bodyPr/>
          <a:lstStyle/>
          <a:p>
            <a:r>
              <a:rPr lang="en-US" sz="2600" dirty="0" smtClean="0"/>
              <a:t>Separate </a:t>
            </a:r>
            <a:r>
              <a:rPr lang="en-US" sz="2600" dirty="0"/>
              <a:t>I/O a</a:t>
            </a:r>
            <a:r>
              <a:rPr lang="en-US" sz="2600" dirty="0" smtClean="0"/>
              <a:t>ctivity </a:t>
            </a:r>
            <a:r>
              <a:rPr lang="en-US" sz="2600" dirty="0"/>
              <a:t>o</a:t>
            </a:r>
            <a:r>
              <a:rPr lang="en-US" sz="2600" dirty="0" smtClean="0"/>
              <a:t>n </a:t>
            </a:r>
            <a:r>
              <a:rPr lang="en-US" sz="2600" dirty="0"/>
              <a:t>s</a:t>
            </a:r>
            <a:r>
              <a:rPr lang="en-US" sz="2600" dirty="0" smtClean="0"/>
              <a:t>ystems with heavy workloads:</a:t>
            </a:r>
          </a:p>
          <a:p>
            <a:pPr lvl="1"/>
            <a:r>
              <a:rPr lang="en-US" sz="2400" dirty="0" smtClean="0"/>
              <a:t>OS vs. data file(s) vs. log file</a:t>
            </a:r>
          </a:p>
          <a:p>
            <a:pPr lvl="1"/>
            <a:r>
              <a:rPr lang="en-US" sz="2400" dirty="0" smtClean="0"/>
              <a:t>Consider separating TempDB workload</a:t>
            </a:r>
          </a:p>
          <a:p>
            <a:pPr lvl="1"/>
            <a:r>
              <a:rPr lang="en-US" sz="2400" dirty="0" smtClean="0"/>
              <a:t>Consider adding multiple data files to TempDB</a:t>
            </a:r>
          </a:p>
          <a:p>
            <a:r>
              <a:rPr lang="en-US" sz="2600" dirty="0" smtClean="0"/>
              <a:t>Use appropriate </a:t>
            </a:r>
            <a:r>
              <a:rPr lang="en-US" sz="2600" dirty="0" smtClean="0">
                <a:hlinkClick r:id="rId3"/>
              </a:rPr>
              <a:t>RAID levels</a:t>
            </a:r>
            <a:r>
              <a:rPr lang="en-US" sz="2600" dirty="0" smtClean="0"/>
              <a:t> and parity when appropriate</a:t>
            </a:r>
          </a:p>
          <a:p>
            <a:r>
              <a:rPr lang="en-US" sz="2600" dirty="0" smtClean="0"/>
              <a:t>Consider adding multiple data files to </a:t>
            </a:r>
            <a:r>
              <a:rPr lang="en-US" sz="2600" dirty="0" smtClean="0">
                <a:hlinkClick r:id="rId4"/>
              </a:rPr>
              <a:t>TempDB</a:t>
            </a:r>
            <a:r>
              <a:rPr lang="en-US" sz="2600" dirty="0" smtClean="0"/>
              <a:t> for large workloads</a:t>
            </a:r>
            <a:endParaRPr lang="en-US" sz="2600" dirty="0"/>
          </a:p>
        </p:txBody>
      </p:sp>
      <p:pic>
        <p:nvPicPr>
          <p:cNvPr id="5" name="Picture 2">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9319" y="1309299"/>
            <a:ext cx="6452681" cy="5039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8508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Consider Multiple Filegroup </a:t>
            </a:r>
            <a:r>
              <a:rPr lang="en-US" sz="3600" dirty="0" smtClean="0"/>
              <a:t>and </a:t>
            </a:r>
            <a:r>
              <a:rPr lang="en-US" sz="3600" dirty="0"/>
              <a:t>Multiple Data File Designs</a:t>
            </a:r>
          </a:p>
        </p:txBody>
      </p:sp>
      <p:sp>
        <p:nvSpPr>
          <p:cNvPr id="3" name="Content Placeholder 2"/>
          <p:cNvSpPr>
            <a:spLocks noGrp="1"/>
          </p:cNvSpPr>
          <p:nvPr>
            <p:ph sz="quarter" idx="10"/>
          </p:nvPr>
        </p:nvSpPr>
        <p:spPr>
          <a:xfrm>
            <a:off x="379413" y="1388226"/>
            <a:ext cx="5145087" cy="5290388"/>
          </a:xfrm>
        </p:spPr>
        <p:txBody>
          <a:bodyPr/>
          <a:lstStyle/>
          <a:p>
            <a:r>
              <a:rPr lang="en-US" dirty="0" smtClean="0"/>
              <a:t>Use this advanced design technique for two reasons:</a:t>
            </a:r>
          </a:p>
          <a:p>
            <a:pPr lvl="1"/>
            <a:r>
              <a:rPr lang="en-US" dirty="0" smtClean="0"/>
              <a:t>Performance</a:t>
            </a:r>
          </a:p>
          <a:p>
            <a:pPr lvl="2"/>
            <a:r>
              <a:rPr lang="en-US" dirty="0" smtClean="0"/>
              <a:t>More read/write heads involved in reading and writing</a:t>
            </a:r>
          </a:p>
          <a:p>
            <a:pPr lvl="1"/>
            <a:r>
              <a:rPr lang="en-US" dirty="0" smtClean="0"/>
              <a:t>Maintenance</a:t>
            </a:r>
          </a:p>
          <a:p>
            <a:pPr lvl="2"/>
            <a:r>
              <a:rPr lang="en-US" dirty="0" smtClean="0"/>
              <a:t>Smaller units of data backed           up/restored, indexes reorganized/rebuilt</a:t>
            </a:r>
          </a:p>
          <a:p>
            <a:pPr lvl="2"/>
            <a:endParaRPr lang="en-US" dirty="0"/>
          </a:p>
        </p:txBody>
      </p:sp>
      <p:pic>
        <p:nvPicPr>
          <p:cNvPr id="3074"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0" y="1492993"/>
            <a:ext cx="6658535" cy="5337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3868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Partitioning Design</a:t>
            </a:r>
            <a:endParaRPr lang="en-US" dirty="0"/>
          </a:p>
        </p:txBody>
      </p:sp>
      <p:sp>
        <p:nvSpPr>
          <p:cNvPr id="3" name="Content Placeholder 2"/>
          <p:cNvSpPr>
            <a:spLocks noGrp="1"/>
          </p:cNvSpPr>
          <p:nvPr>
            <p:ph sz="quarter" idx="10"/>
          </p:nvPr>
        </p:nvSpPr>
        <p:spPr>
          <a:xfrm>
            <a:off x="379413" y="1388226"/>
            <a:ext cx="4120236" cy="5290388"/>
          </a:xfrm>
        </p:spPr>
        <p:txBody>
          <a:bodyPr/>
          <a:lstStyle/>
          <a:p>
            <a:r>
              <a:rPr lang="en-US" sz="2000" dirty="0" smtClean="0"/>
              <a:t>Table partitioning spreads the data of a single table over multiple filegroups</a:t>
            </a:r>
          </a:p>
          <a:p>
            <a:r>
              <a:rPr lang="en-US" sz="2000" dirty="0" smtClean="0"/>
              <a:t>Purpose</a:t>
            </a:r>
          </a:p>
          <a:p>
            <a:pPr lvl="1"/>
            <a:r>
              <a:rPr lang="en-US" sz="1600" dirty="0" smtClean="0"/>
              <a:t>Use more read/write heads  to separate I/O activity over separate partitions</a:t>
            </a:r>
          </a:p>
          <a:p>
            <a:pPr lvl="1"/>
            <a:r>
              <a:rPr lang="en-US" sz="1600" dirty="0" smtClean="0"/>
              <a:t>Efficiently load new data into a (large) table</a:t>
            </a:r>
          </a:p>
          <a:p>
            <a:pPr lvl="1"/>
            <a:r>
              <a:rPr lang="en-US" sz="1600" dirty="0" smtClean="0"/>
              <a:t>Perform index maintenance on a partition by partition basis</a:t>
            </a:r>
            <a:endParaRPr lang="en-US" sz="1200" dirty="0" smtClean="0"/>
          </a:p>
          <a:p>
            <a:r>
              <a:rPr lang="en-US" sz="2000" dirty="0" smtClean="0"/>
              <a:t>Concept of index “alignment”</a:t>
            </a:r>
          </a:p>
          <a:p>
            <a:r>
              <a:rPr lang="en-US" sz="2000" dirty="0" smtClean="0"/>
              <a:t>References</a:t>
            </a:r>
          </a:p>
          <a:p>
            <a:pPr lvl="1"/>
            <a:r>
              <a:rPr lang="en-US" sz="1600" dirty="0">
                <a:hlinkClick r:id="rId3"/>
              </a:rPr>
              <a:t>Designing Partitions to Manage Subsets of Data</a:t>
            </a:r>
            <a:endParaRPr lang="en-US" sz="1600" dirty="0" smtClean="0"/>
          </a:p>
          <a:p>
            <a:pPr lvl="1"/>
            <a:r>
              <a:rPr lang="en-US" sz="1600" dirty="0" smtClean="0">
                <a:hlinkClick r:id="rId4"/>
              </a:rPr>
              <a:t>SlidingWindow example</a:t>
            </a:r>
            <a:endParaRPr lang="en-US" sz="1600" dirty="0"/>
          </a:p>
        </p:txBody>
      </p:sp>
      <p:pic>
        <p:nvPicPr>
          <p:cNvPr id="2050" name="Picture 2">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9391" y="1259706"/>
            <a:ext cx="7378025" cy="5347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53780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Database with an Advanced Design</a:t>
            </a:r>
            <a:endParaRPr lang="en-US" dirty="0"/>
          </a:p>
        </p:txBody>
      </p:sp>
    </p:spTree>
    <p:extLst>
      <p:ext uri="{BB962C8B-B14F-4D97-AF65-F5344CB8AC3E}">
        <p14:creationId xmlns:p14="http://schemas.microsoft.com/office/powerpoint/2010/main" val="812364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0"/>
            <a:ext cx="11524432" cy="1063487"/>
          </a:xfrm>
          <a:noFill/>
        </p:spPr>
        <p:txBody>
          <a:bodyPr>
            <a:normAutofit fontScale="90000"/>
          </a:bodyPr>
          <a:lstStyle/>
          <a:p>
            <a:r>
              <a:rPr lang="en-US" dirty="0" smtClean="0"/>
              <a:t/>
            </a:r>
            <a:br>
              <a:rPr lang="en-US" dirty="0" smtClean="0"/>
            </a:br>
            <a:r>
              <a:rPr lang="en-US" dirty="0" smtClean="0"/>
              <a:t>Meet Ajay Dwivedi</a:t>
            </a:r>
            <a:endParaRPr lang="en-US" dirty="0"/>
          </a:p>
        </p:txBody>
      </p:sp>
      <p:sp>
        <p:nvSpPr>
          <p:cNvPr id="7" name="Content Placeholder 6"/>
          <p:cNvSpPr>
            <a:spLocks noGrp="1"/>
          </p:cNvSpPr>
          <p:nvPr>
            <p:ph sz="quarter" idx="10"/>
          </p:nvPr>
        </p:nvSpPr>
        <p:spPr>
          <a:xfrm>
            <a:off x="255440" y="864595"/>
            <a:ext cx="8721556" cy="5460044"/>
          </a:xfrm>
          <a:noFill/>
        </p:spPr>
        <p:txBody>
          <a:bodyPr/>
          <a:lstStyle/>
          <a:p>
            <a:pPr marL="342783" lvl="1" indent="-342783">
              <a:spcBef>
                <a:spcPts val="1400"/>
              </a:spcBef>
              <a:spcAft>
                <a:spcPts val="0"/>
              </a:spcAft>
              <a:buFont typeface="Arial" pitchFamily="34" charset="0"/>
              <a:buChar char="•"/>
            </a:pPr>
            <a:endParaRPr lang="en-US" dirty="0" smtClean="0"/>
          </a:p>
          <a:p>
            <a:pPr marL="0" lvl="1" indent="0">
              <a:spcBef>
                <a:spcPts val="1400"/>
              </a:spcBef>
              <a:spcAft>
                <a:spcPts val="0"/>
              </a:spcAft>
              <a:buNone/>
            </a:pPr>
            <a:r>
              <a:rPr lang="en-US" dirty="0" smtClean="0"/>
              <a:t>Senior SQL DBA – TiVo</a:t>
            </a:r>
            <a:endParaRPr lang="en-US" sz="2400" dirty="0"/>
          </a:p>
          <a:p>
            <a:pPr lvl="1"/>
            <a:r>
              <a:rPr lang="en-US" sz="2400" dirty="0" smtClean="0"/>
              <a:t>Handle Instance and Database Maintenance</a:t>
            </a:r>
          </a:p>
          <a:p>
            <a:pPr lvl="1"/>
            <a:r>
              <a:rPr lang="en-US" sz="2400" dirty="0" smtClean="0"/>
              <a:t>MCP since June 2014</a:t>
            </a:r>
          </a:p>
          <a:p>
            <a:pPr lvl="1"/>
            <a:r>
              <a:rPr lang="en-US" sz="2400" dirty="0" smtClean="0"/>
              <a:t>Handle Performance Tuning, and other Troubleshooting tasks of 4.5k servers</a:t>
            </a:r>
          </a:p>
          <a:p>
            <a:pPr lvl="1"/>
            <a:r>
              <a:rPr lang="en-US" sz="2400" dirty="0" smtClean="0"/>
              <a:t>Saved millions through Automation for Organization</a:t>
            </a:r>
          </a:p>
          <a:p>
            <a:pPr lvl="1"/>
            <a:r>
              <a:rPr lang="en-US" sz="2400" dirty="0" smtClean="0"/>
              <a:t>Expert in Querying, Administration, and Performance Tuning</a:t>
            </a:r>
          </a:p>
          <a:p>
            <a:pPr lvl="1"/>
            <a:r>
              <a:rPr lang="en-US" sz="2400" dirty="0" smtClean="0"/>
              <a:t>Worked as DBA, Database Developer, and Migration Developer in various organizations.</a:t>
            </a:r>
          </a:p>
          <a:p>
            <a:pPr lvl="1"/>
            <a:r>
              <a:rPr lang="en-US" sz="2400" dirty="0" smtClean="0"/>
              <a:t>Trainer of Ajay Dwivedi’s SQL Server Classes</a:t>
            </a:r>
            <a:endParaRPr lang="en-US" sz="2400" dirty="0"/>
          </a:p>
          <a:p>
            <a:pPr lvl="1"/>
            <a:endParaRPr lang="en-US" dirty="0"/>
          </a:p>
          <a:p>
            <a:endParaRPr lang="en-US"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5356" y="531743"/>
            <a:ext cx="2390229" cy="2390229"/>
          </a:xfrm>
          <a:prstGeom prst="rect">
            <a:avLst/>
          </a:prstGeom>
        </p:spPr>
      </p:pic>
    </p:spTree>
    <p:extLst>
      <p:ext uri="{BB962C8B-B14F-4D97-AF65-F5344CB8AC3E}">
        <p14:creationId xmlns:p14="http://schemas.microsoft.com/office/powerpoint/2010/main" val="884469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Topic: Plan for Growth and Capacity</a:t>
            </a:r>
            <a:endParaRPr lang="en-GB" sz="6000" dirty="0">
              <a:solidFill>
                <a:schemeClr val="bg1">
                  <a:alpha val="98824"/>
                </a:schemeClr>
              </a:solidFill>
            </a:endParaRPr>
          </a:p>
        </p:txBody>
      </p:sp>
    </p:spTree>
    <p:extLst>
      <p:ext uri="{BB962C8B-B14F-4D97-AF65-F5344CB8AC3E}">
        <p14:creationId xmlns:p14="http://schemas.microsoft.com/office/powerpoint/2010/main" val="230016251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Topic: Plan </a:t>
            </a:r>
            <a:r>
              <a:rPr lang="en-US" dirty="0"/>
              <a:t>for </a:t>
            </a:r>
            <a:r>
              <a:rPr lang="en-US" dirty="0" smtClean="0"/>
              <a:t>Growth and Capacity</a:t>
            </a:r>
            <a:endParaRPr lang="en-US" dirty="0"/>
          </a:p>
        </p:txBody>
      </p:sp>
      <p:sp>
        <p:nvSpPr>
          <p:cNvPr id="4" name="Content Placeholder 3"/>
          <p:cNvSpPr>
            <a:spLocks noGrp="1"/>
          </p:cNvSpPr>
          <p:nvPr>
            <p:ph sz="quarter" idx="10"/>
          </p:nvPr>
        </p:nvSpPr>
        <p:spPr/>
        <p:txBody>
          <a:bodyPr/>
          <a:lstStyle/>
          <a:p>
            <a:pPr marL="342783" lvl="1" indent="-342783">
              <a:spcBef>
                <a:spcPts val="1400"/>
              </a:spcBef>
              <a:spcAft>
                <a:spcPts val="0"/>
              </a:spcAft>
              <a:buFont typeface="Arial" pitchFamily="34" charset="0"/>
              <a:buChar char="•"/>
            </a:pPr>
            <a:r>
              <a:rPr lang="en-US" dirty="0" smtClean="0"/>
              <a:t>Two DBA Cardinal Sins</a:t>
            </a:r>
          </a:p>
          <a:p>
            <a:pPr marL="342783" lvl="1" indent="-342783">
              <a:spcBef>
                <a:spcPts val="1400"/>
              </a:spcBef>
              <a:spcAft>
                <a:spcPts val="0"/>
              </a:spcAft>
              <a:buFont typeface="Arial" pitchFamily="34" charset="0"/>
              <a:buChar char="•"/>
            </a:pPr>
            <a:r>
              <a:rPr lang="en-US" dirty="0" smtClean="0"/>
              <a:t>Manual File Growth</a:t>
            </a:r>
          </a:p>
          <a:p>
            <a:pPr marL="342783" lvl="1" indent="-342783">
              <a:spcBef>
                <a:spcPts val="1400"/>
              </a:spcBef>
              <a:spcAft>
                <a:spcPts val="0"/>
              </a:spcAft>
              <a:buFont typeface="Arial" pitchFamily="34" charset="0"/>
              <a:buChar char="•"/>
            </a:pPr>
            <a:r>
              <a:rPr lang="en-US" dirty="0" smtClean="0"/>
              <a:t>File Autogrow Options</a:t>
            </a:r>
          </a:p>
          <a:p>
            <a:pPr marL="342783" lvl="1" indent="-342783">
              <a:spcBef>
                <a:spcPts val="1400"/>
              </a:spcBef>
              <a:spcAft>
                <a:spcPts val="0"/>
              </a:spcAft>
              <a:buFont typeface="Arial" pitchFamily="34" charset="0"/>
              <a:buChar char="•"/>
            </a:pPr>
            <a:r>
              <a:rPr lang="en-US" dirty="0" smtClean="0"/>
              <a:t>Growth Monitoring</a:t>
            </a:r>
          </a:p>
          <a:p>
            <a:pPr marL="342783" lvl="1" indent="-342783">
              <a:spcBef>
                <a:spcPts val="1400"/>
              </a:spcBef>
              <a:spcAft>
                <a:spcPts val="0"/>
              </a:spcAft>
              <a:buFont typeface="Arial" pitchFamily="34" charset="0"/>
              <a:buChar char="•"/>
            </a:pPr>
            <a:r>
              <a:rPr lang="en-US" dirty="0" smtClean="0"/>
              <a:t>Shrinking Databases and Files</a:t>
            </a:r>
            <a:endParaRPr lang="en-US" dirty="0"/>
          </a:p>
          <a:p>
            <a:endParaRPr lang="en-US" dirty="0"/>
          </a:p>
        </p:txBody>
      </p:sp>
    </p:spTree>
    <p:extLst>
      <p:ext uri="{BB962C8B-B14F-4D97-AF65-F5344CB8AC3E}">
        <p14:creationId xmlns:p14="http://schemas.microsoft.com/office/powerpoint/2010/main" val="11054925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Two DBA Cardinal Sins</a:t>
            </a:r>
            <a:endParaRPr lang="en-US" dirty="0"/>
          </a:p>
        </p:txBody>
      </p:sp>
      <p:sp>
        <p:nvSpPr>
          <p:cNvPr id="4" name="Content Placeholder 3"/>
          <p:cNvSpPr>
            <a:spLocks noGrp="1"/>
          </p:cNvSpPr>
          <p:nvPr>
            <p:ph sz="quarter" idx="10"/>
          </p:nvPr>
        </p:nvSpPr>
        <p:spPr/>
        <p:txBody>
          <a:bodyPr/>
          <a:lstStyle/>
          <a:p>
            <a:r>
              <a:rPr lang="en-US" dirty="0" smtClean="0"/>
              <a:t>Running </a:t>
            </a:r>
            <a:r>
              <a:rPr lang="en-US" dirty="0"/>
              <a:t>out of space in a SQL Server data or log </a:t>
            </a:r>
            <a:r>
              <a:rPr lang="en-US" dirty="0" smtClean="0"/>
              <a:t>file</a:t>
            </a:r>
          </a:p>
          <a:p>
            <a:r>
              <a:rPr lang="en-US" dirty="0" smtClean="0"/>
              <a:t>Allowing a data or log file to fill up a volume when autogrow is used</a:t>
            </a:r>
            <a:endParaRPr lang="en-US" dirty="0"/>
          </a:p>
        </p:txBody>
      </p:sp>
    </p:spTree>
    <p:extLst>
      <p:ext uri="{BB962C8B-B14F-4D97-AF65-F5344CB8AC3E}">
        <p14:creationId xmlns:p14="http://schemas.microsoft.com/office/powerpoint/2010/main" val="1437317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Manual File Growth</a:t>
            </a:r>
            <a:endParaRPr lang="en-US" dirty="0"/>
          </a:p>
        </p:txBody>
      </p:sp>
      <p:sp>
        <p:nvSpPr>
          <p:cNvPr id="4" name="Content Placeholder 3"/>
          <p:cNvSpPr>
            <a:spLocks noGrp="1"/>
          </p:cNvSpPr>
          <p:nvPr>
            <p:ph sz="quarter" idx="10"/>
          </p:nvPr>
        </p:nvSpPr>
        <p:spPr/>
        <p:txBody>
          <a:bodyPr/>
          <a:lstStyle/>
          <a:p>
            <a:r>
              <a:rPr lang="en-US" dirty="0" smtClean="0"/>
              <a:t>Why manual?</a:t>
            </a:r>
          </a:p>
          <a:p>
            <a:pPr lvl="1"/>
            <a:r>
              <a:rPr lang="en-US" dirty="0" smtClean="0"/>
              <a:t>Timing and control</a:t>
            </a:r>
          </a:p>
          <a:p>
            <a:r>
              <a:rPr lang="en-US" dirty="0" smtClean="0"/>
              <a:t>Methods</a:t>
            </a:r>
          </a:p>
          <a:p>
            <a:pPr lvl="1"/>
            <a:r>
              <a:rPr lang="en-US" dirty="0" smtClean="0"/>
              <a:t>GUI</a:t>
            </a:r>
          </a:p>
          <a:p>
            <a:pPr lvl="1"/>
            <a:r>
              <a:rPr lang="en-US" dirty="0" smtClean="0"/>
              <a:t>Code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4467" y="2618264"/>
            <a:ext cx="8987895" cy="3863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6044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File Autogrow Options</a:t>
            </a:r>
            <a:endParaRPr lang="en-US" dirty="0"/>
          </a:p>
        </p:txBody>
      </p:sp>
      <p:sp>
        <p:nvSpPr>
          <p:cNvPr id="4" name="Content Placeholder 3"/>
          <p:cNvSpPr>
            <a:spLocks noGrp="1"/>
          </p:cNvSpPr>
          <p:nvPr>
            <p:ph sz="quarter" idx="10"/>
          </p:nvPr>
        </p:nvSpPr>
        <p:spPr/>
        <p:txBody>
          <a:bodyPr/>
          <a:lstStyle/>
          <a:p>
            <a:r>
              <a:rPr lang="en-US" dirty="0" smtClean="0"/>
              <a:t>Why autogrow?</a:t>
            </a:r>
          </a:p>
          <a:p>
            <a:r>
              <a:rPr lang="en-US" dirty="0" smtClean="0"/>
              <a:t>Percent vs. </a:t>
            </a:r>
            <a:r>
              <a:rPr lang="en-US" dirty="0"/>
              <a:t>f</a:t>
            </a:r>
            <a:r>
              <a:rPr lang="en-US" dirty="0" smtClean="0"/>
              <a:t>ixed </a:t>
            </a:r>
            <a:r>
              <a:rPr lang="en-US" dirty="0"/>
              <a:t>s</a:t>
            </a:r>
            <a:r>
              <a:rPr lang="en-US" dirty="0" smtClean="0"/>
              <a:t>ize</a:t>
            </a:r>
          </a:p>
          <a:p>
            <a:r>
              <a:rPr lang="en-US" dirty="0" smtClean="0"/>
              <a:t>Should “maximum file size” be set?</a:t>
            </a:r>
          </a:p>
          <a:p>
            <a:r>
              <a:rPr lang="en-US" dirty="0" smtClean="0"/>
              <a:t>Methods</a:t>
            </a:r>
          </a:p>
          <a:p>
            <a:pPr lvl="1"/>
            <a:r>
              <a:rPr lang="en-US" dirty="0" smtClean="0"/>
              <a:t>GUI</a:t>
            </a:r>
          </a:p>
          <a:p>
            <a:pPr lvl="1"/>
            <a:r>
              <a:rPr lang="en-US" dirty="0" smtClean="0"/>
              <a:t>Code</a:t>
            </a:r>
            <a:endParaRPr lang="en-US" dirty="0"/>
          </a:p>
          <a:p>
            <a:endParaRPr lang="en-US"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481263"/>
            <a:ext cx="4833378" cy="3722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8126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Growth Monitoring</a:t>
            </a:r>
            <a:endParaRPr lang="en-US" dirty="0"/>
          </a:p>
        </p:txBody>
      </p:sp>
      <p:sp>
        <p:nvSpPr>
          <p:cNvPr id="4" name="Content Placeholder 3"/>
          <p:cNvSpPr>
            <a:spLocks noGrp="1"/>
          </p:cNvSpPr>
          <p:nvPr>
            <p:ph sz="quarter" idx="10"/>
          </p:nvPr>
        </p:nvSpPr>
        <p:spPr/>
        <p:txBody>
          <a:bodyPr/>
          <a:lstStyle/>
          <a:p>
            <a:pPr lvl="0"/>
            <a:r>
              <a:rPr lang="en-US" sz="2800" dirty="0" smtClean="0"/>
              <a:t>If/when to shrink or grow</a:t>
            </a:r>
          </a:p>
          <a:p>
            <a:r>
              <a:rPr lang="en-US" sz="2800" dirty="0" smtClean="0"/>
              <a:t>Monitoring tools and techniques</a:t>
            </a:r>
          </a:p>
          <a:p>
            <a:pPr lvl="1"/>
            <a:r>
              <a:rPr lang="en-US" sz="2400" dirty="0" smtClean="0"/>
              <a:t>Code in agent jobs</a:t>
            </a:r>
          </a:p>
          <a:p>
            <a:pPr lvl="1"/>
            <a:r>
              <a:rPr lang="en-US" sz="2400" dirty="0" smtClean="0"/>
              <a:t>Performance object alert</a:t>
            </a:r>
          </a:p>
          <a:p>
            <a:pPr lvl="1"/>
            <a:r>
              <a:rPr lang="en-US" sz="2400" dirty="0" smtClean="0"/>
              <a:t>Management Data Warehouse</a:t>
            </a:r>
          </a:p>
          <a:p>
            <a:pPr lvl="1"/>
            <a:r>
              <a:rPr lang="en-US" sz="2400" dirty="0" smtClean="0"/>
              <a:t>Catalogs and DMVs</a:t>
            </a:r>
          </a:p>
          <a:p>
            <a:pPr lvl="2"/>
            <a:r>
              <a:rPr lang="en-US" sz="2000" dirty="0" smtClean="0"/>
              <a:t>sys.database_files</a:t>
            </a:r>
          </a:p>
          <a:p>
            <a:pPr lvl="2"/>
            <a:r>
              <a:rPr lang="en-US" sz="2000" dirty="0"/>
              <a:t>sys.dm_os_volume_stats</a:t>
            </a:r>
          </a:p>
          <a:p>
            <a:pPr lvl="1"/>
            <a:r>
              <a:rPr lang="en-US" sz="2400" dirty="0" smtClean="0"/>
              <a:t>Stored procedures</a:t>
            </a:r>
          </a:p>
          <a:p>
            <a:pPr lvl="2"/>
            <a:r>
              <a:rPr lang="en-US" sz="2000" dirty="0"/>
              <a:t>s</a:t>
            </a:r>
            <a:r>
              <a:rPr lang="en-US" sz="2000" dirty="0" smtClean="0"/>
              <a:t>p_SpaceUsed</a:t>
            </a:r>
          </a:p>
          <a:p>
            <a:pPr lvl="2"/>
            <a:r>
              <a:rPr lang="en-US" sz="2000" dirty="0" smtClean="0"/>
              <a:t>sp_Databases</a:t>
            </a:r>
          </a:p>
          <a:p>
            <a:pPr lvl="1"/>
            <a:r>
              <a:rPr lang="en-US" sz="2400" dirty="0" smtClean="0"/>
              <a:t>DBCC </a:t>
            </a:r>
            <a:r>
              <a:rPr lang="en-US" sz="2400" dirty="0" smtClean="0">
                <a:hlinkClick r:id="rId3"/>
              </a:rPr>
              <a:t>SQLPerf</a:t>
            </a:r>
            <a:r>
              <a:rPr lang="en-US" sz="2400" dirty="0" smtClean="0"/>
              <a:t> (logspace)</a:t>
            </a:r>
          </a:p>
        </p:txBody>
      </p:sp>
    </p:spTree>
    <p:extLst>
      <p:ext uri="{BB962C8B-B14F-4D97-AF65-F5344CB8AC3E}">
        <p14:creationId xmlns:p14="http://schemas.microsoft.com/office/powerpoint/2010/main" val="40173102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Shrinking Databases and Files</a:t>
            </a:r>
            <a:endParaRPr lang="en-US" dirty="0"/>
          </a:p>
        </p:txBody>
      </p:sp>
      <p:sp>
        <p:nvSpPr>
          <p:cNvPr id="4" name="Content Placeholder 3"/>
          <p:cNvSpPr>
            <a:spLocks noGrp="1"/>
          </p:cNvSpPr>
          <p:nvPr>
            <p:ph sz="quarter" idx="10"/>
          </p:nvPr>
        </p:nvSpPr>
        <p:spPr/>
        <p:txBody>
          <a:bodyPr/>
          <a:lstStyle/>
          <a:p>
            <a:r>
              <a:rPr lang="en-US" dirty="0" smtClean="0"/>
              <a:t>Databases (all files) can be shrunk</a:t>
            </a:r>
          </a:p>
          <a:p>
            <a:r>
              <a:rPr lang="en-US" dirty="0" smtClean="0"/>
              <a:t>Individual data and log files can be shrunk</a:t>
            </a:r>
          </a:p>
          <a:p>
            <a:r>
              <a:rPr lang="en-US" dirty="0" smtClean="0"/>
              <a:t>Autoshrink can be set as a database option</a:t>
            </a:r>
          </a:p>
          <a:p>
            <a:pPr lvl="1"/>
            <a:r>
              <a:rPr lang="en-US" dirty="0" smtClean="0"/>
              <a:t>Just say “No”</a:t>
            </a:r>
          </a:p>
          <a:p>
            <a:pPr lvl="1"/>
            <a:r>
              <a:rPr lang="en-US" dirty="0" smtClean="0"/>
              <a:t>Turned off by default</a:t>
            </a:r>
          </a:p>
          <a:p>
            <a:r>
              <a:rPr lang="en-US" dirty="0" smtClean="0"/>
              <a:t>Manual shrinking only relevant in one context</a:t>
            </a:r>
          </a:p>
        </p:txBody>
      </p:sp>
    </p:spTree>
    <p:extLst>
      <p:ext uri="{BB962C8B-B14F-4D97-AF65-F5344CB8AC3E}">
        <p14:creationId xmlns:p14="http://schemas.microsoft.com/office/powerpoint/2010/main" val="12975014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Growing File Size Manually Using the GUI and Code</a:t>
            </a:r>
            <a:endParaRPr lang="en-US" dirty="0"/>
          </a:p>
        </p:txBody>
      </p:sp>
    </p:spTree>
    <p:extLst>
      <p:ext uri="{BB962C8B-B14F-4D97-AF65-F5344CB8AC3E}">
        <p14:creationId xmlns:p14="http://schemas.microsoft.com/office/powerpoint/2010/main" val="4512680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Topic: Service Account Configuration</a:t>
            </a:r>
            <a:endParaRPr lang="en-GB" sz="6000" dirty="0">
              <a:solidFill>
                <a:schemeClr val="bg1">
                  <a:alpha val="98824"/>
                </a:schemeClr>
              </a:solidFill>
            </a:endParaRPr>
          </a:p>
        </p:txBody>
      </p:sp>
    </p:spTree>
    <p:extLst>
      <p:ext uri="{BB962C8B-B14F-4D97-AF65-F5344CB8AC3E}">
        <p14:creationId xmlns:p14="http://schemas.microsoft.com/office/powerpoint/2010/main" val="204423557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Topic: Service Account Configuration</a:t>
            </a:r>
            <a:endParaRPr lang="en-US" dirty="0"/>
          </a:p>
        </p:txBody>
      </p:sp>
      <p:sp>
        <p:nvSpPr>
          <p:cNvPr id="4" name="Content Placeholder 3"/>
          <p:cNvSpPr>
            <a:spLocks noGrp="1"/>
          </p:cNvSpPr>
          <p:nvPr>
            <p:ph sz="quarter" idx="10"/>
          </p:nvPr>
        </p:nvSpPr>
        <p:spPr>
          <a:xfrm>
            <a:off x="379412" y="1388226"/>
            <a:ext cx="11526837" cy="5290388"/>
          </a:xfrm>
        </p:spPr>
        <p:txBody>
          <a:bodyPr/>
          <a:lstStyle/>
          <a:p>
            <a:r>
              <a:rPr lang="en-US" dirty="0" smtClean="0"/>
              <a:t>Account Selection During Installation</a:t>
            </a:r>
          </a:p>
          <a:p>
            <a:r>
              <a:rPr lang="en-US" dirty="0" smtClean="0"/>
              <a:t>Changing Account Choices After Installation</a:t>
            </a:r>
          </a:p>
          <a:p>
            <a:pPr lvl="1"/>
            <a:r>
              <a:rPr lang="en-US" dirty="0" smtClean="0"/>
              <a:t>Which tool? Why that </a:t>
            </a:r>
            <a:r>
              <a:rPr lang="en-US" dirty="0"/>
              <a:t>t</a:t>
            </a:r>
            <a:r>
              <a:rPr lang="en-US" dirty="0" smtClean="0"/>
              <a:t>ool?</a:t>
            </a:r>
          </a:p>
          <a:p>
            <a:r>
              <a:rPr lang="en-US" dirty="0" smtClean="0"/>
              <a:t>On What Basis Do I Select Accounts to Run Services?</a:t>
            </a:r>
            <a:endParaRPr lang="en-US" dirty="0"/>
          </a:p>
        </p:txBody>
      </p:sp>
    </p:spTree>
    <p:extLst>
      <p:ext uri="{BB962C8B-B14F-4D97-AF65-F5344CB8AC3E}">
        <p14:creationId xmlns:p14="http://schemas.microsoft.com/office/powerpoint/2010/main" val="2180976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443469"/>
            <a:ext cx="11524432" cy="1063487"/>
          </a:xfrm>
        </p:spPr>
        <p:txBody>
          <a:bodyPr anchor="ct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869196748"/>
              </p:ext>
            </p:extLst>
          </p:nvPr>
        </p:nvGraphicFramePr>
        <p:xfrm>
          <a:off x="369856" y="1698170"/>
          <a:ext cx="11525250" cy="477609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899170">
                <a:tc gridSpan="2">
                  <a:txBody>
                    <a:bodyPr/>
                    <a:lstStyle/>
                    <a:p>
                      <a:pPr>
                        <a:lnSpc>
                          <a:spcPct val="100000"/>
                        </a:lnSpc>
                      </a:pPr>
                      <a:r>
                        <a:rPr lang="en-US" sz="3600" b="1" kern="1200" baseline="0" dirty="0" smtClean="0">
                          <a:solidFill>
                            <a:schemeClr val="lt1"/>
                          </a:solidFill>
                          <a:latin typeface="Segoe UI Light" panose="020B0502040204020203" pitchFamily="34" charset="0"/>
                          <a:ea typeface="+mn-ea"/>
                          <a:cs typeface="Segoe UI Light" panose="020B0502040204020203" pitchFamily="34" charset="0"/>
                        </a:rPr>
                        <a:t>Administering SQL Server 2012/2014</a:t>
                      </a:r>
                      <a:endParaRPr lang="en-US" sz="3600" b="1" kern="1200" baseline="0" dirty="0">
                        <a:solidFill>
                          <a:schemeClr val="lt1"/>
                        </a:solidFill>
                        <a:latin typeface="Segoe UI Light" panose="020B0502040204020203" pitchFamily="34" charset="0"/>
                        <a:ea typeface="+mn-ea"/>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484615">
                <a:tc>
                  <a:txBody>
                    <a:bodyPr/>
                    <a:lstStyle/>
                    <a:p>
                      <a:pPr>
                        <a:lnSpc>
                          <a:spcPct val="100000"/>
                        </a:lnSpc>
                      </a:pPr>
                      <a:r>
                        <a:rPr lang="en-US" sz="2400" b="1" dirty="0" smtClean="0">
                          <a:latin typeface="Segoe UI Light" panose="020B0502040204020203" pitchFamily="34" charset="0"/>
                          <a:cs typeface="Segoe UI Light" panose="020B0502040204020203" pitchFamily="34" charset="0"/>
                        </a:rPr>
                        <a:t>01 | </a:t>
                      </a:r>
                      <a:r>
                        <a:rPr lang="en-US" sz="2400" b="1" dirty="0" smtClean="0">
                          <a:latin typeface="Segoe UI Light" panose="020B0502040204020203" pitchFamily="34" charset="0"/>
                          <a:cs typeface="Segoe UI Light" panose="020B0502040204020203" pitchFamily="34" charset="0"/>
                        </a:rPr>
                        <a:t>Planning &amp; Installing SQL </a:t>
                      </a:r>
                      <a:r>
                        <a:rPr lang="en-US" sz="2400" b="1" dirty="0" smtClean="0">
                          <a:latin typeface="Segoe UI Light" panose="020B0502040204020203" pitchFamily="34" charset="0"/>
                          <a:cs typeface="Segoe UI Light" panose="020B0502040204020203" pitchFamily="34" charset="0"/>
                        </a:rPr>
                        <a:t>Server</a:t>
                      </a:r>
                      <a:endParaRPr lang="en-US" sz="2400" b="1" dirty="0">
                        <a:latin typeface="Segoe UI Light" panose="020B0502040204020203" pitchFamily="34" charset="0"/>
                        <a:cs typeface="Segoe UI Light" panose="020B0502040204020203" pitchFamily="34" charset="0"/>
                      </a:endParaRPr>
                    </a:p>
                  </a:txBody>
                  <a:tcPr anchor="ctr">
                    <a:solidFill>
                      <a:schemeClr val="accent3"/>
                    </a:solidFill>
                  </a:tcPr>
                </a:tc>
                <a:tc>
                  <a:txBody>
                    <a:bodyPr/>
                    <a:lstStyle/>
                    <a:p>
                      <a:pPr>
                        <a:lnSpc>
                          <a:spcPct val="100000"/>
                        </a:lnSpc>
                      </a:pPr>
                      <a:r>
                        <a:rPr lang="en-US" sz="2400" dirty="0" smtClean="0">
                          <a:latin typeface="Segoe UI Light" panose="020B0502040204020203" pitchFamily="34" charset="0"/>
                          <a:cs typeface="Segoe UI Light" panose="020B0502040204020203" pitchFamily="34" charset="0"/>
                        </a:rPr>
                        <a:t>09 </a:t>
                      </a:r>
                      <a:r>
                        <a:rPr lang="en-US" sz="2400" dirty="0" smtClean="0">
                          <a:latin typeface="Segoe UI Light" panose="020B0502040204020203" pitchFamily="34" charset="0"/>
                          <a:cs typeface="Segoe UI Light" panose="020B0502040204020203" pitchFamily="34" charset="0"/>
                        </a:rPr>
                        <a:t>| Replication</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extLst>
                  <a:ext uri="{0D108BD9-81ED-4DB2-BD59-A6C34878D82A}">
                    <a16:rowId xmlns:a16="http://schemas.microsoft.com/office/drawing/2014/main" val="10001"/>
                  </a:ext>
                </a:extLst>
              </a:tr>
              <a:tr h="484615">
                <a:tc>
                  <a:txBody>
                    <a:bodyPr/>
                    <a:lstStyle/>
                    <a:p>
                      <a:pPr>
                        <a:lnSpc>
                          <a:spcPct val="100000"/>
                        </a:lnSpc>
                      </a:pPr>
                      <a:r>
                        <a:rPr lang="en-US" sz="2400" dirty="0" smtClean="0">
                          <a:latin typeface="Segoe UI Light" panose="020B0502040204020203" pitchFamily="34" charset="0"/>
                          <a:cs typeface="Segoe UI Light" panose="020B0502040204020203" pitchFamily="34" charset="0"/>
                        </a:rPr>
                        <a:t>02 | </a:t>
                      </a:r>
                      <a:r>
                        <a:rPr lang="en-US" sz="2400" dirty="0" smtClean="0">
                          <a:latin typeface="Segoe UI Light" panose="020B0502040204020203" pitchFamily="34" charset="0"/>
                          <a:cs typeface="Segoe UI Light" panose="020B0502040204020203" pitchFamily="34" charset="0"/>
                        </a:rPr>
                        <a:t>Configuring</a:t>
                      </a:r>
                      <a:r>
                        <a:rPr lang="en-US" sz="2400" baseline="0" dirty="0" smtClean="0">
                          <a:latin typeface="Segoe UI Light" panose="020B0502040204020203" pitchFamily="34" charset="0"/>
                          <a:cs typeface="Segoe UI Light" panose="020B0502040204020203" pitchFamily="34" charset="0"/>
                        </a:rPr>
                        <a:t> and Managing Instances</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tc>
                  <a:txBody>
                    <a:bodyPr/>
                    <a:lstStyle/>
                    <a:p>
                      <a:pPr>
                        <a:lnSpc>
                          <a:spcPct val="100000"/>
                        </a:lnSpc>
                      </a:pPr>
                      <a:r>
                        <a:rPr lang="en-US" sz="2400" dirty="0" smtClean="0">
                          <a:latin typeface="Segoe UI Light" panose="020B0502040204020203" pitchFamily="34" charset="0"/>
                          <a:cs typeface="Segoe UI Light" panose="020B0502040204020203" pitchFamily="34" charset="0"/>
                        </a:rPr>
                        <a:t>10 </a:t>
                      </a:r>
                      <a:r>
                        <a:rPr lang="en-US" sz="2400" dirty="0" smtClean="0">
                          <a:latin typeface="Segoe UI Light" panose="020B0502040204020203" pitchFamily="34" charset="0"/>
                          <a:cs typeface="Segoe UI Light" panose="020B0502040204020203" pitchFamily="34" charset="0"/>
                        </a:rPr>
                        <a:t>| SQL</a:t>
                      </a:r>
                      <a:r>
                        <a:rPr lang="en-US" sz="2400" baseline="0" dirty="0" smtClean="0">
                          <a:latin typeface="Segoe UI Light" panose="020B0502040204020203" pitchFamily="34" charset="0"/>
                          <a:cs typeface="Segoe UI Light" panose="020B0502040204020203" pitchFamily="34" charset="0"/>
                        </a:rPr>
                        <a:t> Cluster</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extLst>
                  <a:ext uri="{0D108BD9-81ED-4DB2-BD59-A6C34878D82A}">
                    <a16:rowId xmlns:a16="http://schemas.microsoft.com/office/drawing/2014/main" val="10002"/>
                  </a:ext>
                </a:extLst>
              </a:tr>
              <a:tr h="484615">
                <a:tc>
                  <a:txBody>
                    <a:bodyPr/>
                    <a:lstStyle/>
                    <a:p>
                      <a:pPr>
                        <a:lnSpc>
                          <a:spcPct val="100000"/>
                        </a:lnSpc>
                      </a:pPr>
                      <a:r>
                        <a:rPr lang="en-US" sz="2400" dirty="0" smtClean="0">
                          <a:latin typeface="Segoe UI Light" panose="020B0502040204020203" pitchFamily="34" charset="0"/>
                          <a:cs typeface="Segoe UI Light" panose="020B0502040204020203" pitchFamily="34" charset="0"/>
                        </a:rPr>
                        <a:t>03 | Configuring SQL Server Components</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tc>
                  <a:txBody>
                    <a:bodyPr/>
                    <a:lstStyle/>
                    <a:p>
                      <a:pPr>
                        <a:lnSpc>
                          <a:spcPct val="100000"/>
                        </a:lnSpc>
                      </a:pPr>
                      <a:r>
                        <a:rPr lang="en-US" sz="2400" dirty="0" smtClean="0">
                          <a:latin typeface="Segoe UI Light" panose="020B0502040204020203" pitchFamily="34" charset="0"/>
                          <a:cs typeface="Segoe UI Light" panose="020B0502040204020203" pitchFamily="34" charset="0"/>
                        </a:rPr>
                        <a:t>11 </a:t>
                      </a:r>
                      <a:r>
                        <a:rPr lang="en-US" sz="2400" dirty="0" smtClean="0">
                          <a:latin typeface="Segoe UI Light" panose="020B0502040204020203" pitchFamily="34" charset="0"/>
                          <a:cs typeface="Segoe UI Light" panose="020B0502040204020203" pitchFamily="34" charset="0"/>
                        </a:rPr>
                        <a:t>| AlwaysOn Availability Group</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extLst>
                  <a:ext uri="{0D108BD9-81ED-4DB2-BD59-A6C34878D82A}">
                    <a16:rowId xmlns:a16="http://schemas.microsoft.com/office/drawing/2014/main" val="3442955880"/>
                  </a:ext>
                </a:extLst>
              </a:tr>
              <a:tr h="48461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a:t>
                      </a:r>
                      <a:r>
                        <a:rPr lang="en-US" sz="2400" baseline="0" dirty="0" smtClean="0">
                          <a:latin typeface="Segoe UI Light" panose="020B0502040204020203" pitchFamily="34" charset="0"/>
                          <a:cs typeface="Segoe UI Light" panose="020B0502040204020203" pitchFamily="34" charset="0"/>
                        </a:rPr>
                        <a:t> </a:t>
                      </a:r>
                      <a:r>
                        <a:rPr lang="en-US" sz="2400" baseline="0" dirty="0" smtClean="0">
                          <a:latin typeface="Segoe UI Light" panose="020B0502040204020203" pitchFamily="34" charset="0"/>
                          <a:cs typeface="Segoe UI Light" panose="020B0502040204020203" pitchFamily="34" charset="0"/>
                        </a:rPr>
                        <a:t>| </a:t>
                      </a:r>
                      <a:r>
                        <a:rPr lang="en-US" sz="2400" baseline="0" dirty="0" smtClean="0">
                          <a:latin typeface="Segoe UI Light" panose="020B0502040204020203" pitchFamily="34" charset="0"/>
                          <a:cs typeface="Segoe UI Light" panose="020B0502040204020203" pitchFamily="34" charset="0"/>
                        </a:rPr>
                        <a:t>Migrating, Importing and Exporting</a:t>
                      </a:r>
                      <a:endParaRPr lang="en-US" sz="2400" dirty="0" smtClean="0">
                        <a:latin typeface="Segoe UI Light" panose="020B0502040204020203" pitchFamily="34" charset="0"/>
                        <a:cs typeface="Segoe UI Light" panose="020B0502040204020203" pitchFamily="34" charset="0"/>
                      </a:endParaRPr>
                    </a:p>
                  </a:txBody>
                  <a:tcPr anchor="ctr">
                    <a:solidFill>
                      <a:schemeClr val="accent3"/>
                    </a:solidFill>
                  </a:tcPr>
                </a:tc>
                <a:tc>
                  <a:txBody>
                    <a:bodyPr/>
                    <a:lstStyle/>
                    <a:p>
                      <a:pPr>
                        <a:lnSpc>
                          <a:spcPct val="100000"/>
                        </a:lnSpc>
                      </a:pPr>
                      <a:r>
                        <a:rPr lang="en-US" sz="2400" dirty="0" smtClean="0">
                          <a:latin typeface="Segoe UI Light" panose="020B0502040204020203" pitchFamily="34" charset="0"/>
                          <a:cs typeface="Segoe UI Light" panose="020B0502040204020203" pitchFamily="34" charset="0"/>
                        </a:rPr>
                        <a:t>12 </a:t>
                      </a:r>
                      <a:r>
                        <a:rPr lang="en-US" sz="2400" dirty="0" smtClean="0">
                          <a:latin typeface="Segoe UI Light" panose="020B0502040204020203" pitchFamily="34" charset="0"/>
                          <a:cs typeface="Segoe UI Light" panose="020B0502040204020203" pitchFamily="34" charset="0"/>
                        </a:rPr>
                        <a:t>| SQL</a:t>
                      </a:r>
                      <a:r>
                        <a:rPr lang="en-US" sz="2400" baseline="0" dirty="0" smtClean="0">
                          <a:latin typeface="Segoe UI Light" panose="020B0502040204020203" pitchFamily="34" charset="0"/>
                          <a:cs typeface="Segoe UI Light" panose="020B0502040204020203" pitchFamily="34" charset="0"/>
                        </a:rPr>
                        <a:t> Cluster</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extLst>
                  <a:ext uri="{0D108BD9-81ED-4DB2-BD59-A6C34878D82A}">
                    <a16:rowId xmlns:a16="http://schemas.microsoft.com/office/drawing/2014/main" val="10003"/>
                  </a:ext>
                </a:extLst>
              </a:tr>
              <a:tr h="48461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 | Logins, Roles,</a:t>
                      </a:r>
                      <a:r>
                        <a:rPr lang="en-US" sz="2400" baseline="0" dirty="0" smtClean="0">
                          <a:latin typeface="Segoe UI Light" panose="020B0502040204020203" pitchFamily="34" charset="0"/>
                          <a:cs typeface="Segoe UI Light" panose="020B0502040204020203" pitchFamily="34" charset="0"/>
                        </a:rPr>
                        <a:t> and Users</a:t>
                      </a:r>
                      <a:endParaRPr lang="en-US" sz="2400" dirty="0" smtClean="0">
                        <a:latin typeface="Segoe UI Light" panose="020B0502040204020203" pitchFamily="34" charset="0"/>
                        <a:cs typeface="Segoe UI Light" panose="020B0502040204020203" pitchFamily="34" charset="0"/>
                      </a:endParaRPr>
                    </a:p>
                  </a:txBody>
                  <a:tcPr anchor="ctr">
                    <a:solidFill>
                      <a:schemeClr val="accent3"/>
                    </a:solidFill>
                  </a:tcPr>
                </a:tc>
                <a:tc>
                  <a:txBody>
                    <a:bodyPr/>
                    <a:lstStyle/>
                    <a:p>
                      <a:pPr>
                        <a:lnSpc>
                          <a:spcPct val="100000"/>
                        </a:lnSpc>
                      </a:pPr>
                      <a:r>
                        <a:rPr lang="en-US" sz="2400" dirty="0" smtClean="0">
                          <a:latin typeface="Segoe UI Light" panose="020B0502040204020203" pitchFamily="34" charset="0"/>
                          <a:cs typeface="Segoe UI Light" panose="020B0502040204020203" pitchFamily="34" charset="0"/>
                        </a:rPr>
                        <a:t>13 </a:t>
                      </a:r>
                      <a:r>
                        <a:rPr lang="en-US" sz="2400" dirty="0" smtClean="0">
                          <a:latin typeface="Segoe UI Light" panose="020B0502040204020203" pitchFamily="34" charset="0"/>
                          <a:cs typeface="Segoe UI Light" panose="020B0502040204020203" pitchFamily="34" charset="0"/>
                        </a:rPr>
                        <a:t>| AlwaysOn Availability Group</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extLst>
                  <a:ext uri="{0D108BD9-81ED-4DB2-BD59-A6C34878D82A}">
                    <a16:rowId xmlns:a16="http://schemas.microsoft.com/office/drawing/2014/main" val="231386450"/>
                  </a:ext>
                </a:extLst>
              </a:tr>
              <a:tr h="484615">
                <a:tc>
                  <a:txBody>
                    <a:bodyPr/>
                    <a:lstStyle/>
                    <a:p>
                      <a:pPr>
                        <a:lnSpc>
                          <a:spcPct val="100000"/>
                        </a:lnSpc>
                      </a:pPr>
                      <a:r>
                        <a:rPr lang="en-US" sz="2400" dirty="0" smtClean="0">
                          <a:latin typeface="Segoe UI Light" panose="020B0502040204020203" pitchFamily="34" charset="0"/>
                          <a:cs typeface="Segoe UI Light" panose="020B0502040204020203" pitchFamily="34" charset="0"/>
                        </a:rPr>
                        <a:t>06 | Securing SQL Server</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tc>
                  <a:txBody>
                    <a:bodyPr/>
                    <a:lstStyle/>
                    <a:p>
                      <a:pPr>
                        <a:lnSpc>
                          <a:spcPct val="100000"/>
                        </a:lnSpc>
                      </a:pPr>
                      <a:r>
                        <a:rPr lang="en-US" sz="2400" dirty="0" smtClean="0">
                          <a:latin typeface="Segoe UI Light" panose="020B0502040204020203" pitchFamily="34" charset="0"/>
                          <a:cs typeface="Segoe UI Light" panose="020B0502040204020203" pitchFamily="34" charset="0"/>
                        </a:rPr>
                        <a:t>14 | Troubleshooting SQL Server</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extLst>
                  <a:ext uri="{0D108BD9-81ED-4DB2-BD59-A6C34878D82A}">
                    <a16:rowId xmlns:a16="http://schemas.microsoft.com/office/drawing/2014/main" val="1812415679"/>
                  </a:ext>
                </a:extLst>
              </a:tr>
              <a:tr h="484615">
                <a:tc>
                  <a:txBody>
                    <a:bodyPr/>
                    <a:lstStyle/>
                    <a:p>
                      <a:pPr>
                        <a:lnSpc>
                          <a:spcPct val="100000"/>
                        </a:lnSpc>
                      </a:pPr>
                      <a:r>
                        <a:rPr lang="en-US" sz="2400" dirty="0" smtClean="0">
                          <a:latin typeface="Segoe UI Light" panose="020B0502040204020203" pitchFamily="34" charset="0"/>
                          <a:cs typeface="Segoe UI Light" panose="020B0502040204020203" pitchFamily="34" charset="0"/>
                        </a:rPr>
                        <a:t>07 | Log Shipping</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tc>
                  <a:txBody>
                    <a:bodyPr/>
                    <a:lstStyle/>
                    <a:p>
                      <a:pPr>
                        <a:lnSpc>
                          <a:spcPct val="100000"/>
                        </a:lnSpc>
                      </a:pPr>
                      <a:r>
                        <a:rPr lang="en-US" sz="2400" dirty="0" smtClean="0">
                          <a:latin typeface="Segoe UI Light" panose="020B0502040204020203" pitchFamily="34" charset="0"/>
                          <a:cs typeface="Segoe UI Light" panose="020B0502040204020203" pitchFamily="34" charset="0"/>
                        </a:rPr>
                        <a:t>15 | Indexes and Concurrency</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extLst>
                  <a:ext uri="{0D108BD9-81ED-4DB2-BD59-A6C34878D82A}">
                    <a16:rowId xmlns:a16="http://schemas.microsoft.com/office/drawing/2014/main" val="3431964196"/>
                  </a:ext>
                </a:extLst>
              </a:tr>
              <a:tr h="484615">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08 | Mirroring</a:t>
                      </a:r>
                    </a:p>
                  </a:txBody>
                  <a:tcPr anchor="ctr">
                    <a:solidFill>
                      <a:schemeClr val="accent3"/>
                    </a:solidFill>
                  </a:tcPr>
                </a:tc>
                <a:tc>
                  <a:txBody>
                    <a:bodyPr/>
                    <a:lstStyle/>
                    <a:p>
                      <a:pPr>
                        <a:lnSpc>
                          <a:spcPct val="100000"/>
                        </a:lnSpc>
                      </a:pPr>
                      <a:r>
                        <a:rPr lang="en-US" sz="2400" dirty="0" smtClean="0">
                          <a:latin typeface="Segoe UI Light" panose="020B0502040204020203" pitchFamily="34" charset="0"/>
                          <a:cs typeface="Segoe UI Light" panose="020B0502040204020203" pitchFamily="34" charset="0"/>
                        </a:rPr>
                        <a:t>16 | SQL Agent, Backup, and Restore</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extLst>
                  <a:ext uri="{0D108BD9-81ED-4DB2-BD59-A6C34878D82A}">
                    <a16:rowId xmlns:a16="http://schemas.microsoft.com/office/drawing/2014/main" val="2319696657"/>
                  </a:ext>
                </a:extLst>
              </a:tr>
            </a:tbl>
          </a:graphicData>
        </a:graphic>
      </p:graphicFrame>
    </p:spTree>
    <p:extLst>
      <p:ext uri="{BB962C8B-B14F-4D97-AF65-F5344CB8AC3E}">
        <p14:creationId xmlns:p14="http://schemas.microsoft.com/office/powerpoint/2010/main" val="638342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Account Selection During </a:t>
            </a:r>
            <a:r>
              <a:rPr lang="en-US" dirty="0" smtClean="0"/>
              <a:t>Installation</a:t>
            </a:r>
            <a:endParaRPr lang="en-US" dirty="0"/>
          </a:p>
        </p:txBody>
      </p:sp>
      <p:sp>
        <p:nvSpPr>
          <p:cNvPr id="3" name="Content Placeholder 2"/>
          <p:cNvSpPr>
            <a:spLocks noGrp="1"/>
          </p:cNvSpPr>
          <p:nvPr>
            <p:ph sz="quarter" idx="10"/>
          </p:nvPr>
        </p:nvSpPr>
        <p:spPr>
          <a:xfrm>
            <a:off x="379413" y="1388226"/>
            <a:ext cx="5564187" cy="5290388"/>
          </a:xfrm>
        </p:spPr>
        <p:txBody>
          <a:bodyPr/>
          <a:lstStyle/>
          <a:p>
            <a:r>
              <a:rPr lang="en-US" sz="2800" dirty="0" smtClean="0"/>
              <a:t>Builtin Account</a:t>
            </a:r>
          </a:p>
          <a:p>
            <a:pPr lvl="1"/>
            <a:r>
              <a:rPr lang="en-US" sz="2400" dirty="0" smtClean="0"/>
              <a:t>Local Service</a:t>
            </a:r>
          </a:p>
          <a:p>
            <a:pPr lvl="1"/>
            <a:r>
              <a:rPr lang="en-US" sz="2400" dirty="0" smtClean="0"/>
              <a:t>Network Service</a:t>
            </a:r>
          </a:p>
          <a:p>
            <a:pPr lvl="1"/>
            <a:r>
              <a:rPr lang="en-US" sz="2400" dirty="0" smtClean="0"/>
              <a:t>Local System</a:t>
            </a:r>
          </a:p>
          <a:p>
            <a:r>
              <a:rPr lang="en-US" sz="2800" dirty="0" smtClean="0"/>
              <a:t>Created Account</a:t>
            </a:r>
          </a:p>
          <a:p>
            <a:pPr lvl="1"/>
            <a:r>
              <a:rPr lang="en-US" sz="2400" dirty="0" smtClean="0"/>
              <a:t>Machine Local</a:t>
            </a:r>
          </a:p>
          <a:p>
            <a:pPr lvl="1"/>
            <a:r>
              <a:rPr lang="en-US" sz="2400" b="1" dirty="0" smtClean="0"/>
              <a:t>Domain</a:t>
            </a:r>
          </a:p>
          <a:p>
            <a:r>
              <a:rPr lang="en-US" sz="2800" dirty="0" smtClean="0"/>
              <a:t>General rule: create a separate account for each service, for each instance…really!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6165" y="1543050"/>
            <a:ext cx="5886865" cy="4963886"/>
          </a:xfrm>
          <a:prstGeom prst="rect">
            <a:avLst/>
          </a:prstGeom>
        </p:spPr>
      </p:pic>
    </p:spTree>
    <p:extLst>
      <p:ext uri="{BB962C8B-B14F-4D97-AF65-F5344CB8AC3E}">
        <p14:creationId xmlns:p14="http://schemas.microsoft.com/office/powerpoint/2010/main" val="41203037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Changing Account Choices After </a:t>
            </a:r>
            <a:r>
              <a:rPr lang="en-US" dirty="0" smtClean="0"/>
              <a:t>Installation</a:t>
            </a:r>
            <a:endParaRPr lang="en-US" dirty="0"/>
          </a:p>
        </p:txBody>
      </p:sp>
      <p:sp>
        <p:nvSpPr>
          <p:cNvPr id="3" name="Content Placeholder 2"/>
          <p:cNvSpPr>
            <a:spLocks noGrp="1"/>
          </p:cNvSpPr>
          <p:nvPr>
            <p:ph sz="quarter" idx="10"/>
          </p:nvPr>
        </p:nvSpPr>
        <p:spPr/>
        <p:txBody>
          <a:bodyPr/>
          <a:lstStyle/>
          <a:p>
            <a:r>
              <a:rPr lang="en-US" dirty="0" smtClean="0"/>
              <a:t>Use SQL Server Configuration Manager</a:t>
            </a:r>
          </a:p>
          <a:p>
            <a:r>
              <a:rPr lang="en-US" dirty="0" smtClean="0">
                <a:solidFill>
                  <a:srgbClr val="FF0000"/>
                </a:solidFill>
              </a:rPr>
              <a:t>Don’t use </a:t>
            </a:r>
            <a:r>
              <a:rPr lang="en-US" dirty="0" smtClean="0"/>
              <a:t>the Services management console in Windows</a:t>
            </a:r>
            <a:endParaRPr lang="en-US" dirty="0"/>
          </a:p>
          <a:p>
            <a:endParaRPr lang="en-US" dirty="0"/>
          </a:p>
        </p:txBody>
      </p:sp>
    </p:spTree>
    <p:extLst>
      <p:ext uri="{BB962C8B-B14F-4D97-AF65-F5344CB8AC3E}">
        <p14:creationId xmlns:p14="http://schemas.microsoft.com/office/powerpoint/2010/main" val="28083482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 What Basis Do I Select Accounts to Run Services</a:t>
            </a:r>
            <a:r>
              <a:rPr lang="en-US" dirty="0" smtClean="0"/>
              <a:t>?</a:t>
            </a:r>
            <a:endParaRPr lang="en-US" dirty="0"/>
          </a:p>
        </p:txBody>
      </p:sp>
      <p:sp>
        <p:nvSpPr>
          <p:cNvPr id="3" name="Content Placeholder 2"/>
          <p:cNvSpPr>
            <a:spLocks noGrp="1"/>
          </p:cNvSpPr>
          <p:nvPr>
            <p:ph sz="quarter" idx="10"/>
          </p:nvPr>
        </p:nvSpPr>
        <p:spPr/>
        <p:txBody>
          <a:bodyPr/>
          <a:lstStyle/>
          <a:p>
            <a:r>
              <a:rPr lang="en-US" dirty="0" smtClean="0"/>
              <a:t>Database engine can use a low-privileged account</a:t>
            </a:r>
          </a:p>
          <a:p>
            <a:r>
              <a:rPr lang="en-US" dirty="0" smtClean="0"/>
              <a:t>Browser and Full-Text Services shouldn’t require a domain account either</a:t>
            </a:r>
          </a:p>
          <a:p>
            <a:r>
              <a:rPr lang="en-US" dirty="0" smtClean="0"/>
              <a:t>SQL Server Agent may need access to:</a:t>
            </a:r>
          </a:p>
          <a:p>
            <a:pPr lvl="1"/>
            <a:r>
              <a:rPr lang="en-US" dirty="0" smtClean="0"/>
              <a:t>Mailbox</a:t>
            </a:r>
          </a:p>
          <a:p>
            <a:pPr lvl="1"/>
            <a:r>
              <a:rPr lang="en-US" dirty="0" smtClean="0"/>
              <a:t>UNC shares and file systems</a:t>
            </a:r>
          </a:p>
          <a:p>
            <a:pPr lvl="1"/>
            <a:r>
              <a:rPr lang="en-US" dirty="0" smtClean="0"/>
              <a:t>Other SQL Servers</a:t>
            </a:r>
          </a:p>
          <a:p>
            <a:r>
              <a:rPr lang="en-US" dirty="0" smtClean="0"/>
              <a:t>Reference</a:t>
            </a:r>
            <a:r>
              <a:rPr lang="en-US" dirty="0"/>
              <a:t>: </a:t>
            </a:r>
            <a:r>
              <a:rPr lang="en-US" dirty="0">
                <a:hlinkClick r:id="rId3"/>
              </a:rPr>
              <a:t>Configure Windows Service Accounts and Permissions</a:t>
            </a:r>
            <a:endParaRPr lang="en-US" dirty="0"/>
          </a:p>
        </p:txBody>
      </p:sp>
    </p:spTree>
    <p:extLst>
      <p:ext uri="{BB962C8B-B14F-4D97-AF65-F5344CB8AC3E}">
        <p14:creationId xmlns:p14="http://schemas.microsoft.com/office/powerpoint/2010/main" val="11860024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Changing Service Account Assignment</a:t>
            </a:r>
            <a:endParaRPr lang="en-US" dirty="0"/>
          </a:p>
        </p:txBody>
      </p:sp>
    </p:spTree>
    <p:extLst>
      <p:ext uri="{BB962C8B-B14F-4D97-AF65-F5344CB8AC3E}">
        <p14:creationId xmlns:p14="http://schemas.microsoft.com/office/powerpoint/2010/main" val="1387397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Chapter</a:t>
            </a:r>
            <a:r>
              <a:rPr lang="en-US" dirty="0" smtClean="0"/>
              <a:t> 01 – Planning &amp; Installing SQL Server</a:t>
            </a:r>
            <a:endParaRPr lang="en-US" dirty="0"/>
          </a:p>
        </p:txBody>
      </p:sp>
      <p:sp>
        <p:nvSpPr>
          <p:cNvPr id="7" name="Content Placeholder 6"/>
          <p:cNvSpPr>
            <a:spLocks noGrp="1"/>
          </p:cNvSpPr>
          <p:nvPr>
            <p:ph sz="quarter" idx="10"/>
          </p:nvPr>
        </p:nvSpPr>
        <p:spPr>
          <a:xfrm>
            <a:off x="379413" y="1388226"/>
            <a:ext cx="11525250" cy="4601094"/>
          </a:xfrm>
        </p:spPr>
        <p:txBody>
          <a:bodyPr>
            <a:normAutofit/>
          </a:bodyPr>
          <a:lstStyle/>
          <a:p>
            <a:pPr marL="0" lvl="0" indent="0">
              <a:buNone/>
            </a:pPr>
            <a:r>
              <a:rPr lang="en-US" b="1" dirty="0" smtClean="0"/>
              <a:t>Lesson 01 | Planning Your Installation</a:t>
            </a:r>
          </a:p>
          <a:p>
            <a:pPr lvl="1"/>
            <a:r>
              <a:rPr lang="en-US" dirty="0" smtClean="0"/>
              <a:t>Gathering Installation Requirement</a:t>
            </a:r>
          </a:p>
          <a:p>
            <a:pPr lvl="1"/>
            <a:r>
              <a:rPr lang="en-US" dirty="0" smtClean="0"/>
              <a:t>Designing the Installation</a:t>
            </a:r>
          </a:p>
          <a:p>
            <a:pPr lvl="1"/>
            <a:r>
              <a:rPr lang="en-US" dirty="0" smtClean="0"/>
              <a:t>Planning Scale Up versus Scale Out</a:t>
            </a:r>
          </a:p>
          <a:p>
            <a:pPr lvl="1"/>
            <a:r>
              <a:rPr lang="en-US" dirty="0" smtClean="0"/>
              <a:t>Designing the Storage for New Databases</a:t>
            </a:r>
          </a:p>
          <a:p>
            <a:pPr lvl="1"/>
            <a:r>
              <a:rPr lang="en-US" dirty="0" smtClean="0"/>
              <a:t>Identifying a Standby Database for Reporting</a:t>
            </a:r>
          </a:p>
          <a:p>
            <a:pPr lvl="1"/>
            <a:r>
              <a:rPr lang="en-US" dirty="0" smtClean="0"/>
              <a:t>Identifying Windows-Level Security and Service-Level Security</a:t>
            </a:r>
          </a:p>
          <a:p>
            <a:pPr lvl="1"/>
            <a:r>
              <a:rPr lang="en-US" dirty="0" smtClean="0"/>
              <a:t>Performing a Core Mode Installation</a:t>
            </a:r>
            <a:endParaRPr lang="en-US" dirty="0" smtClean="0"/>
          </a:p>
        </p:txBody>
      </p:sp>
    </p:spTree>
    <p:extLst>
      <p:ext uri="{BB962C8B-B14F-4D97-AF65-F5344CB8AC3E}">
        <p14:creationId xmlns:p14="http://schemas.microsoft.com/office/powerpoint/2010/main" val="2523867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Chapter</a:t>
            </a:r>
            <a:r>
              <a:rPr lang="en-US" dirty="0" smtClean="0"/>
              <a:t> 01 – Planning &amp; Installing SQL Server</a:t>
            </a:r>
            <a:endParaRPr lang="en-US" dirty="0"/>
          </a:p>
        </p:txBody>
      </p:sp>
      <p:sp>
        <p:nvSpPr>
          <p:cNvPr id="7" name="Content Placeholder 6"/>
          <p:cNvSpPr>
            <a:spLocks noGrp="1"/>
          </p:cNvSpPr>
          <p:nvPr>
            <p:ph sz="quarter" idx="10"/>
          </p:nvPr>
        </p:nvSpPr>
        <p:spPr/>
        <p:txBody>
          <a:bodyPr>
            <a:normAutofit/>
          </a:bodyPr>
          <a:lstStyle/>
          <a:p>
            <a:pPr marL="0" lvl="0" indent="0">
              <a:buNone/>
            </a:pPr>
            <a:r>
              <a:rPr lang="en-US" b="1" dirty="0" smtClean="0"/>
              <a:t>Lesson 02 | Installing SQL Server and Related Services</a:t>
            </a:r>
          </a:p>
          <a:p>
            <a:pPr lvl="1"/>
            <a:r>
              <a:rPr lang="en-US" dirty="0" smtClean="0"/>
              <a:t>Configuring an Operating System Disk</a:t>
            </a:r>
          </a:p>
          <a:p>
            <a:pPr lvl="1"/>
            <a:r>
              <a:rPr lang="en-US" dirty="0" smtClean="0"/>
              <a:t>Installing the SQL Server Database Engine</a:t>
            </a:r>
          </a:p>
          <a:p>
            <a:pPr lvl="1"/>
            <a:r>
              <a:rPr lang="en-US" dirty="0" smtClean="0"/>
              <a:t>Installing SQL Server 2012 from the Command Prompt</a:t>
            </a:r>
          </a:p>
          <a:p>
            <a:pPr lvl="1"/>
            <a:r>
              <a:rPr lang="en-US" dirty="0" smtClean="0"/>
              <a:t>Installing SQL Server Integration Services</a:t>
            </a:r>
          </a:p>
          <a:p>
            <a:pPr lvl="1"/>
            <a:r>
              <a:rPr lang="en-US" dirty="0" smtClean="0"/>
              <a:t>Enabling and Disabling Features</a:t>
            </a:r>
          </a:p>
          <a:p>
            <a:pPr lvl="1"/>
            <a:r>
              <a:rPr lang="en-US" dirty="0" smtClean="0"/>
              <a:t>Installing SQL Server 2012 by Using a Configuration File</a:t>
            </a:r>
          </a:p>
          <a:p>
            <a:pPr lvl="1"/>
            <a:r>
              <a:rPr lang="en-US" dirty="0" smtClean="0"/>
              <a:t>Post-Installation Steps</a:t>
            </a:r>
          </a:p>
          <a:p>
            <a:pPr lvl="1"/>
            <a:r>
              <a:rPr lang="en-US" dirty="0" smtClean="0"/>
              <a:t>Testing Connectivity</a:t>
            </a:r>
            <a:endParaRPr lang="en-US" dirty="0"/>
          </a:p>
        </p:txBody>
      </p:sp>
    </p:spTree>
    <p:extLst>
      <p:ext uri="{BB962C8B-B14F-4D97-AF65-F5344CB8AC3E}">
        <p14:creationId xmlns:p14="http://schemas.microsoft.com/office/powerpoint/2010/main" val="2897051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Topic: Installation Decisions</a:t>
            </a:r>
            <a:endParaRPr lang="en-GB" sz="6000" dirty="0">
              <a:solidFill>
                <a:schemeClr val="bg1">
                  <a:alpha val="98824"/>
                </a:schemeClr>
              </a:solidFill>
            </a:endParaRPr>
          </a:p>
        </p:txBody>
      </p:sp>
    </p:spTree>
    <p:extLst>
      <p:ext uri="{BB962C8B-B14F-4D97-AF65-F5344CB8AC3E}">
        <p14:creationId xmlns:p14="http://schemas.microsoft.com/office/powerpoint/2010/main" val="175158207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Installation Decisions</a:t>
            </a:r>
            <a:endParaRPr lang="en-US" dirty="0"/>
          </a:p>
        </p:txBody>
      </p:sp>
      <p:sp>
        <p:nvSpPr>
          <p:cNvPr id="3" name="Content Placeholder 2"/>
          <p:cNvSpPr>
            <a:spLocks noGrp="1"/>
          </p:cNvSpPr>
          <p:nvPr>
            <p:ph sz="quarter" idx="10"/>
          </p:nvPr>
        </p:nvSpPr>
        <p:spPr/>
        <p:txBody>
          <a:bodyPr/>
          <a:lstStyle/>
          <a:p>
            <a:r>
              <a:rPr lang="en-US" dirty="0" smtClean="0"/>
              <a:t>Determine the Appropriate Hardware</a:t>
            </a:r>
          </a:p>
          <a:p>
            <a:r>
              <a:rPr lang="en-US" dirty="0" smtClean="0"/>
              <a:t>Select the Appropriate Windows Operating System Edition</a:t>
            </a:r>
          </a:p>
          <a:p>
            <a:r>
              <a:rPr lang="en-US" dirty="0"/>
              <a:t>Select the Appropriate </a:t>
            </a:r>
            <a:r>
              <a:rPr lang="en-US" dirty="0" smtClean="0"/>
              <a:t>Edition of SQL Server</a:t>
            </a:r>
          </a:p>
          <a:p>
            <a:r>
              <a:rPr lang="en-US" dirty="0" smtClean="0"/>
              <a:t>Determine if a Separate Instance Is Required</a:t>
            </a:r>
          </a:p>
          <a:p>
            <a:r>
              <a:rPr lang="en-US" dirty="0" smtClean="0"/>
              <a:t>Select the Appropriate Collation</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4324" y="3237590"/>
            <a:ext cx="2000250" cy="2532152"/>
          </a:xfrm>
          <a:prstGeom prst="rect">
            <a:avLst/>
          </a:prstGeom>
        </p:spPr>
      </p:pic>
      <p:cxnSp>
        <p:nvCxnSpPr>
          <p:cNvPr id="6" name="Straight Connector 5"/>
          <p:cNvCxnSpPr/>
          <p:nvPr/>
        </p:nvCxnSpPr>
        <p:spPr>
          <a:xfrm>
            <a:off x="9017934" y="3237589"/>
            <a:ext cx="2000250" cy="2522141"/>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9010714" y="3237590"/>
            <a:ext cx="2000249" cy="2522141"/>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4598" y="4916094"/>
            <a:ext cx="2045629" cy="1249810"/>
          </a:xfrm>
          <a:prstGeom prst="rect">
            <a:avLst/>
          </a:prstGeom>
        </p:spPr>
      </p:pic>
      <p:sp>
        <p:nvSpPr>
          <p:cNvPr id="12" name="TextBox 11"/>
          <p:cNvSpPr txBox="1"/>
          <p:nvPr/>
        </p:nvSpPr>
        <p:spPr>
          <a:xfrm>
            <a:off x="1050587" y="-2354094"/>
            <a:ext cx="184731" cy="369332"/>
          </a:xfrm>
          <a:prstGeom prst="rect">
            <a:avLst/>
          </a:prstGeom>
          <a:noFill/>
        </p:spPr>
        <p:txBody>
          <a:bodyPr wrap="none" rtlCol="0">
            <a:spAutoFit/>
          </a:bodyPr>
          <a:lstStyle/>
          <a:p>
            <a:endParaRPr lang="en-US" dirty="0"/>
          </a:p>
        </p:txBody>
      </p:sp>
      <p:sp>
        <p:nvSpPr>
          <p:cNvPr id="13" name="TextBox 12"/>
          <p:cNvSpPr txBox="1"/>
          <p:nvPr/>
        </p:nvSpPr>
        <p:spPr>
          <a:xfrm>
            <a:off x="8540885" y="739302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58496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Determine the Appropriate Hardware</a:t>
            </a:r>
            <a:r>
              <a:rPr lang="en-US" dirty="0"/>
              <a:t/>
            </a:r>
            <a:br>
              <a:rPr lang="en-US" dirty="0"/>
            </a:br>
            <a:endParaRPr lang="en-US" dirty="0"/>
          </a:p>
        </p:txBody>
      </p:sp>
      <p:sp>
        <p:nvSpPr>
          <p:cNvPr id="3" name="Content Placeholder 2"/>
          <p:cNvSpPr>
            <a:spLocks noGrp="1"/>
          </p:cNvSpPr>
          <p:nvPr>
            <p:ph sz="quarter" idx="10"/>
          </p:nvPr>
        </p:nvSpPr>
        <p:spPr>
          <a:xfrm>
            <a:off x="379413" y="1388226"/>
            <a:ext cx="11525250" cy="5382688"/>
          </a:xfrm>
        </p:spPr>
        <p:txBody>
          <a:bodyPr/>
          <a:lstStyle/>
          <a:p>
            <a:r>
              <a:rPr lang="en-US" sz="2800" dirty="0" smtClean="0"/>
              <a:t>To </a:t>
            </a:r>
            <a:r>
              <a:rPr lang="en-US" sz="2800" dirty="0" smtClean="0">
                <a:hlinkClick r:id="rId3"/>
              </a:rPr>
              <a:t>virtualize</a:t>
            </a:r>
            <a:r>
              <a:rPr lang="en-US" sz="2800" dirty="0" smtClean="0"/>
              <a:t> or </a:t>
            </a:r>
            <a:r>
              <a:rPr lang="en-US" sz="2800" dirty="0" smtClean="0">
                <a:hlinkClick r:id="rId4"/>
              </a:rPr>
              <a:t>not</a:t>
            </a:r>
            <a:r>
              <a:rPr lang="en-US" sz="2800" dirty="0" smtClean="0"/>
              <a:t> to virtualize?</a:t>
            </a:r>
          </a:p>
          <a:p>
            <a:r>
              <a:rPr lang="en-US" sz="2800" dirty="0" smtClean="0"/>
              <a:t>CPU</a:t>
            </a:r>
            <a:r>
              <a:rPr lang="en-US" sz="2800" baseline="0" dirty="0" smtClean="0"/>
              <a:t> sockets and cores</a:t>
            </a:r>
          </a:p>
          <a:p>
            <a:r>
              <a:rPr lang="en-US" sz="2800" baseline="0" dirty="0" smtClean="0"/>
              <a:t>Memory</a:t>
            </a:r>
          </a:p>
          <a:p>
            <a:pPr lvl="1"/>
            <a:r>
              <a:rPr lang="en-US" sz="2400" dirty="0" smtClean="0"/>
              <a:t>Memory support is a </a:t>
            </a:r>
            <a:r>
              <a:rPr lang="en-US" sz="2400" dirty="0" smtClean="0">
                <a:hlinkClick r:id="rId5"/>
              </a:rPr>
              <a:t>function of</a:t>
            </a:r>
            <a:r>
              <a:rPr lang="en-US" sz="2400" dirty="0" smtClean="0"/>
              <a:t> the Windows operating system or the chosen </a:t>
            </a:r>
            <a:r>
              <a:rPr lang="en-US" sz="2400" dirty="0"/>
              <a:t>e</a:t>
            </a:r>
            <a:r>
              <a:rPr lang="en-US" sz="2400" dirty="0" smtClean="0"/>
              <a:t>dition</a:t>
            </a:r>
            <a:endParaRPr lang="en-US" sz="2400" baseline="0" dirty="0" smtClean="0"/>
          </a:p>
          <a:p>
            <a:r>
              <a:rPr lang="en-US" sz="2800" baseline="0" dirty="0" smtClean="0"/>
              <a:t>DAS versus SAN</a:t>
            </a:r>
          </a:p>
          <a:p>
            <a:r>
              <a:rPr lang="en-US" sz="2800" baseline="0" dirty="0" smtClean="0"/>
              <a:t>Consider </a:t>
            </a:r>
            <a:r>
              <a:rPr lang="en-US" sz="2800" baseline="0" dirty="0" smtClean="0">
                <a:hlinkClick r:id="rId6"/>
              </a:rPr>
              <a:t>solid</a:t>
            </a:r>
            <a:r>
              <a:rPr lang="en-US" sz="2800" dirty="0" smtClean="0">
                <a:hlinkClick r:id="rId6"/>
              </a:rPr>
              <a:t> state storage</a:t>
            </a:r>
            <a:endParaRPr lang="en-US" sz="2800" dirty="0" smtClean="0"/>
          </a:p>
          <a:p>
            <a:r>
              <a:rPr lang="en-US" sz="2800" dirty="0" smtClean="0"/>
              <a:t>Free, unsupported tools are available </a:t>
            </a:r>
            <a:r>
              <a:rPr lang="en-US" sz="2800" dirty="0"/>
              <a:t>to </a:t>
            </a:r>
            <a:r>
              <a:rPr lang="en-US" sz="2800" dirty="0" smtClean="0"/>
              <a:t>help test I/O workloads:</a:t>
            </a:r>
            <a:endParaRPr lang="en-US" sz="2800" baseline="0" dirty="0" smtClean="0"/>
          </a:p>
          <a:p>
            <a:pPr lvl="1"/>
            <a:r>
              <a:rPr lang="en-US" sz="2400" dirty="0" smtClean="0">
                <a:hlinkClick r:id="rId7"/>
              </a:rPr>
              <a:t>SQLIO</a:t>
            </a:r>
            <a:r>
              <a:rPr lang="en-US" sz="2400" dirty="0" smtClean="0"/>
              <a:t> “disk subsystem benchmark tool”</a:t>
            </a:r>
          </a:p>
          <a:p>
            <a:pPr lvl="1"/>
            <a:r>
              <a:rPr lang="en-US" sz="2400" dirty="0" smtClean="0">
                <a:hlinkClick r:id="rId8"/>
              </a:rPr>
              <a:t>SQLIOSIM</a:t>
            </a:r>
            <a:endParaRPr lang="en-US" sz="2400" dirty="0"/>
          </a:p>
        </p:txBody>
      </p:sp>
    </p:spTree>
    <p:extLst>
      <p:ext uri="{BB962C8B-B14F-4D97-AF65-F5344CB8AC3E}">
        <p14:creationId xmlns:p14="http://schemas.microsoft.com/office/powerpoint/2010/main" val="2809281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 the Appropriate </a:t>
            </a:r>
            <a:r>
              <a:rPr lang="en-US" dirty="0" smtClean="0"/>
              <a:t>Windows Operating </a:t>
            </a:r>
            <a:r>
              <a:rPr lang="en-US" dirty="0"/>
              <a:t>System </a:t>
            </a:r>
            <a:r>
              <a:rPr lang="en-US" dirty="0" smtClean="0"/>
              <a:t>Edition</a:t>
            </a:r>
            <a:endParaRPr lang="en-US" dirty="0"/>
          </a:p>
        </p:txBody>
      </p:sp>
      <p:sp>
        <p:nvSpPr>
          <p:cNvPr id="4" name="Content Placeholder 3"/>
          <p:cNvSpPr>
            <a:spLocks noGrp="1"/>
          </p:cNvSpPr>
          <p:nvPr>
            <p:ph sz="quarter" idx="10"/>
          </p:nvPr>
        </p:nvSpPr>
        <p:spPr/>
        <p:txBody>
          <a:bodyPr/>
          <a:lstStyle/>
          <a:p>
            <a:r>
              <a:rPr lang="en-US" sz="2800" dirty="0" smtClean="0"/>
              <a:t>Specific editions of SQL Server are supported on specific </a:t>
            </a:r>
            <a:r>
              <a:rPr lang="en-US" sz="2800" dirty="0"/>
              <a:t>v</a:t>
            </a:r>
            <a:r>
              <a:rPr lang="en-US" sz="2800" dirty="0" smtClean="0"/>
              <a:t>ersions and editions of Windows Client and Windows Server</a:t>
            </a:r>
          </a:p>
          <a:p>
            <a:r>
              <a:rPr lang="en-US" sz="2800" dirty="0" smtClean="0"/>
              <a:t>One way or another, the following operating systems are </a:t>
            </a:r>
            <a:r>
              <a:rPr lang="en-US" sz="2800" dirty="0" smtClean="0">
                <a:hlinkClick r:id="rId3"/>
              </a:rPr>
              <a:t>supported</a:t>
            </a:r>
            <a:r>
              <a:rPr lang="en-US" sz="2800" dirty="0" smtClean="0"/>
              <a:t>: </a:t>
            </a:r>
          </a:p>
          <a:p>
            <a:pPr lvl="1"/>
            <a:r>
              <a:rPr lang="en-US" sz="2400" dirty="0" smtClean="0"/>
              <a:t>Windows Server 2012</a:t>
            </a:r>
          </a:p>
          <a:p>
            <a:pPr lvl="1"/>
            <a:r>
              <a:rPr lang="en-US" sz="2400" dirty="0" smtClean="0"/>
              <a:t>Windows Server 2008 R2 and Windows Server 2008 SP2</a:t>
            </a:r>
          </a:p>
          <a:p>
            <a:pPr lvl="1"/>
            <a:r>
              <a:rPr lang="en-US" sz="2400" dirty="0" smtClean="0"/>
              <a:t>Windows Vista, Windows 7, and Windows 8</a:t>
            </a:r>
          </a:p>
          <a:p>
            <a:r>
              <a:rPr lang="en-US" sz="2800" dirty="0" smtClean="0"/>
              <a:t>SQL Server 2012 is supported on Windows Server 2012 core and Windows Server 2008 R2 core</a:t>
            </a:r>
          </a:p>
          <a:p>
            <a:r>
              <a:rPr lang="en-US" sz="2800" dirty="0" smtClean="0"/>
              <a:t>No need to memorize all the combinations for the certification exam</a:t>
            </a:r>
            <a:endParaRPr lang="en-US" sz="2800" dirty="0"/>
          </a:p>
        </p:txBody>
      </p:sp>
    </p:spTree>
    <p:extLst>
      <p:ext uri="{BB962C8B-B14F-4D97-AF65-F5344CB8AC3E}">
        <p14:creationId xmlns:p14="http://schemas.microsoft.com/office/powerpoint/2010/main" val="3827789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4" ma:contentTypeDescription="Create a new document." ma:contentTypeScope="" ma:versionID="c0c5aefc762de9b9a792aa455f9f32cc">
  <xsd:schema xmlns:xsd="http://www.w3.org/2001/XMLSchema" xmlns:xs="http://www.w3.org/2001/XMLSchema" xmlns:p="http://schemas.microsoft.com/office/2006/metadata/properties" xmlns:ns1="http://schemas.microsoft.com/sharepoint/v3" xmlns:ns2="230e9df3-be65-4c73-a93b-d1236ebd677e" targetNamespace="http://schemas.microsoft.com/office/2006/metadata/properties" ma:root="true" ma:fieldsID="144867502235c7a8e0a282dadff971c8" ns1:_="" ns2:_="">
    <xsd:import namespace="http://schemas.microsoft.com/sharepoint/v3"/>
    <xsd:import namespace="230e9df3-be65-4c73-a93b-d1236ebd677e"/>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dcmitype/"/>
    <ds:schemaRef ds:uri="http://schemas.microsoft.com/office/2006/documentManagement/types"/>
    <ds:schemaRef ds:uri="http://www.w3.org/XML/1998/namespace"/>
    <ds:schemaRef ds:uri="http://purl.org/dc/terms/"/>
    <ds:schemaRef ds:uri="http://schemas.microsoft.com/office/infopath/2007/PartnerControls"/>
    <ds:schemaRef ds:uri="230e9df3-be65-4c73-a93b-d1236ebd677e"/>
    <ds:schemaRef ds:uri="http://purl.org/dc/elements/1.1/"/>
    <ds:schemaRef ds:uri="http://schemas.openxmlformats.org/package/2006/metadata/core-properties"/>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371AC318-F191-4ECC-AF5A-FF3C4D5E42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11073</TotalTime>
  <Words>1111</Words>
  <Application>Microsoft Office PowerPoint</Application>
  <PresentationFormat>Widescreen</PresentationFormat>
  <Paragraphs>232</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Segoe</vt:lpstr>
      <vt:lpstr>Segoe UI</vt:lpstr>
      <vt:lpstr>Segoe UI Light</vt:lpstr>
      <vt:lpstr>1_Office Theme</vt:lpstr>
      <vt:lpstr>Administering SQL Server 2012/2014</vt:lpstr>
      <vt:lpstr> Meet Ajay Dwivedi</vt:lpstr>
      <vt:lpstr>Course Topics</vt:lpstr>
      <vt:lpstr>Chapter 01 – Planning &amp; Installing SQL Server</vt:lpstr>
      <vt:lpstr>Chapter 01 – Planning &amp; Installing SQL Server</vt:lpstr>
      <vt:lpstr>PowerPoint Presentation</vt:lpstr>
      <vt:lpstr>Topic: Installation Decisions</vt:lpstr>
      <vt:lpstr>Determine the Appropriate Hardware </vt:lpstr>
      <vt:lpstr>Select the Appropriate Windows Operating System Edition</vt:lpstr>
      <vt:lpstr>Select the Appropriate Edition of SQL Server 2012  </vt:lpstr>
      <vt:lpstr>Determine if a Separate Instance Is Required</vt:lpstr>
      <vt:lpstr>Select the Appropriate Collation</vt:lpstr>
      <vt:lpstr>Specifying Collation at the Instance, Database, Column and Query Levels</vt:lpstr>
      <vt:lpstr>PowerPoint Presentation</vt:lpstr>
      <vt:lpstr>Topic: Design the Storage for New Databases </vt:lpstr>
      <vt:lpstr>Drive Layout: Design Windows File System for  Expected I/O Patterns </vt:lpstr>
      <vt:lpstr>Consider Multiple Filegroup and Multiple Data File Designs</vt:lpstr>
      <vt:lpstr>Table Partitioning Design</vt:lpstr>
      <vt:lpstr>Creating a Database with an Advanced Design</vt:lpstr>
      <vt:lpstr>PowerPoint Presentation</vt:lpstr>
      <vt:lpstr>Topic: Plan for Growth and Capacity</vt:lpstr>
      <vt:lpstr>Two DBA Cardinal Sins</vt:lpstr>
      <vt:lpstr>Manual File Growth</vt:lpstr>
      <vt:lpstr>File Autogrow Options</vt:lpstr>
      <vt:lpstr>Growth Monitoring</vt:lpstr>
      <vt:lpstr>Shrinking Databases and Files</vt:lpstr>
      <vt:lpstr>Growing File Size Manually Using the GUI and Code</vt:lpstr>
      <vt:lpstr>PowerPoint Presentation</vt:lpstr>
      <vt:lpstr>Topic: Service Account Configuration</vt:lpstr>
      <vt:lpstr>Account Selection During Installation</vt:lpstr>
      <vt:lpstr>Changing Account Choices After Installation</vt:lpstr>
      <vt:lpstr>On What Basis Do I Select Accounts to Run Services?</vt:lpstr>
      <vt:lpstr>Changing Service Account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Preeti</cp:lastModifiedBy>
  <cp:revision>324</cp:revision>
  <cp:lastPrinted>2013-10-14T15:15:45Z</cp:lastPrinted>
  <dcterms:created xsi:type="dcterms:W3CDTF">2013-02-15T23:12:42Z</dcterms:created>
  <dcterms:modified xsi:type="dcterms:W3CDTF">2018-04-08T14:37:01Z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