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2" r:id="rId4"/>
    <p:sldId id="263" r:id="rId5"/>
    <p:sldId id="271" r:id="rId6"/>
    <p:sldId id="272" r:id="rId7"/>
    <p:sldId id="266" r:id="rId8"/>
    <p:sldId id="267" r:id="rId9"/>
    <p:sldId id="268" r:id="rId10"/>
    <p:sldId id="269" r:id="rId11"/>
    <p:sldId id="270" r:id="rId12"/>
    <p:sldId id="25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7A7FF-5D1B-4BBF-A061-72F5F3340841}" type="datetimeFigureOut">
              <a:rPr lang="en-US" smtClean="0"/>
              <a:t>17-Sep-19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DD01B-C888-4FA9-ABDD-2F105D34E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0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8CDF-F7F1-4C31-8445-22D11C056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8A0F9-8718-4CB7-AC45-76218E289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B8BEF-83FB-4596-B09E-65ABE9ED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AE5A-1F8D-44E8-B9D4-FC6C68F32217}" type="datetime1">
              <a:rPr lang="en-US" smtClean="0"/>
              <a:t>17-Sep-19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978D8-D42B-4264-BE78-52DF8A640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http://ajaydwivedi.com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08ACA-AD57-46E6-AC9E-446FF582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D39A-0D64-4898-BA08-4923CB906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9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741ED-D4B0-470C-A0B4-3D2C81A0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9F73D-344C-432E-A495-A841F7717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F356C-15FF-4FFA-877B-9A3D2A6D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FE73-4E3F-4197-81FC-F56001EAECF1}" type="datetime1">
              <a:rPr lang="en-US" smtClean="0"/>
              <a:t>17-Sep-19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B180B-3FCA-4BC8-B4A3-2AF3A3FB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http://ajaydwivedi.com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25AC1-15B5-4947-AC0D-0C9A0BDA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D39A-0D64-4898-BA08-4923CB906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9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0B61A-96F4-47CC-A5AF-9A87D3623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7BA7E-7B49-4366-A7C6-0BB177CC5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C28E7-5127-4A23-9FCC-EE63F165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0FA1-59F4-45BD-8B52-FDB5FFFA5221}" type="datetime1">
              <a:rPr lang="en-US" smtClean="0"/>
              <a:t>17-Sep-19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E1FB7-1EB7-4595-B5BD-62D817BD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http://ajaydwivedi.com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EB320-48CB-4B45-8F30-74C064D7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D39A-0D64-4898-BA08-4923CB906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4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C550-931F-4B51-B30B-C6F53FB8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DECC1-3EF1-4D44-86CE-6BC4F02BF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A7187-E43A-4F2A-A529-2E424F070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4FF4-5999-4FC0-B70B-104264853BA2}" type="datetime1">
              <a:rPr lang="en-US" smtClean="0"/>
              <a:t>17-Sep-19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B2EA1-2EA3-4642-AEE7-97B23657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http://ajaydwivedi.com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3212F-A956-4090-AE93-91F3BA8A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D39A-0D64-4898-BA08-4923CB906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2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94BE-8E5F-469C-B958-37A4D874F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B6773-D7ED-4A9F-AB43-4D01E611A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25912-0B48-4942-99C9-9BC46DED2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90FE-AAB5-4D7C-9DCD-EB88754B11C1}" type="datetime1">
              <a:rPr lang="en-US" smtClean="0"/>
              <a:t>17-Sep-19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7C4AC-40F4-4657-B30A-36D8B471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http://ajaydwivedi.com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18976-34B5-4185-963C-669B6162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D39A-0D64-4898-BA08-4923CB906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7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0C8F-E303-4A18-97F2-CF783F35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4427E-28CF-4771-8923-35D71387B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9B2CB-B12B-4563-BA64-A18221B9D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FA88B-0354-4B26-8904-84DA44A7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1DF0-8FA4-4059-8C50-38926F72E48E}" type="datetime1">
              <a:rPr lang="en-US" smtClean="0"/>
              <a:t>17-Sep-19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1E040-2E94-4703-9803-83C2B8D9C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http://ajaydwivedi.com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BB029-0724-477B-956E-B81DB331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D39A-0D64-4898-BA08-4923CB906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4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CDFBA-E896-48D3-B394-7B1CD0881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F5558-0E99-44C9-904B-89CFE8E23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0C841-8691-494C-8BC7-8D96AF5F7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88B812-FAC2-4742-825F-4A9514D1E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D2008C-C3D4-4948-A588-8825C8575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1BF0C-7BE9-46EE-9827-432A3CCB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2A50-015C-47B9-B16C-53B984DFD837}" type="datetime1">
              <a:rPr lang="en-US" smtClean="0"/>
              <a:t>17-Sep-19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202C26-D60A-4DFD-9675-220FF2D3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http://ajaydwivedi.com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088AB-A821-4D7A-9104-34682E2D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D39A-0D64-4898-BA08-4923CB906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D688-DE44-4CC0-A9F2-AAC428DC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ECC7C9-629F-4935-97C6-E59E27A6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89CC-2AF1-4C94-A670-68DF1C0731AE}" type="datetime1">
              <a:rPr lang="en-US" smtClean="0"/>
              <a:t>17-Sep-19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798399-2135-463E-A6F9-32483DE0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http://ajaydwivedi.com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6C56A-9A58-4B7C-8948-A5DBBE37B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D39A-0D64-4898-BA08-4923CB906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6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833403-AA0A-46F7-997B-0F6E254C1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AD00-0FA2-4A2F-9714-5BA93353A46B}" type="datetime1">
              <a:rPr lang="en-US" smtClean="0"/>
              <a:t>17-Sep-19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C7A254-BECD-4ACC-BA40-35406801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http://ajaydwivedi.com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9E885-EDC5-451E-824C-B3ED08BD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D39A-0D64-4898-BA08-4923CB906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1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02DA-2B12-470C-973C-784BFF88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C3915-8477-46CC-A752-2A19ACFD8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ED5F4-01A2-4CD9-848A-FD05AE312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92963-F511-4FF8-B71E-D4E573ED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5006-C745-4267-8BFE-B39709C7BE69}" type="datetime1">
              <a:rPr lang="en-US" smtClean="0"/>
              <a:t>17-Sep-19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CB393-53C4-4540-94BA-1E82537A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http://ajaydwivedi.com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74113-9B80-4375-9544-42CB785D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D39A-0D64-4898-BA08-4923CB906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3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997F3-4137-4ABA-BADE-38BC4A0E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542BDB-6A13-49B6-B05B-14AEB30E0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18EC2-7ED3-43D5-B484-20107D895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D19D2-2503-4761-9286-4A0F320D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C940-AE26-4346-93FE-D7661BB51558}" type="datetime1">
              <a:rPr lang="en-US" smtClean="0"/>
              <a:t>17-Sep-19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0D894-11FC-43EE-BEC5-5B6BF19A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http://ajaydwivedi.com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B7C4F-B8ED-44AB-8E8A-E3672F2E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D39A-0D64-4898-BA08-4923CB906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7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C8598-FFBD-4F6D-A2F9-1647F1A43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08684-6CDD-4A82-A77A-1C7CADC53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2E64D-75EA-410E-8ECB-B65FF5025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34FFF-D4C7-4D96-ABEF-9A28ADFE96D0}" type="datetime1">
              <a:rPr lang="en-US" smtClean="0"/>
              <a:t>17-Sep-19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0D8FD-39B0-455F-BD21-A0BF0A0BB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http://ajaydwivedi.com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478B4-4A2A-4F7C-B37D-D04039C99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39A-0D64-4898-BA08-4923CB906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8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ajaydwivedi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freestockphotos.biz/stockphoto/12895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tsqlwithajay/" TargetMode="External"/><Relationship Id="rId2" Type="http://schemas.openxmlformats.org/officeDocument/2006/relationships/hyperlink" Target="http://ajaydwived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.ly/2vUQjK3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2" Type="http://schemas.openxmlformats.org/officeDocument/2006/relationships/hyperlink" Target="http://ajaydwivedi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tiff"/><Relationship Id="rId5" Type="http://schemas.openxmlformats.org/officeDocument/2006/relationships/image" Target="../media/image3.png"/><Relationship Id="rId4" Type="http://schemas.openxmlformats.org/officeDocument/2006/relationships/hyperlink" Target="https://www.linkedin.com/in/ajaydwivedi2007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1859-85FD-4838-A03C-D87F32968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988" y="569100"/>
            <a:ext cx="9566787" cy="824948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C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Availability Group            SQL Cluster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AB7DB6-10A6-436C-90EE-B3CE29519A9B}"/>
              </a:ext>
            </a:extLst>
          </p:cNvPr>
          <p:cNvGrpSpPr/>
          <p:nvPr/>
        </p:nvGrpSpPr>
        <p:grpSpPr>
          <a:xfrm>
            <a:off x="916056" y="3339548"/>
            <a:ext cx="5484744" cy="1524839"/>
            <a:chOff x="884583" y="2196548"/>
            <a:chExt cx="5484744" cy="152483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656AE4A-D344-4424-84F4-89AAB3CD3C00}"/>
                </a:ext>
              </a:extLst>
            </p:cNvPr>
            <p:cNvSpPr txBox="1"/>
            <p:nvPr/>
          </p:nvSpPr>
          <p:spPr>
            <a:xfrm>
              <a:off x="884583" y="2196548"/>
              <a:ext cx="548474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Make your servers Highly Available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184C2DC-29EC-404E-880A-7EC9D8D34DA4}"/>
                </a:ext>
              </a:extLst>
            </p:cNvPr>
            <p:cNvCxnSpPr>
              <a:cxnSpLocks/>
            </p:cNvCxnSpPr>
            <p:nvPr/>
          </p:nvCxnSpPr>
          <p:spPr>
            <a:xfrm>
              <a:off x="924339" y="2852528"/>
              <a:ext cx="50615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4C6E53-E955-4C9A-BA61-36017F1DB202}"/>
                </a:ext>
              </a:extLst>
            </p:cNvPr>
            <p:cNvSpPr txBox="1"/>
            <p:nvPr/>
          </p:nvSpPr>
          <p:spPr>
            <a:xfrm>
              <a:off x="884584" y="3136612"/>
              <a:ext cx="33991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Ajay Kumar Dwivedi</a:t>
              </a:r>
            </a:p>
            <a:p>
              <a:r>
                <a:rPr lang="en-US" sz="1600" dirty="0">
                  <a:latin typeface="Segoe UI" pitchFamily="34" charset="0"/>
                  <a:ea typeface="Segoe UI" pitchFamily="34" charset="0"/>
                  <a:cs typeface="Segoe UI" pitchFamily="34" charset="0"/>
                  <a:hlinkClick r:id="rId2"/>
                </a:rPr>
                <a:t>http://ajaydwivedi.com</a:t>
              </a:r>
              <a:endParaRPr lang="en-US" sz="16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A587CBB-CF74-4BBF-B87C-B5DAD7A98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761702" y="569100"/>
            <a:ext cx="1049087" cy="105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2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AC2C0-BBE1-41E0-93F4-188D87909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253330"/>
            <a:ext cx="10515600" cy="5103019"/>
          </a:xfrm>
        </p:spPr>
        <p:txBody>
          <a:bodyPr>
            <a:normAutofit/>
          </a:bodyPr>
          <a:lstStyle/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Using SQL 2017 Setup, perform ‘New SQL Server Failover Cluster installation’ on SQL-A Node</a:t>
            </a:r>
          </a:p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Add SQL-B node to SQL Server failover cluster</a:t>
            </a:r>
          </a:p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Open firewall ports for SQL Server on SQL-A &amp; SQL-B</a:t>
            </a:r>
          </a:p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Test SQL Cluster thoroughly from Host Machine</a:t>
            </a:r>
          </a:p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Add 2 Disks on SQL-C</a:t>
            </a:r>
          </a:p>
          <a:p>
            <a:pPr lvl="1"/>
            <a:r>
              <a:rPr lang="en-US" dirty="0"/>
              <a:t>M:\ - 20 GB</a:t>
            </a:r>
          </a:p>
          <a:p>
            <a:pPr lvl="1"/>
            <a:r>
              <a:rPr lang="en-US" dirty="0"/>
              <a:t>M:\MSSQL14.MSSQLSERVER – 50 GB</a:t>
            </a:r>
          </a:p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On SQL-C, perform SQL Server Standalone Installation using M:\ drive</a:t>
            </a:r>
          </a:p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Open firewall ports for SQL Server on SQL-C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E1C90-B2B8-48CE-BE80-A7BE3A94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http://ajaydwivedi.com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374859-9423-4E60-A93F-E3A0492E64AB}"/>
              </a:ext>
            </a:extLst>
          </p:cNvPr>
          <p:cNvSpPr txBox="1">
            <a:spLocks/>
          </p:cNvSpPr>
          <p:nvPr/>
        </p:nvSpPr>
        <p:spPr>
          <a:xfrm>
            <a:off x="714375" y="361966"/>
            <a:ext cx="9229725" cy="638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Part 03 # Setup FCI &amp; Standalone Instance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057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AC2C0-BBE1-41E0-93F4-188D87909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253331"/>
            <a:ext cx="11106150" cy="5103020"/>
          </a:xfrm>
        </p:spPr>
        <p:txBody>
          <a:bodyPr>
            <a:normAutofit/>
          </a:bodyPr>
          <a:lstStyle/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Enable ‘AlwaysOn High Availability’ feature for FCI</a:t>
            </a:r>
          </a:p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Add SQL-C as node to Windows Failover Cluster (SQL-A &amp; SQL-B already joined) without Storage</a:t>
            </a:r>
          </a:p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Remove SQL-C from Preferred Owner from SQL Cluster resource group, and from Possible Owner of SQL Server services.</a:t>
            </a:r>
          </a:p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Enable ‘AlwaysOn High Availability’ feature for SQL Services on SQL-C</a:t>
            </a:r>
          </a:p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Connect to FCI from SSMS, and Setup AlwaysOn Availability using FCI as primary replica &amp; SQL-C as secondary replica</a:t>
            </a:r>
          </a:p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Test AlwaysOn thoroughly by failing over b/w replicas.</a:t>
            </a:r>
          </a:p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Make note that FCI will always show manual failover mode.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E1C90-B2B8-48CE-BE80-A7BE3A94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http://ajaydwivedi.com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374859-9423-4E60-A93F-E3A0492E64AB}"/>
              </a:ext>
            </a:extLst>
          </p:cNvPr>
          <p:cNvSpPr txBox="1">
            <a:spLocks/>
          </p:cNvSpPr>
          <p:nvPr/>
        </p:nvSpPr>
        <p:spPr>
          <a:xfrm>
            <a:off x="714375" y="361966"/>
            <a:ext cx="9229725" cy="638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Part 04 # Setup AG using FCI as Primary Replica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860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95E5B-7B84-44BA-BAC8-8CFCBE38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http://ajaydwivedi.com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EEF848-BDCE-4CB3-933A-491481309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942" y="1512305"/>
            <a:ext cx="4050109" cy="324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63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83B6A-09E2-412A-8CC1-E2D371D3D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855" y="1127617"/>
            <a:ext cx="4038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Thank you </a:t>
            </a:r>
            <a:br>
              <a:rPr lang="en-US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your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A5F59-BFEE-42B4-BF45-F2DEFED2A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5655"/>
            <a:ext cx="6413938" cy="2971308"/>
          </a:xfrm>
        </p:spPr>
        <p:txBody>
          <a:bodyPr/>
          <a:lstStyle/>
          <a:p>
            <a:r>
              <a:rPr lang="en-US" dirty="0"/>
              <a:t>Subscribe to Blog post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http://ajaydwivedi.com</a:t>
            </a:r>
            <a:endParaRPr lang="en-US" dirty="0"/>
          </a:p>
          <a:p>
            <a:r>
              <a:rPr lang="en-US" dirty="0"/>
              <a:t>Like on </a:t>
            </a:r>
            <a:r>
              <a:rPr lang="en-US" dirty="0" err="1"/>
              <a:t>facebook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https://www.facebook.com/tsqlwithajay/</a:t>
            </a:r>
            <a:endParaRPr lang="en-US" dirty="0"/>
          </a:p>
          <a:p>
            <a:r>
              <a:rPr lang="en-US" dirty="0"/>
              <a:t>Subscribe to YouTube channel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https://bit.ly/2vUQjK3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7C398-A2CC-4712-87E8-BBCB7A48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http://ajaydwivedi.com</a:t>
            </a:r>
          </a:p>
        </p:txBody>
      </p:sp>
    </p:spTree>
    <p:extLst>
      <p:ext uri="{BB962C8B-B14F-4D97-AF65-F5344CB8AC3E}">
        <p14:creationId xmlns:p14="http://schemas.microsoft.com/office/powerpoint/2010/main" val="357518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007" y="2701922"/>
            <a:ext cx="4399411" cy="761472"/>
          </a:xfrm>
        </p:spPr>
        <p:txBody>
          <a:bodyPr>
            <a:normAutofit fontScale="90000"/>
          </a:bodyPr>
          <a:lstStyle/>
          <a:p>
            <a:r>
              <a:rPr lang="en-AU" dirty="0">
                <a:solidFill>
                  <a:schemeClr val="tx1"/>
                </a:solidFill>
              </a:rPr>
              <a:t>Ajay Dwivedi</a:t>
            </a:r>
            <a:br>
              <a:rPr lang="en-AU" dirty="0">
                <a:solidFill>
                  <a:schemeClr val="bg1"/>
                </a:solidFill>
              </a:rPr>
            </a:br>
            <a:r>
              <a:rPr lang="en-AU" sz="2538" dirty="0"/>
              <a:t>SQL Server DBA </a:t>
            </a:r>
            <a:br>
              <a:rPr lang="en-AU" sz="2538" dirty="0"/>
            </a:br>
            <a:r>
              <a:rPr lang="en-AU" sz="2538" dirty="0">
                <a:hlinkClick r:id="rId2"/>
              </a:rPr>
              <a:t>http://ajaydwivedi.com</a:t>
            </a:r>
            <a:endParaRPr lang="en-AU" sz="2538" dirty="0">
              <a:solidFill>
                <a:schemeClr val="bg1"/>
              </a:solidFill>
            </a:endParaRPr>
          </a:p>
        </p:txBody>
      </p:sp>
      <p:pic>
        <p:nvPicPr>
          <p:cNvPr id="6" name="Picture 3" descr="twitter.png">
            <a:extLst>
              <a:ext uri="{FF2B5EF4-FFF2-40B4-BE49-F238E27FC236}">
                <a16:creationId xmlns:a16="http://schemas.microsoft.com/office/drawing/2014/main" id="{F1A0D8C8-F8CE-6547-8D2C-D694C5F991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913" y="4649751"/>
            <a:ext cx="671782" cy="641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76FA936-393D-E243-8CA0-3F4D1911C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77" y="4604355"/>
            <a:ext cx="2459462" cy="60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spcBef>
                <a:spcPts val="1499"/>
              </a:spcBef>
            </a:pPr>
            <a:r>
              <a:rPr lang="en-GB" sz="2798" dirty="0">
                <a:solidFill>
                  <a:schemeClr val="bg1"/>
                </a:solidFill>
              </a:rPr>
              <a:t> </a:t>
            </a:r>
            <a:r>
              <a:rPr lang="en-GB" sz="1692" dirty="0"/>
              <a:t>@ajaydwivedi2007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D984D3E3-0C85-864A-9898-8117A00D6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390" y="5612304"/>
            <a:ext cx="1959323" cy="38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spcBef>
                <a:spcPts val="1499"/>
              </a:spcBef>
            </a:pPr>
            <a:r>
              <a:rPr lang="en-GB" sz="1692" u="sng" dirty="0">
                <a:hlinkClick r:id="rId4"/>
              </a:rPr>
              <a:t>Ajay Dwivedi</a:t>
            </a:r>
            <a:endParaRPr lang="en-CA" sz="1692" dirty="0">
              <a:cs typeface="Proxima Nova Light" charset="0"/>
            </a:endParaRPr>
          </a:p>
        </p:txBody>
      </p:sp>
      <p:pic>
        <p:nvPicPr>
          <p:cNvPr id="10" name="Picture 9" descr="linkedin.png">
            <a:extLst>
              <a:ext uri="{FF2B5EF4-FFF2-40B4-BE49-F238E27FC236}">
                <a16:creationId xmlns:a16="http://schemas.microsoft.com/office/drawing/2014/main" id="{7AE2687F-FDDE-8E4C-954C-01336FC8A6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914" y="5505893"/>
            <a:ext cx="657621" cy="594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EE0993-7EBB-A84A-8F66-8264E84C04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44321" y="3897682"/>
            <a:ext cx="644964" cy="64496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CDA1F24-84A5-F94D-8956-9588DE9B1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389" y="4000580"/>
            <a:ext cx="3577622" cy="40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spcBef>
                <a:spcPts val="1499"/>
              </a:spcBef>
            </a:pPr>
            <a:r>
              <a:rPr lang="en-GB" sz="1692" dirty="0"/>
              <a:t>ajay.dwivedi2007@gmail.com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D38207-2C78-46C8-BC7F-190B60795D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69" y="372723"/>
            <a:ext cx="1736023" cy="1736023"/>
          </a:xfrm>
          <a:prstGeom prst="ellipse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1F4BC09-9462-4E45-92E3-44418684D868}"/>
              </a:ext>
            </a:extLst>
          </p:cNvPr>
          <p:cNvSpPr/>
          <p:nvPr/>
        </p:nvSpPr>
        <p:spPr>
          <a:xfrm>
            <a:off x="7143586" y="2636912"/>
            <a:ext cx="32798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MCP – SQL Server Administration</a:t>
            </a:r>
          </a:p>
          <a:p>
            <a:r>
              <a:rPr lang="en-AU" dirty="0"/>
              <a:t>MCP – SQL Server Querying</a:t>
            </a:r>
          </a:p>
          <a:p>
            <a:r>
              <a:rPr lang="en-AU" dirty="0"/>
              <a:t>MTA – Python Programming</a:t>
            </a:r>
          </a:p>
          <a:p>
            <a:endParaRPr lang="en-AU" dirty="0"/>
          </a:p>
          <a:p>
            <a:r>
              <a:rPr lang="en-AU" dirty="0"/>
              <a:t>Production DBA for 8+ years.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DE110F-7A90-4C41-8BCC-F2CDD7D35787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653" y="661614"/>
            <a:ext cx="2286000" cy="5791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F5EF7-86E2-420E-8D2A-73E73F49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http://ajaydwivedi.com</a:t>
            </a:r>
          </a:p>
        </p:txBody>
      </p:sp>
    </p:spTree>
    <p:extLst>
      <p:ext uri="{BB962C8B-B14F-4D97-AF65-F5344CB8AC3E}">
        <p14:creationId xmlns:p14="http://schemas.microsoft.com/office/powerpoint/2010/main" val="46294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77500" lnSpcReduction="20000"/>
          </a:bodyPr>
          <a:lstStyle/>
          <a:p>
            <a:r>
              <a:rPr lang="en-IN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Learn basic of Oracle Virtual Box</a:t>
            </a:r>
          </a:p>
          <a:p>
            <a:endParaRPr lang="en-IN" dirty="0">
              <a:solidFill>
                <a:srgbClr val="C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Domain Controller (DC) using Windows Server 2016</a:t>
            </a:r>
          </a:p>
          <a:p>
            <a:endParaRPr lang="en-IN" dirty="0">
              <a:solidFill>
                <a:srgbClr val="C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SQL Server Boxes SQL-A, SQL-B, SQL-C</a:t>
            </a:r>
          </a:p>
          <a:p>
            <a:endParaRPr lang="en-IN" dirty="0">
              <a:solidFill>
                <a:srgbClr val="C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Multi-Subnet SQL Clustered Instance with Separate network for Heartbeat </a:t>
            </a:r>
          </a:p>
          <a:p>
            <a:endParaRPr lang="en-IN" dirty="0">
              <a:solidFill>
                <a:srgbClr val="C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iSCSI software for SAN &amp; Mounted Volumes for SQL Server</a:t>
            </a:r>
          </a:p>
          <a:p>
            <a:endParaRPr lang="en-IN" dirty="0">
              <a:solidFill>
                <a:srgbClr val="C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Setup Availability Group &amp; add SQL Clustered Instance as Primary replica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618378-3DEF-48BD-BEA7-E6C9DA4B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03" y="274638"/>
            <a:ext cx="11003771" cy="1143000"/>
          </a:xfrm>
        </p:spPr>
        <p:txBody>
          <a:bodyPr/>
          <a:lstStyle/>
          <a:p>
            <a:r>
              <a:rPr lang="en-US" sz="3800" dirty="0">
                <a:solidFill>
                  <a:srgbClr val="C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Agenda</a:t>
            </a:r>
            <a:endParaRPr lang="en-IN" sz="3800" dirty="0">
              <a:solidFill>
                <a:srgbClr val="C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2FC0B36-0002-4CEB-AC62-49527A42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http://ajaydwivedi.com</a:t>
            </a:r>
          </a:p>
        </p:txBody>
      </p:sp>
    </p:spTree>
    <p:extLst>
      <p:ext uri="{BB962C8B-B14F-4D97-AF65-F5344CB8AC3E}">
        <p14:creationId xmlns:p14="http://schemas.microsoft.com/office/powerpoint/2010/main" val="218881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0425-B1B1-49A2-81D2-7DBA4E5C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409" y="296299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would it look like?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31A2A-043C-4110-B969-DA5D6C50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http://ajaydwivedi.com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610F158-BECB-4F83-ADBB-172199F47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91" y="1536693"/>
            <a:ext cx="10122157" cy="481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2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0425-B1B1-49A2-81D2-7DBA4E5C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989" y="-174272"/>
            <a:ext cx="10515600" cy="1325563"/>
          </a:xfrm>
        </p:spPr>
        <p:txBody>
          <a:bodyPr/>
          <a:lstStyle/>
          <a:p>
            <a:r>
              <a:rPr lang="en-IN" dirty="0" err="1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SQLCluster</a:t>
            </a:r>
            <a:r>
              <a:rPr lang="en-IN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31A2A-043C-4110-B969-DA5D6C50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http://ajaydwivedi.com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EF13C2C-61C3-41E4-AB2C-78FE6DD01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291"/>
            <a:ext cx="1219200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0425-B1B1-49A2-81D2-7DBA4E5C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989" y="-174272"/>
            <a:ext cx="10515600" cy="1325563"/>
          </a:xfrm>
        </p:spPr>
        <p:txBody>
          <a:bodyPr/>
          <a:lstStyle/>
          <a:p>
            <a:r>
              <a:rPr lang="en-IN" dirty="0" err="1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AlwaysOn</a:t>
            </a:r>
            <a:r>
              <a:rPr lang="en-IN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31A2A-043C-4110-B969-DA5D6C50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http://ajaydwivedi.com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D614AF-F52C-48DE-802F-4334B7476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971" y="1083739"/>
            <a:ext cx="9470181" cy="535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02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0425-B1B1-49A2-81D2-7DBA4E5C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00" y="390559"/>
            <a:ext cx="8288134" cy="37045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IP Addresses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31A2A-043C-4110-B969-DA5D6C50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http://ajaydwivedi.com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A66325-21B3-440B-B095-9B7A598E4C5B}"/>
              </a:ext>
            </a:extLst>
          </p:cNvPr>
          <p:cNvSpPr/>
          <p:nvPr/>
        </p:nvSpPr>
        <p:spPr>
          <a:xfrm>
            <a:off x="757084" y="1187008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 ~~~~ Hosts file ~~~~~~ --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C:\Windows\System32\drivers\etc\hosts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E36ABA-5C92-423C-A5C6-CA10925987F6}"/>
              </a:ext>
            </a:extLst>
          </p:cNvPr>
          <p:cNvSpPr/>
          <p:nvPr/>
        </p:nvSpPr>
        <p:spPr>
          <a:xfrm>
            <a:off x="652309" y="2007295"/>
            <a:ext cx="6200775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10.10.10.10			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dc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20.10.10.10			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dc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10.10.10.11			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host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20.10.10.11			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host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10.10.10.21			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sql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-a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20.10.10.21			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sql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-a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30.10.10.21			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sql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-a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10.10.10.22			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sql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-b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20.10.10.22			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sql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-b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30.10.10.22			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sql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-b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10.10.10.23			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sqlcluster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-admin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20.10.10.23			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sqlcluster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-admin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10.10.10.24			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sqlcluster</a:t>
            </a:r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20.10.10.24			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sqlcluster</a:t>
            </a:r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10.10.10.25			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sql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-c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20.10.10.25			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sql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-c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30.10.10.25			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sql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-c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10.10.10.26			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AlwaysOn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20.10.10.26			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AlwaysOn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2F333-EF3F-4F34-8118-1BA610366C2E}"/>
              </a:ext>
            </a:extLst>
          </p:cNvPr>
          <p:cNvSpPr txBox="1"/>
          <p:nvPr/>
        </p:nvSpPr>
        <p:spPr>
          <a:xfrm>
            <a:off x="7162799" y="1739762"/>
            <a:ext cx="398145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Host-Only Adapters</a:t>
            </a:r>
          </a:p>
          <a:p>
            <a:r>
              <a:rPr lang="en-US" dirty="0"/>
              <a:t>Ethernet # 1		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.10.10.X</a:t>
            </a:r>
          </a:p>
          <a:p>
            <a:r>
              <a:rPr lang="en-US" dirty="0"/>
              <a:t>Ethernet # 2		</a:t>
            </a:r>
            <a:r>
              <a:rPr lang="en-US" dirty="0">
                <a:solidFill>
                  <a:srgbClr val="FF0000"/>
                </a:solidFill>
              </a:rPr>
              <a:t>20</a:t>
            </a:r>
            <a:r>
              <a:rPr lang="en-US" dirty="0"/>
              <a:t>.10.10.X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04326-35B3-45FC-95E9-495D285F5A96}"/>
              </a:ext>
            </a:extLst>
          </p:cNvPr>
          <p:cNvSpPr txBox="1"/>
          <p:nvPr/>
        </p:nvSpPr>
        <p:spPr>
          <a:xfrm>
            <a:off x="7162798" y="2854187"/>
            <a:ext cx="398145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Internal Network</a:t>
            </a:r>
          </a:p>
          <a:p>
            <a:r>
              <a:rPr lang="en-US" dirty="0"/>
              <a:t>Ethernet # 3		</a:t>
            </a:r>
            <a:r>
              <a:rPr lang="en-US" dirty="0">
                <a:solidFill>
                  <a:srgbClr val="FF0000"/>
                </a:solidFill>
              </a:rPr>
              <a:t>30</a:t>
            </a:r>
            <a:r>
              <a:rPr lang="en-US" dirty="0"/>
              <a:t>.10.10.X</a:t>
            </a:r>
          </a:p>
        </p:txBody>
      </p:sp>
    </p:spTree>
    <p:extLst>
      <p:ext uri="{BB962C8B-B14F-4D97-AF65-F5344CB8AC3E}">
        <p14:creationId xmlns:p14="http://schemas.microsoft.com/office/powerpoint/2010/main" val="27661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AC2C0-BBE1-41E0-93F4-188D87909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5010116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Create another Host-Only Adapter using ‘Host Network Manager’</a:t>
            </a:r>
          </a:p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Create Virtual Machines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DC, SQL-A, SQL-B, SQL-C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Install Windows Server 2016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Install .NET Framework 3.5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Enable firewall exception for rules ‘Virtual Box Monitoring XXX’</a:t>
            </a:r>
          </a:p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Create Domain Controller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Assign IP Addresses. If multiple adapters, then match mac address.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Rename OS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Install Domain Services &amp; Remote Access Feature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Promote DC as Domain Controller 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Create domain, Setup Reverse Lookup Zone for both Subnets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Create AD group ‘</a:t>
            </a:r>
            <a:r>
              <a:rPr lang="en-US" dirty="0" err="1"/>
              <a:t>Contso</a:t>
            </a:r>
            <a:r>
              <a:rPr lang="en-US" dirty="0"/>
              <a:t>\SQLDBA’ 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Create Users ‘</a:t>
            </a:r>
            <a:r>
              <a:rPr lang="en-US" dirty="0" err="1"/>
              <a:t>Contso</a:t>
            </a:r>
            <a:r>
              <a:rPr lang="en-US" dirty="0"/>
              <a:t>\</a:t>
            </a:r>
            <a:r>
              <a:rPr lang="en-US" dirty="0" err="1"/>
              <a:t>SQLServices</a:t>
            </a:r>
            <a:r>
              <a:rPr lang="en-US" dirty="0"/>
              <a:t>’ &amp; ‘</a:t>
            </a:r>
            <a:r>
              <a:rPr lang="en-US" dirty="0" err="1"/>
              <a:t>Contso</a:t>
            </a:r>
            <a:r>
              <a:rPr lang="en-US" dirty="0"/>
              <a:t>\</a:t>
            </a:r>
            <a:r>
              <a:rPr lang="en-US" dirty="0" err="1"/>
              <a:t>adwivedi</a:t>
            </a:r>
            <a:r>
              <a:rPr lang="en-US" dirty="0"/>
              <a:t>’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Configure ‘LAN Routing’ using Routing &amp; Remote Access</a:t>
            </a:r>
          </a:p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Join SQL-A, SQL-B &amp; SQL-C to domain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Assign IP Address &amp; Rename OS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Join machine to Domain (Contso.com)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E1C90-B2B8-48CE-BE80-A7BE3A94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http://ajaydwivedi.com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374859-9423-4E60-A93F-E3A0492E64AB}"/>
              </a:ext>
            </a:extLst>
          </p:cNvPr>
          <p:cNvSpPr txBox="1">
            <a:spLocks/>
          </p:cNvSpPr>
          <p:nvPr/>
        </p:nvSpPr>
        <p:spPr>
          <a:xfrm>
            <a:off x="1000125" y="390559"/>
            <a:ext cx="8697709" cy="1142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Part 01 # Domain Network Setup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848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AC2C0-BBE1-41E0-93F4-188D87909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253331"/>
            <a:ext cx="10515600" cy="524270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Install Failover Clustering feature on SQL-A, SQL-B &amp; SQL-C</a:t>
            </a:r>
          </a:p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Add 200 </a:t>
            </a:r>
            <a:r>
              <a:rPr lang="en-US" dirty="0" err="1"/>
              <a:t>gb</a:t>
            </a:r>
            <a:r>
              <a:rPr lang="en-US" dirty="0"/>
              <a:t> disk (</a:t>
            </a:r>
            <a:r>
              <a:rPr lang="en-US" dirty="0" err="1"/>
              <a:t>SAN.vhd</a:t>
            </a:r>
            <a:r>
              <a:rPr lang="en-US" dirty="0"/>
              <a:t>) on DC</a:t>
            </a:r>
          </a:p>
          <a:p>
            <a:pPr lvl="1"/>
            <a:r>
              <a:rPr lang="en-US" dirty="0"/>
              <a:t>Mounted it as S:\ drive on DC server</a:t>
            </a:r>
          </a:p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Validate/Create Windows Failover Cluster using SQL-A &amp; SQL-B</a:t>
            </a:r>
          </a:p>
          <a:p>
            <a:pPr lvl="1"/>
            <a:r>
              <a:rPr lang="en-US" dirty="0"/>
              <a:t>Do not add Storage for now</a:t>
            </a:r>
          </a:p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Setup iSCSI SAN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Install iSCSI Target feature on DC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Create 3 iSCSI disks &amp; Add SQL-A &amp; SQL-B as iSCSI Initiators (using IP Address)</a:t>
            </a:r>
          </a:p>
          <a:p>
            <a:pPr lvl="2"/>
            <a:r>
              <a:rPr lang="en-US" dirty="0"/>
              <a:t>Quorum – 1 </a:t>
            </a:r>
            <a:r>
              <a:rPr lang="en-US" dirty="0" err="1"/>
              <a:t>gb</a:t>
            </a:r>
            <a:endParaRPr lang="en-US" dirty="0"/>
          </a:p>
          <a:p>
            <a:pPr lvl="2"/>
            <a:r>
              <a:rPr lang="en-US" dirty="0"/>
              <a:t>Mounted Drive – 20 </a:t>
            </a:r>
            <a:r>
              <a:rPr lang="en-US" dirty="0" err="1"/>
              <a:t>gb</a:t>
            </a:r>
            <a:endParaRPr lang="en-US" dirty="0"/>
          </a:p>
          <a:p>
            <a:pPr lvl="2"/>
            <a:r>
              <a:rPr lang="en-US" dirty="0"/>
              <a:t>MSSQL – 60 </a:t>
            </a:r>
            <a:r>
              <a:rPr lang="en-US" dirty="0" err="1"/>
              <a:t>gb</a:t>
            </a:r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Add firewall rules and exceptions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Open iSCSI Initiator on SQL-A &amp; SQL-B, and discover the Disks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Bring iSCSI disk online &amp; mount them on SQL-A Machine</a:t>
            </a:r>
          </a:p>
          <a:p>
            <a:pPr lvl="2"/>
            <a:r>
              <a:rPr lang="en-US" dirty="0"/>
              <a:t>Quorum – 1 </a:t>
            </a:r>
            <a:r>
              <a:rPr lang="en-US" dirty="0" err="1"/>
              <a:t>gb</a:t>
            </a:r>
            <a:r>
              <a:rPr lang="en-US" dirty="0"/>
              <a:t> – Q:\ drive</a:t>
            </a:r>
          </a:p>
          <a:p>
            <a:pPr lvl="2"/>
            <a:r>
              <a:rPr lang="en-US" dirty="0"/>
              <a:t>Mounted Drive – 20 </a:t>
            </a:r>
            <a:r>
              <a:rPr lang="en-US" dirty="0" err="1"/>
              <a:t>gb</a:t>
            </a:r>
            <a:r>
              <a:rPr lang="en-US" dirty="0"/>
              <a:t> – M:\ drive</a:t>
            </a:r>
          </a:p>
          <a:p>
            <a:pPr lvl="2"/>
            <a:r>
              <a:rPr lang="en-US" dirty="0"/>
              <a:t>MSSQL – 60 </a:t>
            </a:r>
            <a:r>
              <a:rPr lang="en-US" dirty="0" err="1"/>
              <a:t>gb</a:t>
            </a:r>
            <a:r>
              <a:rPr lang="en-US" dirty="0"/>
              <a:t> – M:\MSSQL14.MSSQLSERVER\</a:t>
            </a:r>
          </a:p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Add Disks Q:\, M:\, M:\MSSQL14.MSSQLSERVER as Windows Failover Cluster storage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E1C90-B2B8-48CE-BE80-A7BE3A94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http://ajaydwivedi.com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374859-9423-4E60-A93F-E3A0492E64AB}"/>
              </a:ext>
            </a:extLst>
          </p:cNvPr>
          <p:cNvSpPr txBox="1">
            <a:spLocks/>
          </p:cNvSpPr>
          <p:nvPr/>
        </p:nvSpPr>
        <p:spPr>
          <a:xfrm>
            <a:off x="714375" y="361966"/>
            <a:ext cx="9229725" cy="638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Part 02 # Create Windows Failover Cluster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770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4543</TotalTime>
  <Words>736</Words>
  <Application>Microsoft Office PowerPoint</Application>
  <PresentationFormat>Widescreen</PresentationFormat>
  <Paragraphs>130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Segoe UI</vt:lpstr>
      <vt:lpstr>Office Theme</vt:lpstr>
      <vt:lpstr>Availability Group            SQL Cluster</vt:lpstr>
      <vt:lpstr>Ajay Dwivedi SQL Server DBA  http://ajaydwivedi.com</vt:lpstr>
      <vt:lpstr>Agenda</vt:lpstr>
      <vt:lpstr>How would it look like?</vt:lpstr>
      <vt:lpstr>SQLCluster?</vt:lpstr>
      <vt:lpstr>AlwaysOn?</vt:lpstr>
      <vt:lpstr>IP Addresses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Blocking Alerts</dc:title>
  <dc:creator>Ajay Dwivedi</dc:creator>
  <cp:lastModifiedBy>Ajay Dwivedi</cp:lastModifiedBy>
  <cp:revision>150</cp:revision>
  <dcterms:created xsi:type="dcterms:W3CDTF">2018-08-18T07:37:35Z</dcterms:created>
  <dcterms:modified xsi:type="dcterms:W3CDTF">2019-09-17T11:35:08Z</dcterms:modified>
</cp:coreProperties>
</file>