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Bangers"/>
      <p:regular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Bangers-regular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5346f2ea9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5346f2ea9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346f2ea9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346f2ea9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346f2ea9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346f2ea9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346f2ea9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5346f2ea9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346f2ea9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5346f2ea9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5346f2ea9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5346f2ea9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346f2ea9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5346f2ea9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55875" y="229425"/>
            <a:ext cx="35511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latin typeface="Bangers"/>
                <a:ea typeface="Bangers"/>
                <a:cs typeface="Bangers"/>
                <a:sym typeface="Bangers"/>
              </a:rPr>
              <a:t>Searching for Prospective Coffee Shop Locations</a:t>
            </a:r>
            <a:endParaRPr sz="35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6113125" y="4486750"/>
            <a:ext cx="28896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Los Angeles Edition</a:t>
            </a:r>
            <a:endParaRPr sz="61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0" y="4870350"/>
            <a:ext cx="785100" cy="471000"/>
          </a:xfrm>
          <a:prstGeom prst="rect">
            <a:avLst/>
          </a:prstGeom>
        </p:spPr>
        <p:txBody>
          <a:bodyPr anchorCtr="0" anchor="t" bIns="91425" lIns="91425" spcFirstLastPara="1" rIns="105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R. VELUNTA</a:t>
            </a:r>
            <a:endParaRPr sz="900">
              <a:solidFill>
                <a:srgbClr val="000000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249825" y="290475"/>
            <a:ext cx="4689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Bangers"/>
                <a:ea typeface="Bangers"/>
                <a:cs typeface="Bangers"/>
                <a:sym typeface="Bangers"/>
              </a:rPr>
              <a:t>Location! Location! Location!</a:t>
            </a:r>
            <a:endParaRPr sz="320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560538" y="1695800"/>
            <a:ext cx="1695900" cy="60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each your target consumers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56025" y="3557800"/>
            <a:ext cx="3327600" cy="825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Motivating 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we predict the location where a particular business can thrive?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162825" y="1585388"/>
            <a:ext cx="2494200" cy="8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Leverage environment to augment your buyer experience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774000" y="3854650"/>
            <a:ext cx="2494200" cy="105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location-data of existing venues to develop intuition about how these  are achieved.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14"/>
          <p:cNvCxnSpPr>
            <a:stCxn id="72" idx="2"/>
            <a:endCxn id="75" idx="1"/>
          </p:cNvCxnSpPr>
          <p:nvPr/>
        </p:nvCxnSpPr>
        <p:spPr>
          <a:xfrm flipH="1" rot="-5400000">
            <a:off x="4049838" y="2659250"/>
            <a:ext cx="2082900" cy="136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75" idx="3"/>
            <a:endCxn id="74" idx="2"/>
          </p:cNvCxnSpPr>
          <p:nvPr/>
        </p:nvCxnSpPr>
        <p:spPr>
          <a:xfrm rot="10800000">
            <a:off x="7409900" y="2410900"/>
            <a:ext cx="858300" cy="1972500"/>
          </a:xfrm>
          <a:prstGeom prst="curvedConnector4">
            <a:avLst>
              <a:gd fmla="val -27744" name="adj1"/>
              <a:gd fmla="val 6340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308900" y="1585400"/>
            <a:ext cx="24480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Picking the optimal location for your business will allow you to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stCxn id="78" idx="3"/>
            <a:endCxn id="72" idx="1"/>
          </p:cNvCxnSpPr>
          <p:nvPr/>
        </p:nvCxnSpPr>
        <p:spPr>
          <a:xfrm>
            <a:off x="2756900" y="1998200"/>
            <a:ext cx="8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2" idx="3"/>
            <a:endCxn id="74" idx="1"/>
          </p:cNvCxnSpPr>
          <p:nvPr/>
        </p:nvCxnSpPr>
        <p:spPr>
          <a:xfrm>
            <a:off x="5256438" y="1998200"/>
            <a:ext cx="9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6537500" y="3493675"/>
            <a:ext cx="967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Plan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853900" y="4467700"/>
            <a:ext cx="34362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Bangers"/>
                <a:ea typeface="Bangers"/>
                <a:cs typeface="Bangers"/>
                <a:sym typeface="Bangers"/>
              </a:rPr>
              <a:t>Data Acquisition</a:t>
            </a:r>
            <a:endParaRPr sz="3200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28739" r="0" t="0"/>
          <a:stretch/>
        </p:blipFill>
        <p:spPr>
          <a:xfrm>
            <a:off x="232925" y="150438"/>
            <a:ext cx="2760669" cy="17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83567" l="0" r="0" t="0"/>
          <a:stretch/>
        </p:blipFill>
        <p:spPr>
          <a:xfrm>
            <a:off x="3812425" y="1852450"/>
            <a:ext cx="4996899" cy="2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2149" y="209100"/>
            <a:ext cx="3577441" cy="142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/>
          <p:nvPr/>
        </p:nvCxnSpPr>
        <p:spPr>
          <a:xfrm>
            <a:off x="3039150" y="682200"/>
            <a:ext cx="1455000" cy="8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" name="Google Shape;91;p15"/>
          <p:cNvGrpSpPr/>
          <p:nvPr/>
        </p:nvGrpSpPr>
        <p:grpSpPr>
          <a:xfrm>
            <a:off x="156012" y="2438395"/>
            <a:ext cx="2523385" cy="1750089"/>
            <a:chOff x="406325" y="617961"/>
            <a:chExt cx="2453700" cy="1750089"/>
          </a:xfrm>
        </p:grpSpPr>
        <p:pic>
          <p:nvPicPr>
            <p:cNvPr id="92" name="Google Shape;92;p15"/>
            <p:cNvPicPr preferRelativeResize="0"/>
            <p:nvPr/>
          </p:nvPicPr>
          <p:blipFill rotWithShape="1">
            <a:blip r:embed="rId6">
              <a:alphaModFix/>
            </a:blip>
            <a:srcRect b="1429" l="0" r="0" t="0"/>
            <a:stretch/>
          </p:blipFill>
          <p:spPr>
            <a:xfrm>
              <a:off x="773563" y="617961"/>
              <a:ext cx="1719224" cy="144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5"/>
            <p:cNvSpPr txBox="1"/>
            <p:nvPr/>
          </p:nvSpPr>
          <p:spPr>
            <a:xfrm>
              <a:off x="406325" y="2019150"/>
              <a:ext cx="24537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We will focus on Coffee Shops in  Los Angeles, CA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4" name="Google Shape;94;p15"/>
          <p:cNvCxnSpPr/>
          <p:nvPr/>
        </p:nvCxnSpPr>
        <p:spPr>
          <a:xfrm flipH="1" rot="10800000">
            <a:off x="3049900" y="354625"/>
            <a:ext cx="14550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>
            <a:stCxn id="89" idx="2"/>
            <a:endCxn id="88" idx="0"/>
          </p:cNvCxnSpPr>
          <p:nvPr/>
        </p:nvCxnSpPr>
        <p:spPr>
          <a:xfrm>
            <a:off x="6310870" y="163145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5"/>
          <p:cNvPicPr preferRelativeResize="0"/>
          <p:nvPr/>
        </p:nvPicPr>
        <p:blipFill rotWithShape="1">
          <a:blip r:embed="rId7">
            <a:alphaModFix/>
          </a:blip>
          <a:srcRect b="0" l="52543" r="0" t="0"/>
          <a:stretch/>
        </p:blipFill>
        <p:spPr>
          <a:xfrm>
            <a:off x="6437950" y="2668925"/>
            <a:ext cx="2371376" cy="157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5"/>
          <p:cNvCxnSpPr/>
          <p:nvPr/>
        </p:nvCxnSpPr>
        <p:spPr>
          <a:xfrm>
            <a:off x="7468875" y="2131925"/>
            <a:ext cx="540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/>
          <p:nvPr/>
        </p:nvCxnSpPr>
        <p:spPr>
          <a:xfrm flipH="1" rot="10800000">
            <a:off x="802650" y="1895825"/>
            <a:ext cx="3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 txBox="1"/>
          <p:nvPr/>
        </p:nvSpPr>
        <p:spPr>
          <a:xfrm>
            <a:off x="907525" y="1852450"/>
            <a:ext cx="1664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LA zip codes used as centers for search areas in order find all coffee shops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6575" y="3424450"/>
            <a:ext cx="611925" cy="6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2846450" y="2647375"/>
            <a:ext cx="3354600" cy="1389000"/>
          </a:xfrm>
          <a:prstGeom prst="uturnArrow">
            <a:avLst>
              <a:gd fmla="val 13802" name="adj1"/>
              <a:gd fmla="val 12681" name="adj2"/>
              <a:gd fmla="val 22728" name="adj3"/>
              <a:gd fmla="val 43750" name="adj4"/>
              <a:gd fmla="val 98102" name="adj5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3590650" y="531200"/>
            <a:ext cx="9315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Search for nearby venues in a 200 m radius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376100" y="1562700"/>
            <a:ext cx="1723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Aggregate into single row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613850" y="2132122"/>
            <a:ext cx="1315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Convert top neighbor categories into a one-hot matrix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680800" y="2128801"/>
            <a:ext cx="5853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Unique neighbor categories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701575" y="2128800"/>
            <a:ext cx="649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Count of nearby Coffee Shops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flipH="1" rot="10800000">
            <a:off x="4252625" y="2126575"/>
            <a:ext cx="54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 flipH="1" rot="10800000">
            <a:off x="4709825" y="2126575"/>
            <a:ext cx="54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 txBox="1"/>
          <p:nvPr/>
        </p:nvSpPr>
        <p:spPr>
          <a:xfrm>
            <a:off x="3479425" y="2943300"/>
            <a:ext cx="199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Processing Flow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906275" y="3307750"/>
            <a:ext cx="698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Powered by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906275" y="3345400"/>
            <a:ext cx="1140900" cy="69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721725" y="117725"/>
            <a:ext cx="36558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Data Exploration</a:t>
            </a:r>
            <a:endParaRPr sz="32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50" y="150328"/>
            <a:ext cx="2922250" cy="160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50" y="3651450"/>
            <a:ext cx="2922251" cy="13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5">
            <a:alphaModFix/>
          </a:blip>
          <a:srcRect b="0" l="4039" r="0" t="0"/>
          <a:stretch/>
        </p:blipFill>
        <p:spPr>
          <a:xfrm>
            <a:off x="8032575" y="117725"/>
            <a:ext cx="980000" cy="49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34775" y="1790750"/>
            <a:ext cx="31074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Rates vs. Likes</a:t>
            </a:r>
            <a:endParaRPr sz="12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Likes underneath 100 are distributed over large rating range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likes correlated with price tier =&gt; able to price higher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Likes are weighted by number of visitors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Likes are more likely a robust indicator of success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318375" y="4091750"/>
            <a:ext cx="4462500" cy="612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vector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 Diversity, Competition, Num_Nearby, ..., [category], ...)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742550" y="1088275"/>
            <a:ext cx="36237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Likes vs. Dive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rsity/Number Nearby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Slight grouping of high ‘Likes’ points at ~15 Diversity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Slight grouping of high ‘Likes’ points at ~20 Number Nearby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2400" y="152400"/>
            <a:ext cx="30000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Slight grouping of high ‘Likes’ points at ~15 Diversity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780632" y="2416550"/>
            <a:ext cx="36237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Likes vs. Competition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Extremely high ‘Likes’ only exists in the 0 Competition category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228600"/>
            <a:ext cx="1427700" cy="1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ngers"/>
                <a:ea typeface="Bangers"/>
                <a:cs typeface="Bangers"/>
                <a:sym typeface="Bangers"/>
              </a:rPr>
              <a:t>Support</a:t>
            </a:r>
            <a:endParaRPr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ngers"/>
                <a:ea typeface="Bangers"/>
                <a:cs typeface="Bangers"/>
                <a:sym typeface="Bangers"/>
              </a:rPr>
              <a:t>Vector</a:t>
            </a:r>
            <a:endParaRPr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ngers"/>
                <a:ea typeface="Bangers"/>
                <a:cs typeface="Bangers"/>
                <a:sym typeface="Bangers"/>
              </a:rPr>
              <a:t>m</a:t>
            </a:r>
            <a:r>
              <a:rPr lang="en">
                <a:latin typeface="Bangers"/>
                <a:ea typeface="Bangers"/>
                <a:cs typeface="Bangers"/>
                <a:sym typeface="Bangers"/>
              </a:rPr>
              <a:t>achine </a:t>
            </a:r>
            <a:endParaRPr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896675"/>
            <a:ext cx="31275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Trained over various ‘Likes’ thresholds, which affects how much data represents </a:t>
            </a:r>
            <a:r>
              <a:rPr lang="en" sz="1100"/>
              <a:t>successful</a:t>
            </a:r>
            <a:r>
              <a:rPr lang="en" sz="1100"/>
              <a:t> cases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Bump in predictive power at 25 - 25 range in both evaluations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Second evaluation averaged over 10 randomly organized sets from the data</a:t>
            </a:r>
            <a:endParaRPr sz="11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919" y="396600"/>
            <a:ext cx="3576353" cy="215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900" y="2784238"/>
            <a:ext cx="3576400" cy="215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228600"/>
            <a:ext cx="17433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ngers"/>
                <a:ea typeface="Bangers"/>
                <a:cs typeface="Bangers"/>
                <a:sym typeface="Bangers"/>
              </a:rPr>
              <a:t>Logistic </a:t>
            </a:r>
            <a:endParaRPr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ngers"/>
                <a:ea typeface="Bangers"/>
                <a:cs typeface="Bangers"/>
                <a:sym typeface="Bangers"/>
              </a:rPr>
              <a:t>Regression</a:t>
            </a:r>
            <a:r>
              <a:rPr lang="en">
                <a:latin typeface="Bangers"/>
                <a:ea typeface="Bangers"/>
                <a:cs typeface="Bangers"/>
                <a:sym typeface="Bangers"/>
              </a:rPr>
              <a:t> </a:t>
            </a:r>
            <a:endParaRPr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675" y="1187625"/>
            <a:ext cx="3676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241900" y="1719475"/>
            <a:ext cx="31275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Flat performance over various threshold ranges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Log-loss higher at low threshold due to underfitting when higher amounts of success are included at low threshold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Probability is more useful at this level of performance from both models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Bangers"/>
                <a:ea typeface="Bangers"/>
                <a:cs typeface="Bangers"/>
                <a:sym typeface="Bangers"/>
              </a:rPr>
              <a:t>Implementation</a:t>
            </a:r>
            <a:endParaRPr sz="3200">
              <a:latin typeface="Bangers"/>
              <a:ea typeface="Bangers"/>
              <a:cs typeface="Bangers"/>
              <a:sym typeface="Bangers"/>
            </a:endParaRPr>
          </a:p>
        </p:txBody>
      </p:sp>
      <p:grpSp>
        <p:nvGrpSpPr>
          <p:cNvPr id="145" name="Google Shape;145;p19"/>
          <p:cNvGrpSpPr/>
          <p:nvPr/>
        </p:nvGrpSpPr>
        <p:grpSpPr>
          <a:xfrm>
            <a:off x="4152175" y="406425"/>
            <a:ext cx="4753499" cy="3216800"/>
            <a:chOff x="3998800" y="287250"/>
            <a:chExt cx="4753499" cy="3216800"/>
          </a:xfrm>
        </p:grpSpPr>
        <p:pic>
          <p:nvPicPr>
            <p:cNvPr id="146" name="Google Shape;14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98800" y="287250"/>
              <a:ext cx="4753499" cy="2854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78525" y="3197375"/>
              <a:ext cx="2994049" cy="30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/>
          <p:nvPr/>
        </p:nvSpPr>
        <p:spPr>
          <a:xfrm>
            <a:off x="263200" y="279500"/>
            <a:ext cx="35814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Procedure: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Use coordinates of other venues to source possible locations for new shops. The implementation set includes both frequent and infrequent neighbors of the training set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Reasonable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correlation with native’s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intuition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probability around west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LA and Hollywood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Lower probability in locations farther from dense population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Could potentially implement more continues mapping by performing analysis on all venues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2119050" y="528750"/>
            <a:ext cx="49059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Review / Future Directions</a:t>
            </a:r>
            <a:endParaRPr sz="32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418800" y="1514475"/>
            <a:ext cx="83064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Size Vulnerability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Potentially low amounts of data depending on business type such as in demonstration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 increase scope, but may need to account for regional differences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Information Bottleneck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Reliant on the participation of Foursquare users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Unknown distribution of users over geography could cause bias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Successful elementary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Low amount of data still able to construct general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intuition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about city neighborhoods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Potential for scope expansion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Need not be limited to Foursquare 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