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3" r:id="rId2"/>
    <p:sldId id="257" r:id="rId3"/>
    <p:sldId id="267" r:id="rId4"/>
    <p:sldId id="268" r:id="rId5"/>
    <p:sldId id="262" r:id="rId6"/>
    <p:sldId id="265" r:id="rId7"/>
    <p:sldId id="270" r:id="rId8"/>
  </p:sldIdLst>
  <p:sldSz cx="11520488" cy="6480175"/>
  <p:notesSz cx="8891588"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14" autoAdjust="0"/>
  </p:normalViewPr>
  <p:slideViewPr>
    <p:cSldViewPr snapToGrid="0" snapToObjects="1">
      <p:cViewPr varScale="1">
        <p:scale>
          <a:sx n="56" d="100"/>
          <a:sy n="56" d="100"/>
        </p:scale>
        <p:origin x="1392" y="60"/>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853021"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036509" y="3"/>
            <a:ext cx="3853021" cy="344091"/>
          </a:xfrm>
          <a:prstGeom prst="rect">
            <a:avLst/>
          </a:prstGeom>
        </p:spPr>
        <p:txBody>
          <a:bodyPr vert="horz" lIns="91440" tIns="45720" rIns="91440" bIns="45720" rtlCol="0"/>
          <a:lstStyle>
            <a:lvl1pPr algn="r">
              <a:defRPr sz="1200"/>
            </a:lvl1pPr>
          </a:lstStyle>
          <a:p>
            <a:fld id="{43DDB8B7-3180-4D5E-B368-9607162A4734}" type="datetimeFigureOut">
              <a:rPr lang="en-US" smtClean="0"/>
              <a:t>7/28/2017</a:t>
            </a:fld>
            <a:endParaRPr lang="en-US"/>
          </a:p>
        </p:txBody>
      </p:sp>
      <p:sp>
        <p:nvSpPr>
          <p:cNvPr id="4" name="Footer Placeholder 3"/>
          <p:cNvSpPr>
            <a:spLocks noGrp="1"/>
          </p:cNvSpPr>
          <p:nvPr>
            <p:ph type="ftr" sz="quarter" idx="2"/>
          </p:nvPr>
        </p:nvSpPr>
        <p:spPr>
          <a:xfrm>
            <a:off x="0" y="6513910"/>
            <a:ext cx="3853021"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036509" y="6513910"/>
            <a:ext cx="3853021" cy="344090"/>
          </a:xfrm>
          <a:prstGeom prst="rect">
            <a:avLst/>
          </a:prstGeom>
        </p:spPr>
        <p:txBody>
          <a:bodyPr vert="horz" lIns="91440" tIns="45720" rIns="91440" bIns="45720" rtlCol="0" anchor="b"/>
          <a:lstStyle>
            <a:lvl1pPr algn="r">
              <a:defRPr sz="1200"/>
            </a:lvl1pPr>
          </a:lstStyle>
          <a:p>
            <a:fld id="{1D01BB17-A8F7-4575-A2D8-96583EC73526}" type="slidenum">
              <a:rPr lang="en-US" smtClean="0"/>
              <a:t>‹#›</a:t>
            </a:fld>
            <a:endParaRPr lang="en-US"/>
          </a:p>
        </p:txBody>
      </p:sp>
    </p:spTree>
    <p:extLst>
      <p:ext uri="{BB962C8B-B14F-4D97-AF65-F5344CB8AC3E}">
        <p14:creationId xmlns:p14="http://schemas.microsoft.com/office/powerpoint/2010/main" val="1420062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853021"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036509" y="3"/>
            <a:ext cx="3853021" cy="344091"/>
          </a:xfrm>
          <a:prstGeom prst="rect">
            <a:avLst/>
          </a:prstGeom>
        </p:spPr>
        <p:txBody>
          <a:bodyPr vert="horz" lIns="91440" tIns="45720" rIns="91440" bIns="45720" rtlCol="0"/>
          <a:lstStyle>
            <a:lvl1pPr algn="r">
              <a:defRPr sz="1200"/>
            </a:lvl1pPr>
          </a:lstStyle>
          <a:p>
            <a:fld id="{90963FC5-C6AA-4A22-9AC3-C2BADD64F441}" type="datetimeFigureOut">
              <a:rPr lang="en-US" smtClean="0"/>
              <a:t>7/28/2017</a:t>
            </a:fld>
            <a:endParaRPr lang="en-US"/>
          </a:p>
        </p:txBody>
      </p:sp>
      <p:sp>
        <p:nvSpPr>
          <p:cNvPr id="4" name="Slide Image Placeholder 3"/>
          <p:cNvSpPr>
            <a:spLocks noGrp="1" noRot="1" noChangeAspect="1"/>
          </p:cNvSpPr>
          <p:nvPr>
            <p:ph type="sldImg" idx="2"/>
          </p:nvPr>
        </p:nvSpPr>
        <p:spPr>
          <a:xfrm>
            <a:off x="2389188" y="857250"/>
            <a:ext cx="4113212"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89159" y="3300412"/>
            <a:ext cx="711327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853021"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036509" y="6513910"/>
            <a:ext cx="3853021" cy="344090"/>
          </a:xfrm>
          <a:prstGeom prst="rect">
            <a:avLst/>
          </a:prstGeom>
        </p:spPr>
        <p:txBody>
          <a:bodyPr vert="horz" lIns="91440" tIns="45720" rIns="91440" bIns="45720" rtlCol="0" anchor="b"/>
          <a:lstStyle>
            <a:lvl1pPr algn="r">
              <a:defRPr sz="1200"/>
            </a:lvl1pPr>
          </a:lstStyle>
          <a:p>
            <a:fld id="{B775CF84-A84D-4D97-8E33-8825CFFD9CF8}" type="slidenum">
              <a:rPr lang="en-US" smtClean="0"/>
              <a:t>‹#›</a:t>
            </a:fld>
            <a:endParaRPr lang="en-US"/>
          </a:p>
        </p:txBody>
      </p:sp>
    </p:spTree>
    <p:extLst>
      <p:ext uri="{BB962C8B-B14F-4D97-AF65-F5344CB8AC3E}">
        <p14:creationId xmlns:p14="http://schemas.microsoft.com/office/powerpoint/2010/main" val="348783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a:t>
            </a:r>
            <a:r>
              <a:rPr lang="en-US" baseline="0" dirty="0" smtClean="0"/>
              <a:t> takeaways:</a:t>
            </a:r>
          </a:p>
          <a:p>
            <a:r>
              <a:rPr lang="en-US" baseline="0" dirty="0" smtClean="0"/>
              <a:t>  * PowerShell’s not the only way to do this</a:t>
            </a:r>
          </a:p>
          <a:p>
            <a:r>
              <a:rPr lang="en-US" baseline="0" dirty="0" smtClean="0"/>
              <a:t>  * Using an established environment like this to return results means lots and lots of utilities that are already made get to help you with your data</a:t>
            </a:r>
          </a:p>
          <a:p>
            <a:endParaRPr lang="en-US" baseline="0" dirty="0" smtClean="0"/>
          </a:p>
          <a:p>
            <a:r>
              <a:rPr lang="en-US" baseline="0" dirty="0" smtClean="0"/>
              <a:t>Warning about PS remoting/constrained endpoint: It would take a lot of work to consider this a security boundary. I trust the PowerShell components to do their job and keep everything secure, but the DB reader parts need a lot of work to make sure there are no SQL or PS code injection points for end users of the final commands. The intent is to get the module down to where there are no injection points, but even when that’s done, I wouldn’t even begin to try to guarantee that the commands are secure. This doesn’t matter so much when you trust your end users to be able to see the connection string and to run the commands in their own context (who needs to inject code when you can just run it as yourself)</a:t>
            </a:r>
          </a:p>
        </p:txBody>
      </p:sp>
      <p:sp>
        <p:nvSpPr>
          <p:cNvPr id="4" name="Slide Number Placeholder 3"/>
          <p:cNvSpPr>
            <a:spLocks noGrp="1"/>
          </p:cNvSpPr>
          <p:nvPr>
            <p:ph type="sldNum" sz="quarter" idx="10"/>
          </p:nvPr>
        </p:nvSpPr>
        <p:spPr/>
        <p:txBody>
          <a:bodyPr/>
          <a:lstStyle/>
          <a:p>
            <a:fld id="{B775CF84-A84D-4D97-8E33-8825CFFD9CF8}" type="slidenum">
              <a:rPr lang="en-US" smtClean="0"/>
              <a:t>3</a:t>
            </a:fld>
            <a:endParaRPr lang="en-US"/>
          </a:p>
        </p:txBody>
      </p:sp>
    </p:spTree>
    <p:extLst>
      <p:ext uri="{BB962C8B-B14F-4D97-AF65-F5344CB8AC3E}">
        <p14:creationId xmlns:p14="http://schemas.microsoft.com/office/powerpoint/2010/main" val="108266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benefit:</a:t>
            </a:r>
            <a:r>
              <a:rPr lang="en-US" baseline="0" dirty="0" smtClean="0"/>
              <a:t> as updates are made to the engine file, all commands generated with it are updated the next time the module is imported with no extra code changes (as a module author, you’d want to test your commands before updating the engine file for any users of the module).</a:t>
            </a:r>
            <a:endParaRPr lang="en-US" dirty="0"/>
          </a:p>
        </p:txBody>
      </p:sp>
      <p:sp>
        <p:nvSpPr>
          <p:cNvPr id="4" name="Slide Number Placeholder 3"/>
          <p:cNvSpPr>
            <a:spLocks noGrp="1"/>
          </p:cNvSpPr>
          <p:nvPr>
            <p:ph type="sldNum" sz="quarter" idx="10"/>
          </p:nvPr>
        </p:nvSpPr>
        <p:spPr/>
        <p:txBody>
          <a:bodyPr/>
          <a:lstStyle/>
          <a:p>
            <a:fld id="{B775CF84-A84D-4D97-8E33-8825CFFD9CF8}" type="slidenum">
              <a:rPr lang="en-US" smtClean="0"/>
              <a:t>4</a:t>
            </a:fld>
            <a:endParaRPr lang="en-US"/>
          </a:p>
        </p:txBody>
      </p:sp>
    </p:spTree>
    <p:extLst>
      <p:ext uri="{BB962C8B-B14F-4D97-AF65-F5344CB8AC3E}">
        <p14:creationId xmlns:p14="http://schemas.microsoft.com/office/powerpoint/2010/main" val="3757671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link</a:t>
            </a:r>
            <a:r>
              <a:rPr lang="en-US" baseline="0" dirty="0" smtClean="0"/>
              <a:t> to a presentation about how this module works can be found here: https://www.youtube.com/watch?v=BbVO3z7AjnQ&amp;t=354s</a:t>
            </a:r>
            <a:endParaRPr lang="en-US" dirty="0"/>
          </a:p>
        </p:txBody>
      </p:sp>
      <p:sp>
        <p:nvSpPr>
          <p:cNvPr id="4" name="Slide Number Placeholder 3"/>
          <p:cNvSpPr>
            <a:spLocks noGrp="1"/>
          </p:cNvSpPr>
          <p:nvPr>
            <p:ph type="sldNum" sz="quarter" idx="10"/>
          </p:nvPr>
        </p:nvSpPr>
        <p:spPr/>
        <p:txBody>
          <a:bodyPr/>
          <a:lstStyle/>
          <a:p>
            <a:fld id="{B775CF84-A84D-4D97-8E33-8825CFFD9CF8}" type="slidenum">
              <a:rPr lang="en-US" smtClean="0"/>
              <a:t>6</a:t>
            </a:fld>
            <a:endParaRPr lang="en-US"/>
          </a:p>
        </p:txBody>
      </p:sp>
    </p:spTree>
    <p:extLst>
      <p:ext uri="{BB962C8B-B14F-4D97-AF65-F5344CB8AC3E}">
        <p14:creationId xmlns:p14="http://schemas.microsoft.com/office/powerpoint/2010/main" val="4090093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33" name="Rectangle 32"/>
          <p:cNvSpPr>
            <a:spLocks noChangeAspect="1"/>
          </p:cNvSpPr>
          <p:nvPr userDrawn="1"/>
        </p:nvSpPr>
        <p:spPr>
          <a:xfrm>
            <a:off x="6555600" y="-359913"/>
            <a:ext cx="5324000" cy="7200000"/>
          </a:xfrm>
          <a:prstGeom prst="rect">
            <a:avLst/>
          </a:prstGeom>
          <a:blipFill>
            <a:blip r:embed="rId2">
              <a:alphaModFix amt="20000"/>
            </a:blip>
            <a:stretch>
              <a:fillRect/>
            </a:stretch>
          </a:blipFill>
        </p:spPr>
        <p:txBody>
          <a:bodyPr lIns="0" tIns="0" rIns="0" bIns="0" rtlCol="0" anchor="ctr">
            <a:spAutoFit/>
          </a:bodyPr>
          <a:lstStyle/>
          <a:p>
            <a:pPr algn="l"/>
            <a:endParaRPr lang="en-US" sz="2400" dirty="0">
              <a:solidFill>
                <a:schemeClr val="accent1"/>
              </a:solidFill>
            </a:endParaRPr>
          </a:p>
        </p:txBody>
      </p:sp>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3" name="Rectangle 22"/>
          <p:cNvSpPr>
            <a:spLocks noChangeAspect="1"/>
          </p:cNvSpPr>
          <p:nvPr userDrawn="1"/>
        </p:nvSpPr>
        <p:spPr>
          <a:xfrm>
            <a:off x="-360000" y="-359913"/>
            <a:ext cx="5324000" cy="7200000"/>
          </a:xfrm>
          <a:prstGeom prst="rect">
            <a:avLst/>
          </a:prstGeom>
          <a:blipFill>
            <a:blip r:embed="rId2">
              <a:alphaModFix amt="20000"/>
            </a:blip>
            <a:stretch>
              <a:fillRect/>
            </a:stretch>
          </a:blipFill>
        </p:spPr>
        <p:txBody>
          <a:bodyPr lIns="0" tIns="0" rIns="0" bIns="0" rtlCol="0" anchor="ctr">
            <a:spAutoFit/>
          </a:bodyPr>
          <a:lstStyle/>
          <a:p>
            <a:pPr algn="l"/>
            <a:endParaRPr lang="en-US" sz="2400" dirty="0">
              <a:solidFill>
                <a:schemeClr val="accent1"/>
              </a:solidFill>
            </a:endParaRPr>
          </a:p>
        </p:txBody>
      </p:sp>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38" name="Image" r:id="rId10" imgW="2279520" imgH="1310400" progId="Photoshop.Image.18">
                  <p:embed/>
                </p:oleObj>
              </mc:Choice>
              <mc:Fallback>
                <p:oleObj name="Image" r:id="rId10" imgW="2279520" imgH="1310400" progId="Photoshop.Image.18">
                  <p:embed/>
                  <p:pic>
                    <p:nvPicPr>
                      <p:cNvPr id="9" name="Object 8"/>
                      <p:cNvPicPr/>
                      <p:nvPr/>
                    </p:nvPicPr>
                    <p:blipFill>
                      <a:blip r:embed="rId11"/>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ohnedwards/DatabaseReport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hnspowershellblog.wordpress.com/" TargetMode="External"/><Relationship Id="rId7" Type="http://schemas.openxmlformats.org/officeDocument/2006/relationships/hyperlink" Target="http://www.mspsug.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rohnedwards" TargetMode="External"/><Relationship Id="rId5" Type="http://schemas.openxmlformats.org/officeDocument/2006/relationships/hyperlink" Target="https://www.linkedin.com/in/rohn-edwards-417290134/" TargetMode="External"/><Relationship Id="rId4" Type="http://schemas.openxmlformats.org/officeDocument/2006/relationships/hyperlink" Target="https://twitter.com/magicroh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PowerShell Database Reporting Tools (for Beginners)</a:t>
            </a:r>
            <a:endParaRPr lang="en-US" dirty="0"/>
          </a:p>
        </p:txBody>
      </p:sp>
      <p:sp>
        <p:nvSpPr>
          <p:cNvPr id="3" name="Text Placeholder 2"/>
          <p:cNvSpPr>
            <a:spLocks noGrp="1"/>
          </p:cNvSpPr>
          <p:nvPr>
            <p:ph type="body" sz="quarter" idx="10"/>
          </p:nvPr>
        </p:nvSpPr>
        <p:spPr/>
        <p:txBody>
          <a:bodyPr/>
          <a:lstStyle/>
          <a:p>
            <a:r>
              <a:rPr lang="en-US" dirty="0" smtClean="0"/>
              <a:t>Rohn Edwards</a:t>
            </a:r>
            <a:endParaRPr lang="en-US" dirty="0"/>
          </a:p>
        </p:txBody>
      </p:sp>
    </p:spTree>
    <p:extLst>
      <p:ext uri="{BB962C8B-B14F-4D97-AF65-F5344CB8AC3E}">
        <p14:creationId xmlns:p14="http://schemas.microsoft.com/office/powerpoint/2010/main" val="3947886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What are Reporting Tools?</a:t>
            </a:r>
            <a:endParaRPr lang="en-US" dirty="0"/>
          </a:p>
        </p:txBody>
      </p:sp>
      <p:sp>
        <p:nvSpPr>
          <p:cNvPr id="19" name="Content Placeholder 18"/>
          <p:cNvSpPr>
            <a:spLocks noGrp="1"/>
          </p:cNvSpPr>
          <p:nvPr>
            <p:ph idx="1"/>
          </p:nvPr>
        </p:nvSpPr>
        <p:spPr/>
        <p:txBody>
          <a:bodyPr>
            <a:normAutofit/>
          </a:bodyPr>
          <a:lstStyle/>
          <a:p>
            <a:pPr marL="571500" indent="-571500">
              <a:buFont typeface="Arial" panose="020B0604020202020204" pitchFamily="34" charset="0"/>
              <a:buChar char="•"/>
            </a:pPr>
            <a:r>
              <a:rPr lang="en-US" dirty="0" smtClean="0"/>
              <a:t>PowerShell commands that:</a:t>
            </a:r>
          </a:p>
          <a:p>
            <a:pPr marL="1147527" lvl="1" indent="-571500">
              <a:buFont typeface="Arial" panose="020B0604020202020204" pitchFamily="34" charset="0"/>
              <a:buChar char="•"/>
            </a:pPr>
            <a:r>
              <a:rPr lang="en-US" dirty="0" smtClean="0"/>
              <a:t>Generate SQL queries on the fly</a:t>
            </a:r>
          </a:p>
          <a:p>
            <a:pPr marL="1147527" lvl="1" indent="-571500">
              <a:buFont typeface="Arial" panose="020B0604020202020204" pitchFamily="34" charset="0"/>
              <a:buChar char="•"/>
            </a:pPr>
            <a:r>
              <a:rPr lang="en-US" dirty="0" smtClean="0"/>
              <a:t>Each row is returned as a PS object</a:t>
            </a:r>
          </a:p>
          <a:p>
            <a:pPr marL="1147527" lvl="1" indent="-571500">
              <a:buFont typeface="Arial" panose="020B0604020202020204" pitchFamily="34" charset="0"/>
              <a:buChar char="•"/>
            </a:pPr>
            <a:r>
              <a:rPr lang="en-US" dirty="0" smtClean="0"/>
              <a:t>Parameters change query behavior</a:t>
            </a:r>
          </a:p>
          <a:p>
            <a:pPr marL="1723553" lvl="2" indent="-571500">
              <a:buFont typeface="Arial" panose="020B0604020202020204" pitchFamily="34" charset="0"/>
              <a:buChar char="•"/>
            </a:pPr>
            <a:r>
              <a:rPr lang="en-US" dirty="0" smtClean="0"/>
              <a:t>Filtering</a:t>
            </a:r>
          </a:p>
          <a:p>
            <a:pPr marL="1723553" lvl="2" indent="-571500">
              <a:buFont typeface="Arial" panose="020B0604020202020204" pitchFamily="34" charset="0"/>
              <a:buChar char="•"/>
            </a:pPr>
            <a:r>
              <a:rPr lang="en-US" dirty="0" smtClean="0"/>
              <a:t>Grouping</a:t>
            </a:r>
          </a:p>
          <a:p>
            <a:pPr marL="1723553" lvl="2" indent="-571500">
              <a:buFont typeface="Arial" panose="020B0604020202020204" pitchFamily="34" charset="0"/>
              <a:buChar char="•"/>
            </a:pPr>
            <a:r>
              <a:rPr lang="en-US" dirty="0" smtClean="0"/>
              <a:t>Ordering</a:t>
            </a:r>
            <a:endParaRPr lang="en-US" dirty="0"/>
          </a:p>
          <a:p>
            <a:pPr marL="571500" indent="-571500">
              <a:buFont typeface="Arial" panose="020B0604020202020204" pitchFamily="34" charset="0"/>
              <a:buChar char="•"/>
            </a:pPr>
            <a:r>
              <a:rPr lang="en-US" dirty="0" smtClean="0"/>
              <a:t>Can be created with metadata only</a:t>
            </a:r>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anim calcmode="lin" valueType="num">
                                      <p:cBhvr additive="base">
                                        <p:cTn id="11"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 calcmode="lin" valueType="num">
                                      <p:cBhvr additive="base">
                                        <p:cTn id="17"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anim calcmode="lin" valueType="num">
                                      <p:cBhvr additive="base">
                                        <p:cTn id="23"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 calcmode="lin" valueType="num">
                                      <p:cBhvr additive="base">
                                        <p:cTn id="27"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xEl>
                                              <p:pRg st="5" end="5"/>
                                            </p:txEl>
                                          </p:spTgt>
                                        </p:tgtEl>
                                        <p:attrNameLst>
                                          <p:attrName>style.visibility</p:attrName>
                                        </p:attrNameLst>
                                      </p:cBhvr>
                                      <p:to>
                                        <p:strVal val="visible"/>
                                      </p:to>
                                    </p:set>
                                    <p:anim calcmode="lin" valueType="num">
                                      <p:cBhvr additive="base">
                                        <p:cTn id="31" dur="500" fill="hold"/>
                                        <p:tgtEl>
                                          <p:spTgt spid="1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xEl>
                                              <p:pRg st="6" end="6"/>
                                            </p:txEl>
                                          </p:spTgt>
                                        </p:tgtEl>
                                        <p:attrNameLst>
                                          <p:attrName>style.visibility</p:attrName>
                                        </p:attrNameLst>
                                      </p:cBhvr>
                                      <p:to>
                                        <p:strVal val="visible"/>
                                      </p:to>
                                    </p:set>
                                    <p:anim calcmode="lin" valueType="num">
                                      <p:cBhvr additive="base">
                                        <p:cTn id="35" dur="500" fill="hold"/>
                                        <p:tgtEl>
                                          <p:spTgt spid="1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xEl>
                                              <p:pRg st="7" end="7"/>
                                            </p:txEl>
                                          </p:spTgt>
                                        </p:tgtEl>
                                        <p:attrNameLst>
                                          <p:attrName>style.visibility</p:attrName>
                                        </p:attrNameLst>
                                      </p:cBhvr>
                                      <p:to>
                                        <p:strVal val="visible"/>
                                      </p:to>
                                    </p:set>
                                    <p:anim calcmode="lin" valueType="num">
                                      <p:cBhvr additive="base">
                                        <p:cTn id="41" dur="500" fill="hold"/>
                                        <p:tgtEl>
                                          <p:spTgt spid="1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Advantages</a:t>
            </a:r>
            <a:endParaRPr lang="en-US" dirty="0"/>
          </a:p>
        </p:txBody>
      </p:sp>
      <p:sp>
        <p:nvSpPr>
          <p:cNvPr id="3" name="Content Placeholder 2"/>
          <p:cNvSpPr>
            <a:spLocks noGrp="1"/>
          </p:cNvSpPr>
          <p:nvPr>
            <p:ph idx="1"/>
          </p:nvPr>
        </p:nvSpPr>
        <p:spPr/>
        <p:txBody>
          <a:bodyPr>
            <a:normAutofit fontScale="92500" lnSpcReduction="10000"/>
          </a:bodyPr>
          <a:lstStyle/>
          <a:p>
            <a:pPr marL="571500" indent="-571500">
              <a:buFont typeface="Arial" panose="020B0604020202020204" pitchFamily="34" charset="0"/>
              <a:buChar char="•"/>
            </a:pPr>
            <a:r>
              <a:rPr lang="en-US" dirty="0" smtClean="0"/>
              <a:t>Utility commands allow further filtering, grouping, ordering</a:t>
            </a:r>
          </a:p>
          <a:p>
            <a:pPr marL="571500" indent="-571500">
              <a:buFont typeface="Arial" panose="020B0604020202020204" pitchFamily="34" charset="0"/>
              <a:buChar char="•"/>
            </a:pPr>
            <a:r>
              <a:rPr lang="en-US" dirty="0" smtClean="0"/>
              <a:t>Output can be converted to other formats, e.g., XML, CSV, JSON, XLSX</a:t>
            </a:r>
          </a:p>
          <a:p>
            <a:pPr marL="571500" indent="-571500">
              <a:buFont typeface="Arial" panose="020B0604020202020204" pitchFamily="34" charset="0"/>
              <a:buChar char="•"/>
            </a:pPr>
            <a:r>
              <a:rPr lang="en-US" dirty="0" smtClean="0"/>
              <a:t>Commands can be logically grouped in modules that abstract DB connection details</a:t>
            </a:r>
          </a:p>
          <a:p>
            <a:pPr marL="1147527" lvl="1" indent="-571500">
              <a:buFont typeface="Arial" panose="020B0604020202020204" pitchFamily="34" charset="0"/>
              <a:buChar char="•"/>
            </a:pPr>
            <a:r>
              <a:rPr lang="en-US" dirty="0" smtClean="0"/>
              <a:t>Access all the DBs!</a:t>
            </a:r>
          </a:p>
          <a:p>
            <a:pPr marL="1147527" lvl="1" indent="-571500">
              <a:buFont typeface="Arial" panose="020B0604020202020204" pitchFamily="34" charset="0"/>
              <a:buChar char="•"/>
            </a:pPr>
            <a:r>
              <a:rPr lang="en-US" dirty="0" smtClean="0"/>
              <a:t>PS remoting and constrained endpoints could allow for limited DB viewing abilities</a:t>
            </a:r>
          </a:p>
        </p:txBody>
      </p:sp>
    </p:spTree>
    <p:extLst>
      <p:ext uri="{BB962C8B-B14F-4D97-AF65-F5344CB8AC3E}">
        <p14:creationId xmlns:p14="http://schemas.microsoft.com/office/powerpoint/2010/main" val="418049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DatabaseReporter</a:t>
            </a:r>
            <a:r>
              <a:rPr lang="en-US" dirty="0" smtClean="0"/>
              <a:t> Engine</a:t>
            </a:r>
            <a:endParaRPr lang="en-US" dirty="0"/>
          </a:p>
        </p:txBody>
      </p:sp>
      <p:sp>
        <p:nvSpPr>
          <p:cNvPr id="3" name="Content Placeholder 2"/>
          <p:cNvSpPr>
            <a:spLocks noGrp="1"/>
          </p:cNvSpPr>
          <p:nvPr>
            <p:ph idx="1"/>
          </p:nvPr>
        </p:nvSpPr>
        <p:spPr/>
        <p:txBody>
          <a:bodyPr>
            <a:normAutofit lnSpcReduction="10000"/>
          </a:bodyPr>
          <a:lstStyle/>
          <a:p>
            <a:pPr marL="571500" indent="-571500">
              <a:buFont typeface="Arial" panose="020B0604020202020204" pitchFamily="34" charset="0"/>
              <a:buChar char="•"/>
            </a:pPr>
            <a:r>
              <a:rPr lang="en-US" dirty="0" smtClean="0">
                <a:hlinkClick r:id="rId3"/>
              </a:rPr>
              <a:t>github.com/</a:t>
            </a:r>
            <a:r>
              <a:rPr lang="en-US" dirty="0" err="1" smtClean="0">
                <a:hlinkClick r:id="rId3"/>
              </a:rPr>
              <a:t>rohnedwards</a:t>
            </a:r>
            <a:r>
              <a:rPr lang="en-US" dirty="0" smtClean="0">
                <a:hlinkClick r:id="rId3"/>
              </a:rPr>
              <a:t>/</a:t>
            </a:r>
            <a:r>
              <a:rPr lang="en-US" dirty="0" err="1" smtClean="0">
                <a:hlinkClick r:id="rId3"/>
              </a:rPr>
              <a:t>DatabaseReporter</a:t>
            </a:r>
            <a:endParaRPr lang="en-US" dirty="0" smtClean="0"/>
          </a:p>
          <a:p>
            <a:pPr marL="571500" indent="-571500">
              <a:buFont typeface="Arial" panose="020B0604020202020204" pitchFamily="34" charset="0"/>
              <a:buChar char="•"/>
            </a:pPr>
            <a:r>
              <a:rPr lang="en-US" dirty="0" smtClean="0"/>
              <a:t>Allows command creation with almost no PowerShell code</a:t>
            </a:r>
          </a:p>
          <a:p>
            <a:pPr marL="571500" indent="-571500">
              <a:buFont typeface="Arial" panose="020B0604020202020204" pitchFamily="34" charset="0"/>
              <a:buChar char="•"/>
            </a:pPr>
            <a:r>
              <a:rPr lang="en-US" dirty="0" smtClean="0"/>
              <a:t>Requirements:</a:t>
            </a:r>
          </a:p>
          <a:p>
            <a:pPr marL="1147527" lvl="1" indent="-571500">
              <a:buFont typeface="Arial" panose="020B0604020202020204" pitchFamily="34" charset="0"/>
              <a:buChar char="•"/>
            </a:pPr>
            <a:r>
              <a:rPr lang="en-US" dirty="0" err="1" smtClean="0"/>
              <a:t>DbConnection</a:t>
            </a:r>
            <a:r>
              <a:rPr lang="en-US" dirty="0" smtClean="0"/>
              <a:t> .NET interface (SQL Server has this)</a:t>
            </a:r>
          </a:p>
          <a:p>
            <a:pPr marL="1147527" lvl="1" indent="-571500">
              <a:buFont typeface="Arial" panose="020B0604020202020204" pitchFamily="34" charset="0"/>
              <a:buChar char="•"/>
            </a:pPr>
            <a:r>
              <a:rPr lang="en-US" dirty="0" smtClean="0"/>
              <a:t>Valid connection string to connect to DB</a:t>
            </a:r>
          </a:p>
          <a:p>
            <a:pPr marL="1147527" lvl="1" indent="-571500">
              <a:buFont typeface="Arial" panose="020B0604020202020204" pitchFamily="34" charset="0"/>
              <a:buChar char="•"/>
            </a:pPr>
            <a:r>
              <a:rPr lang="en-US" dirty="0" smtClean="0"/>
              <a:t>Useful SQL query to base command off of</a:t>
            </a:r>
          </a:p>
          <a:p>
            <a:pPr marL="1147527" lvl="1" indent="-571500">
              <a:buFont typeface="Arial" panose="020B0604020202020204" pitchFamily="34" charset="0"/>
              <a:buChar char="•"/>
            </a:pPr>
            <a:r>
              <a:rPr lang="en-US" dirty="0" smtClean="0"/>
              <a:t>Boilerplate command syntax</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endParaRPr lang="en-US" dirty="0" smtClean="0"/>
          </a:p>
        </p:txBody>
      </p:sp>
    </p:spTree>
    <p:extLst>
      <p:ext uri="{BB962C8B-B14F-4D97-AF65-F5344CB8AC3E}">
        <p14:creationId xmlns:p14="http://schemas.microsoft.com/office/powerpoint/2010/main" val="380479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Demos</a:t>
            </a:r>
            <a:br>
              <a:rPr lang="en-US" dirty="0" smtClean="0"/>
            </a:br>
            <a:r>
              <a:rPr lang="en-US" dirty="0" smtClean="0"/>
              <a:t/>
            </a:r>
            <a:br>
              <a:rPr lang="en-US" dirty="0" smtClean="0"/>
            </a:br>
            <a:r>
              <a:rPr lang="en-US" dirty="0" smtClean="0"/>
              <a:t/>
            </a:r>
            <a:br>
              <a:rPr lang="en-US" dirty="0" smtClean="0"/>
            </a:br>
            <a:r>
              <a:rPr lang="en-US" sz="2400" dirty="0" smtClean="0"/>
              <a:t>Demo code can be found here</a:t>
            </a:r>
            <a:r>
              <a:rPr lang="en-US" sz="2400" dirty="0" smtClean="0"/>
              <a:t>:</a:t>
            </a:r>
            <a:br>
              <a:rPr lang="en-US" sz="2400" dirty="0" smtClean="0"/>
            </a:br>
            <a:r>
              <a:rPr lang="en-US" sz="2400" dirty="0" smtClean="0"/>
              <a:t>github.com/</a:t>
            </a:r>
            <a:r>
              <a:rPr lang="en-US" sz="2400" dirty="0" err="1" smtClean="0"/>
              <a:t>rohnedwards</a:t>
            </a:r>
            <a:r>
              <a:rPr lang="en-US" sz="2400" dirty="0" smtClean="0"/>
              <a:t>/Presentations/</a:t>
            </a:r>
            <a:endParaRPr lang="en-US" sz="2400" dirty="0"/>
          </a:p>
        </p:txBody>
      </p:sp>
    </p:spTree>
    <p:extLst>
      <p:ext uri="{BB962C8B-B14F-4D97-AF65-F5344CB8AC3E}">
        <p14:creationId xmlns:p14="http://schemas.microsoft.com/office/powerpoint/2010/main" val="148607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a:t>
            </a:r>
            <a:endParaRPr lang="en-US" dirty="0"/>
          </a:p>
        </p:txBody>
      </p:sp>
      <p:sp>
        <p:nvSpPr>
          <p:cNvPr id="3" name="Content Placeholder 2"/>
          <p:cNvSpPr>
            <a:spLocks noGrp="1"/>
          </p:cNvSpPr>
          <p:nvPr>
            <p:ph idx="1"/>
          </p:nvPr>
        </p:nvSpPr>
        <p:spPr/>
        <p:txBody>
          <a:bodyPr>
            <a:normAutofit fontScale="92500" lnSpcReduction="20000"/>
          </a:bodyPr>
          <a:lstStyle/>
          <a:p>
            <a:pPr marL="571500" indent="-571500">
              <a:buFont typeface="Arial" panose="020B0604020202020204" pitchFamily="34" charset="0"/>
              <a:buChar char="•"/>
            </a:pPr>
            <a:r>
              <a:rPr lang="en-US" dirty="0"/>
              <a:t>Blog: </a:t>
            </a:r>
            <a:r>
              <a:rPr lang="en-US" dirty="0" smtClean="0">
                <a:hlinkClick r:id="rId3"/>
              </a:rPr>
              <a:t>rohnspowershellblog.wordpress.com</a:t>
            </a:r>
            <a:endParaRPr lang="en-US" dirty="0" smtClean="0"/>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Twitter: </a:t>
            </a:r>
            <a:r>
              <a:rPr lang="en-US" dirty="0" smtClean="0">
                <a:hlinkClick r:id="rId4"/>
              </a:rPr>
              <a:t>@</a:t>
            </a:r>
            <a:r>
              <a:rPr lang="en-US" dirty="0" err="1" smtClean="0">
                <a:hlinkClick r:id="rId4"/>
              </a:rPr>
              <a:t>magicrohn</a:t>
            </a:r>
            <a:endParaRPr lang="en-US" dirty="0" smtClean="0"/>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LinkedIn: </a:t>
            </a:r>
            <a:r>
              <a:rPr lang="en-US" dirty="0" smtClean="0">
                <a:hlinkClick r:id="rId5"/>
              </a:rPr>
              <a:t>linkedin.com/in/rohn-edwards-417290134/</a:t>
            </a:r>
            <a:endParaRPr lang="en-US" dirty="0" smtClean="0"/>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GitHub: </a:t>
            </a:r>
            <a:r>
              <a:rPr lang="en-US" dirty="0" smtClean="0">
                <a:hlinkClick r:id="rId6"/>
              </a:rPr>
              <a:t>github.com/</a:t>
            </a:r>
            <a:r>
              <a:rPr lang="en-US" dirty="0" err="1" smtClean="0">
                <a:hlinkClick r:id="rId6"/>
              </a:rPr>
              <a:t>rohnedwards</a:t>
            </a:r>
            <a:endParaRPr lang="en-US" dirty="0" smtClean="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smtClean="0"/>
              <a:t>User Group: </a:t>
            </a:r>
            <a:r>
              <a:rPr lang="en-US" dirty="0" smtClean="0">
                <a:hlinkClick r:id="rId7"/>
              </a:rPr>
              <a:t>www.mspsug.com</a:t>
            </a:r>
            <a:r>
              <a:rPr lang="en-US" dirty="0" smtClean="0"/>
              <a:t>	</a:t>
            </a:r>
          </a:p>
          <a:p>
            <a:pPr marL="571500" indent="-571500">
              <a:buFont typeface="Arial" panose="020B0604020202020204" pitchFamily="34" charset="0"/>
              <a:buChar char="•"/>
            </a:pPr>
            <a:endParaRPr lang="en-US" dirty="0" smtClean="0"/>
          </a:p>
        </p:txBody>
      </p:sp>
    </p:spTree>
    <p:extLst>
      <p:ext uri="{BB962C8B-B14F-4D97-AF65-F5344CB8AC3E}">
        <p14:creationId xmlns:p14="http://schemas.microsoft.com/office/powerpoint/2010/main" val="2524086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407665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BF6F"/>
      </a:accent1>
      <a:accent2>
        <a:srgbClr val="007A3E"/>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9759</TotalTime>
  <Words>427</Words>
  <Application>Microsoft Office PowerPoint</Application>
  <PresentationFormat>Custom</PresentationFormat>
  <Paragraphs>47</Paragraphs>
  <Slides>7</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Segoe UI</vt:lpstr>
      <vt:lpstr>Wingdings</vt:lpstr>
      <vt:lpstr>SQLSatOslo 2016</vt:lpstr>
      <vt:lpstr>Image</vt:lpstr>
      <vt:lpstr>Advanced PowerShell Database Reporting Tools (for Beginners)</vt:lpstr>
      <vt:lpstr>What are Reporting Tools?</vt:lpstr>
      <vt:lpstr>PowerShell Advantages</vt:lpstr>
      <vt:lpstr>DatabaseReporter Engine</vt:lpstr>
      <vt:lpstr>  Demos   Demo code can be found here: github.com/rohnedwards/Presentations/</vt:lpstr>
      <vt:lpstr>Contact Info</vt:lpstr>
      <vt:lpstr>Questions?</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Rohn Edwards</cp:lastModifiedBy>
  <cp:revision>56</cp:revision>
  <cp:lastPrinted>2017-07-29T03:14:54Z</cp:lastPrinted>
  <dcterms:created xsi:type="dcterms:W3CDTF">2011-08-19T20:30:49Z</dcterms:created>
  <dcterms:modified xsi:type="dcterms:W3CDTF">2017-07-29T13:16:30Z</dcterms:modified>
</cp:coreProperties>
</file>