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11/26/2019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11/26/2019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11/26/2019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11/26/2019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11/26/2019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304012"/>
            <a:ext cx="10318418" cy="4394988"/>
          </a:xfrm>
        </p:spPr>
        <p:txBody>
          <a:bodyPr/>
          <a:lstStyle/>
          <a:p>
            <a:r>
              <a:rPr lang="en-US" sz="6600" dirty="0" smtClean="0"/>
              <a:t>Analysis of Indian government schools </a:t>
            </a:r>
            <a:endParaRPr lang="en-US" sz="6600" dirty="0"/>
          </a:p>
        </p:txBody>
      </p:sp>
      <p:sp>
        <p:nvSpPr>
          <p:cNvPr id="3" name="Subtitle 2"/>
          <p:cNvSpPr>
            <a:spLocks noGrp="1"/>
          </p:cNvSpPr>
          <p:nvPr>
            <p:ph type="subTitle" idx="1"/>
          </p:nvPr>
        </p:nvSpPr>
        <p:spPr>
          <a:xfrm>
            <a:off x="3907872" y="4699000"/>
            <a:ext cx="4659717" cy="2022475"/>
          </a:xfrm>
        </p:spPr>
        <p:txBody>
          <a:bodyPr>
            <a:normAutofit fontScale="92500" lnSpcReduction="20000"/>
          </a:bodyPr>
          <a:lstStyle/>
          <a:p>
            <a:r>
              <a:rPr lang="en-US" dirty="0" smtClean="0"/>
              <a:t>SUBMITTED BY:</a:t>
            </a:r>
          </a:p>
          <a:p>
            <a:r>
              <a:rPr lang="en-US" dirty="0" smtClean="0"/>
              <a:t>RHYTHM BALOONI</a:t>
            </a:r>
          </a:p>
          <a:p>
            <a:r>
              <a:rPr lang="en-US" dirty="0" smtClean="0"/>
              <a:t>169105144</a:t>
            </a:r>
          </a:p>
          <a:p>
            <a:r>
              <a:rPr lang="en-US" dirty="0" smtClean="0"/>
              <a:t>ROHAN CHOPRA</a:t>
            </a:r>
          </a:p>
          <a:p>
            <a:r>
              <a:rPr lang="en-US" dirty="0" smtClean="0"/>
              <a:t>169105152</a:t>
            </a:r>
          </a:p>
          <a:p>
            <a:r>
              <a:rPr lang="en-US" dirty="0" err="1" smtClean="0"/>
              <a:t>cse</a:t>
            </a:r>
            <a:r>
              <a:rPr lang="en-US" dirty="0" smtClean="0"/>
              <a:t>-c</a:t>
            </a:r>
            <a:endParaRPr lang="en-US" dirty="0"/>
          </a:p>
        </p:txBody>
      </p:sp>
    </p:spTree>
    <p:extLst>
      <p:ext uri="{BB962C8B-B14F-4D97-AF65-F5344CB8AC3E}">
        <p14:creationId xmlns:p14="http://schemas.microsoft.com/office/powerpoint/2010/main" val="174263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1251678" y="1422400"/>
            <a:ext cx="3383822" cy="5105399"/>
          </a:xfrm>
        </p:spPr>
        <p:txBody>
          <a:bodyPr>
            <a:normAutofit lnSpcReduction="10000"/>
          </a:bodyPr>
          <a:lstStyle/>
          <a:p>
            <a:pPr marL="0" indent="0" algn="ctr">
              <a:buNone/>
            </a:pPr>
            <a:r>
              <a:rPr lang="en-US" sz="2400" b="1" dirty="0" smtClean="0">
                <a:solidFill>
                  <a:schemeClr val="tx1"/>
                </a:solidFill>
                <a:latin typeface="Algerian" panose="04020705040A02060702" pitchFamily="82" charset="0"/>
              </a:rPr>
              <a:t>DROPOUTS IN SCHOOLS</a:t>
            </a:r>
          </a:p>
          <a:p>
            <a:pPr marL="0" indent="0" algn="ctr">
              <a:buNone/>
            </a:pPr>
            <a:r>
              <a:rPr lang="en-US" sz="1800" b="1" dirty="0" smtClean="0">
                <a:solidFill>
                  <a:schemeClr val="tx1"/>
                </a:solidFill>
              </a:rPr>
              <a:t>There have been a lot of dropouts in government schools as education level increases.  Among various reasons is the lack of hygienic sanitation facilities.  With age children require proper toilets and if government schools are unable to provide that we can see a significant dropouts, specially in girls.  Indian government has taken an initiative to ensure that every school must have at least one toilet.</a:t>
            </a:r>
            <a:endParaRPr lang="en-US" sz="1800" b="1" dirty="0">
              <a:solidFill>
                <a:schemeClr val="tx1"/>
              </a:solidFill>
            </a:endParaRPr>
          </a:p>
        </p:txBody>
      </p:sp>
      <p:sp>
        <p:nvSpPr>
          <p:cNvPr id="6" name="TextBox 5"/>
          <p:cNvSpPr txBox="1"/>
          <p:nvPr/>
        </p:nvSpPr>
        <p:spPr>
          <a:xfrm>
            <a:off x="4914900" y="1422400"/>
            <a:ext cx="3263900" cy="3072123"/>
          </a:xfrm>
          <a:prstGeom prst="rect">
            <a:avLst/>
          </a:prstGeom>
          <a:noFill/>
        </p:spPr>
        <p:txBody>
          <a:bodyPr wrap="square" rtlCol="0">
            <a:spAutoFit/>
          </a:bodyPr>
          <a:lstStyle/>
          <a:p>
            <a:pPr algn="ctr" defTabSz="914400">
              <a:lnSpc>
                <a:spcPct val="110000"/>
              </a:lnSpc>
              <a:spcBef>
                <a:spcPts val="700"/>
              </a:spcBef>
              <a:buClr>
                <a:schemeClr val="tx2"/>
              </a:buClr>
            </a:pPr>
            <a:r>
              <a:rPr lang="en-US" sz="2400" b="1" dirty="0">
                <a:latin typeface="Algerian" panose="04020705040A02060702" pitchFamily="82" charset="0"/>
              </a:rPr>
              <a:t>PROBLEM STATEMENT</a:t>
            </a:r>
          </a:p>
          <a:p>
            <a:pPr algn="ctr" defTabSz="914400">
              <a:lnSpc>
                <a:spcPct val="110000"/>
              </a:lnSpc>
              <a:spcBef>
                <a:spcPts val="700"/>
              </a:spcBef>
              <a:buClr>
                <a:schemeClr val="tx2"/>
              </a:buClr>
            </a:pPr>
            <a:r>
              <a:rPr lang="en-US" b="1" dirty="0"/>
              <a:t>To </a:t>
            </a:r>
            <a:r>
              <a:rPr lang="en-US" b="1" dirty="0" err="1"/>
              <a:t>analyse</a:t>
            </a:r>
            <a:r>
              <a:rPr lang="en-US" b="1" dirty="0"/>
              <a:t> the trends in dropouts from primary classes to high schools and to </a:t>
            </a:r>
            <a:r>
              <a:rPr lang="en-US" b="1" dirty="0" err="1"/>
              <a:t>figue</a:t>
            </a:r>
            <a:r>
              <a:rPr lang="en-US" b="1" dirty="0"/>
              <a:t> out why these dropouts have occurred. </a:t>
            </a:r>
          </a:p>
          <a:p>
            <a:endParaRPr lang="en-US" b="1" dirty="0"/>
          </a:p>
          <a:p>
            <a:endParaRPr lang="en-US" dirty="0"/>
          </a:p>
        </p:txBody>
      </p:sp>
      <p:sp>
        <p:nvSpPr>
          <p:cNvPr id="7" name="TextBox 6"/>
          <p:cNvSpPr txBox="1"/>
          <p:nvPr/>
        </p:nvSpPr>
        <p:spPr>
          <a:xfrm>
            <a:off x="8578850" y="1422400"/>
            <a:ext cx="2984500" cy="1807161"/>
          </a:xfrm>
          <a:prstGeom prst="rect">
            <a:avLst/>
          </a:prstGeom>
          <a:noFill/>
        </p:spPr>
        <p:txBody>
          <a:bodyPr wrap="square" rtlCol="0">
            <a:spAutoFit/>
          </a:bodyPr>
          <a:lstStyle/>
          <a:p>
            <a:pPr algn="ctr" defTabSz="914400">
              <a:lnSpc>
                <a:spcPct val="110000"/>
              </a:lnSpc>
              <a:spcBef>
                <a:spcPts val="700"/>
              </a:spcBef>
              <a:buClr>
                <a:schemeClr val="tx2"/>
              </a:buClr>
            </a:pPr>
            <a:r>
              <a:rPr lang="en-US" sz="2400" b="1" dirty="0" smtClean="0">
                <a:latin typeface="Algerian" panose="04020705040A02060702" pitchFamily="82" charset="0"/>
              </a:rPr>
              <a:t>DATASET</a:t>
            </a:r>
            <a:endParaRPr lang="en-US" dirty="0">
              <a:latin typeface="Algerian" panose="04020705040A02060702" pitchFamily="82" charset="0"/>
            </a:endParaRPr>
          </a:p>
          <a:p>
            <a:pPr algn="ctr" defTabSz="914400">
              <a:lnSpc>
                <a:spcPct val="110000"/>
              </a:lnSpc>
              <a:spcBef>
                <a:spcPts val="700"/>
              </a:spcBef>
              <a:buClr>
                <a:schemeClr val="tx2"/>
              </a:buClr>
            </a:pPr>
            <a:r>
              <a:rPr lang="en-US" b="1" dirty="0"/>
              <a:t>The dataset we used was the official dataset put up by the Indian Government on the site: data.gov.in </a:t>
            </a:r>
            <a:endParaRPr lang="en-US" b="1" dirty="0"/>
          </a:p>
        </p:txBody>
      </p:sp>
    </p:spTree>
    <p:extLst>
      <p:ext uri="{BB962C8B-B14F-4D97-AF65-F5344CB8AC3E}">
        <p14:creationId xmlns:p14="http://schemas.microsoft.com/office/powerpoint/2010/main" val="2208987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428" y="368301"/>
            <a:ext cx="10172700" cy="1066800"/>
          </a:xfrm>
        </p:spPr>
        <p:txBody>
          <a:bodyPr/>
          <a:lstStyle/>
          <a:p>
            <a:r>
              <a:rPr lang="en-US" dirty="0" smtClean="0"/>
              <a:t>PROCESS</a:t>
            </a:r>
            <a:endParaRPr lang="en-US" dirty="0"/>
          </a:p>
        </p:txBody>
      </p:sp>
      <p:sp>
        <p:nvSpPr>
          <p:cNvPr id="3" name="Text Placeholder 2"/>
          <p:cNvSpPr>
            <a:spLocks noGrp="1"/>
          </p:cNvSpPr>
          <p:nvPr>
            <p:ph type="body" idx="1"/>
          </p:nvPr>
        </p:nvSpPr>
        <p:spPr>
          <a:xfrm>
            <a:off x="1251678" y="2199633"/>
            <a:ext cx="3536222" cy="632529"/>
          </a:xfrm>
        </p:spPr>
        <p:txBody>
          <a:bodyPr/>
          <a:lstStyle/>
          <a:p>
            <a:pPr algn="ctr"/>
            <a:r>
              <a:rPr lang="en-US" dirty="0" smtClean="0">
                <a:latin typeface="Algerian" panose="04020705040A02060702" pitchFamily="82" charset="0"/>
              </a:rPr>
              <a:t>Data Cleaning</a:t>
            </a:r>
            <a:endParaRPr lang="en-US" dirty="0">
              <a:latin typeface="Algerian" panose="04020705040A02060702" pitchFamily="82" charset="0"/>
            </a:endParaRPr>
          </a:p>
        </p:txBody>
      </p:sp>
      <p:sp>
        <p:nvSpPr>
          <p:cNvPr id="4" name="Content Placeholder 3"/>
          <p:cNvSpPr>
            <a:spLocks noGrp="1"/>
          </p:cNvSpPr>
          <p:nvPr>
            <p:ph sz="half" idx="2"/>
          </p:nvPr>
        </p:nvSpPr>
        <p:spPr>
          <a:xfrm>
            <a:off x="1257300" y="2909102"/>
            <a:ext cx="3530600" cy="2996398"/>
          </a:xfrm>
        </p:spPr>
        <p:txBody>
          <a:bodyPr>
            <a:normAutofit lnSpcReduction="10000"/>
          </a:bodyPr>
          <a:lstStyle/>
          <a:p>
            <a:pPr algn="ctr"/>
            <a:r>
              <a:rPr lang="en-US" dirty="0" smtClean="0"/>
              <a:t>All NA values and blank values were removed. The values entered incorrectly in the dataset were corrected.</a:t>
            </a:r>
          </a:p>
          <a:p>
            <a:pPr algn="ctr"/>
            <a:r>
              <a:rPr lang="en-US" dirty="0" smtClean="0"/>
              <a:t>We performed a trend analysis between the dropouts of boys and girls separately from classes I – X in government schools.</a:t>
            </a:r>
            <a:endParaRPr lang="en-US" dirty="0"/>
          </a:p>
        </p:txBody>
      </p:sp>
      <p:sp>
        <p:nvSpPr>
          <p:cNvPr id="5" name="Text Placeholder 4"/>
          <p:cNvSpPr>
            <a:spLocks noGrp="1"/>
          </p:cNvSpPr>
          <p:nvPr>
            <p:ph type="body" sz="quarter" idx="3"/>
          </p:nvPr>
        </p:nvSpPr>
        <p:spPr>
          <a:xfrm>
            <a:off x="4787900" y="2199632"/>
            <a:ext cx="3365500" cy="632529"/>
          </a:xfrm>
        </p:spPr>
        <p:txBody>
          <a:bodyPr/>
          <a:lstStyle/>
          <a:p>
            <a:pPr algn="ctr"/>
            <a:r>
              <a:rPr lang="en-US" dirty="0" smtClean="0">
                <a:latin typeface="Algerian" panose="04020705040A02060702" pitchFamily="82" charset="0"/>
              </a:rPr>
              <a:t>VISUALIZATION</a:t>
            </a:r>
            <a:endParaRPr lang="en-US" dirty="0">
              <a:latin typeface="Algerian" panose="04020705040A02060702" pitchFamily="82" charset="0"/>
            </a:endParaRPr>
          </a:p>
        </p:txBody>
      </p:sp>
      <p:sp>
        <p:nvSpPr>
          <p:cNvPr id="6" name="Content Placeholder 5"/>
          <p:cNvSpPr>
            <a:spLocks noGrp="1"/>
          </p:cNvSpPr>
          <p:nvPr>
            <p:ph sz="quarter" idx="4"/>
          </p:nvPr>
        </p:nvSpPr>
        <p:spPr>
          <a:xfrm>
            <a:off x="4787900" y="2909102"/>
            <a:ext cx="3365500" cy="2996398"/>
          </a:xfrm>
        </p:spPr>
        <p:txBody>
          <a:bodyPr/>
          <a:lstStyle/>
          <a:p>
            <a:pPr algn="ctr"/>
            <a:r>
              <a:rPr lang="en-US" dirty="0" smtClean="0"/>
              <a:t>We converted the values given to us into fractions for easy plotting of graphs. This also helped us to find the correlation.</a:t>
            </a:r>
          </a:p>
          <a:p>
            <a:pPr algn="ctr"/>
            <a:r>
              <a:rPr lang="en-US" dirty="0"/>
              <a:t>We plotted graphs using the cleaned data. </a:t>
            </a:r>
          </a:p>
        </p:txBody>
      </p:sp>
      <p:sp>
        <p:nvSpPr>
          <p:cNvPr id="7" name="Content Placeholder 3"/>
          <p:cNvSpPr txBox="1">
            <a:spLocks/>
          </p:cNvSpPr>
          <p:nvPr/>
        </p:nvSpPr>
        <p:spPr>
          <a:xfrm>
            <a:off x="8153400" y="2832161"/>
            <a:ext cx="3530600" cy="29963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ctr"/>
            <a:r>
              <a:rPr lang="en-US" dirty="0" smtClean="0"/>
              <a:t>Now, using the given data of enrollment trends and toilets available in schools in each state we found a positive correlation i.e. 0.49 (approx.)</a:t>
            </a:r>
            <a:endParaRPr lang="en-US" dirty="0"/>
          </a:p>
        </p:txBody>
      </p:sp>
      <p:sp>
        <p:nvSpPr>
          <p:cNvPr id="8" name="Text Placeholder 4"/>
          <p:cNvSpPr txBox="1">
            <a:spLocks/>
          </p:cNvSpPr>
          <p:nvPr/>
        </p:nvSpPr>
        <p:spPr>
          <a:xfrm>
            <a:off x="8153400" y="2161161"/>
            <a:ext cx="3272028" cy="63252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700"/>
              </a:spcBef>
              <a:buClr>
                <a:schemeClr val="tx2"/>
              </a:buClr>
              <a:buFont typeface="Arial" panose="020B0604020202020204" pitchFamily="34" charset="0"/>
              <a:buNone/>
              <a:defRPr sz="1900" b="1" kern="1200" cap="all" spc="200" baseline="0">
                <a:solidFill>
                  <a:schemeClr val="tx2"/>
                </a:solidFill>
                <a:latin typeface="+mn-lt"/>
                <a:ea typeface="+mn-ea"/>
                <a:cs typeface="+mn-cs"/>
              </a:defRPr>
            </a:lvl1pPr>
            <a:lvl2pPr marL="457200" indent="0" algn="l" defTabSz="914400" rtl="0" eaLnBrk="1" latinLnBrk="0" hangingPunct="1">
              <a:lnSpc>
                <a:spcPct val="110000"/>
              </a:lnSpc>
              <a:spcBef>
                <a:spcPts val="700"/>
              </a:spcBef>
              <a:buClr>
                <a:schemeClr val="tx2"/>
              </a:buClr>
              <a:buFont typeface="Gill Sans MT" panose="020B0502020104020203" pitchFamily="34" charset="0"/>
              <a:buNone/>
              <a:defRPr sz="1900" b="1" kern="1200">
                <a:solidFill>
                  <a:schemeClr val="tx1">
                    <a:lumMod val="65000"/>
                    <a:lumOff val="35000"/>
                  </a:schemeClr>
                </a:solidFill>
                <a:latin typeface="+mn-lt"/>
                <a:ea typeface="+mn-ea"/>
                <a:cs typeface="+mn-cs"/>
              </a:defRPr>
            </a:lvl2pPr>
            <a:lvl3pPr marL="914400" indent="0" algn="l" defTabSz="914400" rtl="0" eaLnBrk="1" latinLnBrk="0" hangingPunct="1">
              <a:lnSpc>
                <a:spcPct val="110000"/>
              </a:lnSpc>
              <a:spcBef>
                <a:spcPts val="700"/>
              </a:spcBef>
              <a:buClr>
                <a:schemeClr val="tx2"/>
              </a:buClr>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lnSpc>
                <a:spcPct val="110000"/>
              </a:lnSpc>
              <a:spcBef>
                <a:spcPts val="700"/>
              </a:spcBef>
              <a:buClr>
                <a:schemeClr val="tx2"/>
              </a:buClr>
              <a:buFont typeface="Arial" panose="020B0604020202020204"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lnSpc>
                <a:spcPct val="110000"/>
              </a:lnSpc>
              <a:spcBef>
                <a:spcPts val="700"/>
              </a:spcBef>
              <a:buClr>
                <a:schemeClr val="tx2"/>
              </a:buClr>
              <a:buFont typeface="Gill Sans MT" panose="020B0502020104020203" pitchFamily="34" charset="0"/>
              <a:buNone/>
              <a:defRPr sz="1600" b="1" kern="1200" baseline="0">
                <a:solidFill>
                  <a:schemeClr val="tx1">
                    <a:lumMod val="65000"/>
                    <a:lumOff val="35000"/>
                  </a:schemeClr>
                </a:solidFill>
                <a:latin typeface="+mn-lt"/>
                <a:ea typeface="+mn-ea"/>
                <a:cs typeface="+mn-cs"/>
              </a:defRPr>
            </a:lvl8pPr>
            <a:lvl9pPr marL="3657600" indent="0" algn="l" defTabSz="914400" rtl="0" eaLnBrk="1" latinLnBrk="0" hangingPunct="1">
              <a:lnSpc>
                <a:spcPct val="110000"/>
              </a:lnSpc>
              <a:spcBef>
                <a:spcPts val="700"/>
              </a:spcBef>
              <a:buClr>
                <a:schemeClr val="tx2"/>
              </a:buClr>
              <a:buFont typeface="Arial" panose="020B0604020202020204" pitchFamily="34" charset="0"/>
              <a:buNone/>
              <a:defRPr sz="1600" b="1" kern="1200" baseline="0">
                <a:solidFill>
                  <a:schemeClr val="tx1">
                    <a:lumMod val="65000"/>
                    <a:lumOff val="35000"/>
                  </a:schemeClr>
                </a:solidFill>
                <a:latin typeface="+mn-lt"/>
                <a:ea typeface="+mn-ea"/>
                <a:cs typeface="+mn-cs"/>
              </a:defRPr>
            </a:lvl9pPr>
          </a:lstStyle>
          <a:p>
            <a:pPr algn="ctr"/>
            <a:r>
              <a:rPr lang="en-US" dirty="0" smtClean="0">
                <a:latin typeface="Algerian" panose="04020705040A02060702" pitchFamily="82" charset="0"/>
              </a:rPr>
              <a:t>CORRELATION</a:t>
            </a:r>
            <a:endParaRPr lang="en-US" dirty="0">
              <a:latin typeface="Algerian" panose="04020705040A02060702" pitchFamily="82" charset="0"/>
            </a:endParaRPr>
          </a:p>
        </p:txBody>
      </p:sp>
    </p:spTree>
    <p:extLst>
      <p:ext uri="{BB962C8B-B14F-4D97-AF65-F5344CB8AC3E}">
        <p14:creationId xmlns:p14="http://schemas.microsoft.com/office/powerpoint/2010/main" val="917710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ENROLLED IN DIFFERENT CLASSES IN INDIA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23" y="2065017"/>
            <a:ext cx="7753878" cy="4375310"/>
          </a:xfrm>
          <a:prstGeom prst="rect">
            <a:avLst/>
          </a:prstGeom>
        </p:spPr>
      </p:pic>
    </p:spTree>
    <p:extLst>
      <p:ext uri="{BB962C8B-B14F-4D97-AF65-F5344CB8AC3E}">
        <p14:creationId xmlns:p14="http://schemas.microsoft.com/office/powerpoint/2010/main" val="3419598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FRACTIONAL DECREASE IN ENROLLMENTS PER CLASS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525" y="1874517"/>
            <a:ext cx="8210627" cy="4634134"/>
          </a:xfrm>
          <a:prstGeom prst="rect">
            <a:avLst/>
          </a:prstGeom>
        </p:spPr>
      </p:pic>
    </p:spTree>
    <p:extLst>
      <p:ext uri="{BB962C8B-B14F-4D97-AF65-F5344CB8AC3E}">
        <p14:creationId xmlns:p14="http://schemas.microsoft.com/office/powerpoint/2010/main" val="313235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11415"/>
          </a:xfrm>
        </p:spPr>
        <p:txBody>
          <a:bodyPr>
            <a:noAutofit/>
          </a:bodyPr>
          <a:lstStyle/>
          <a:p>
            <a:r>
              <a:rPr lang="en-US" sz="3600" dirty="0" smtClean="0"/>
              <a:t>Correlation BETWEEN FRACTION OF SCHOOLS WITH TOILETS AND GIRLS RETAINED IN SCHOOLS FROM CLASS I-X </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00" y="1934023"/>
            <a:ext cx="6161461" cy="4771577"/>
          </a:xfrm>
          <a:prstGeom prst="rect">
            <a:avLst/>
          </a:prstGeom>
        </p:spPr>
      </p:pic>
    </p:spTree>
    <p:extLst>
      <p:ext uri="{BB962C8B-B14F-4D97-AF65-F5344CB8AC3E}">
        <p14:creationId xmlns:p14="http://schemas.microsoft.com/office/powerpoint/2010/main" val="12870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51115"/>
          </a:xfrm>
        </p:spPr>
        <p:txBody>
          <a:bodyPr>
            <a:normAutofit fontScale="90000"/>
          </a:bodyPr>
          <a:lstStyle/>
          <a:p>
            <a:pPr algn="ctr"/>
            <a:r>
              <a:rPr lang="en-US" dirty="0" smtClean="0"/>
              <a:t>TIMELINE</a:t>
            </a:r>
            <a:br>
              <a:rPr lang="en-US" dirty="0" smtClean="0"/>
            </a:br>
            <a:r>
              <a:rPr lang="en-US" dirty="0"/>
              <a:t/>
            </a:r>
            <a:br>
              <a:rPr lang="en-US" dirty="0"/>
            </a:br>
            <a:endParaRPr lang="en-US" dirty="0"/>
          </a:p>
        </p:txBody>
      </p:sp>
      <p:sp>
        <p:nvSpPr>
          <p:cNvPr id="3" name="Pentagon 2"/>
          <p:cNvSpPr/>
          <p:nvPr/>
        </p:nvSpPr>
        <p:spPr>
          <a:xfrm>
            <a:off x="1739900" y="2574924"/>
            <a:ext cx="2311400" cy="13652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AUGUST </a:t>
            </a:r>
            <a:endParaRPr lang="en-US" sz="2800" dirty="0">
              <a:solidFill>
                <a:schemeClr val="tx1"/>
              </a:solidFill>
            </a:endParaRPr>
          </a:p>
        </p:txBody>
      </p:sp>
      <p:sp>
        <p:nvSpPr>
          <p:cNvPr id="7" name="Pentagon 6"/>
          <p:cNvSpPr/>
          <p:nvPr/>
        </p:nvSpPr>
        <p:spPr>
          <a:xfrm>
            <a:off x="4051300" y="2574924"/>
            <a:ext cx="2311400" cy="13652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SEPTEMBER</a:t>
            </a:r>
            <a:endParaRPr lang="en-US" sz="2800" dirty="0">
              <a:solidFill>
                <a:schemeClr val="tx1"/>
              </a:solidFill>
            </a:endParaRPr>
          </a:p>
        </p:txBody>
      </p:sp>
      <p:sp>
        <p:nvSpPr>
          <p:cNvPr id="8" name="Pentagon 7"/>
          <p:cNvSpPr/>
          <p:nvPr/>
        </p:nvSpPr>
        <p:spPr>
          <a:xfrm>
            <a:off x="6362700" y="2568573"/>
            <a:ext cx="2311400" cy="13652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OCTOBER</a:t>
            </a:r>
            <a:endParaRPr lang="en-US" sz="2800" dirty="0">
              <a:solidFill>
                <a:schemeClr val="tx1"/>
              </a:solidFill>
            </a:endParaRPr>
          </a:p>
        </p:txBody>
      </p:sp>
      <p:sp>
        <p:nvSpPr>
          <p:cNvPr id="9" name="Pentagon 8"/>
          <p:cNvSpPr/>
          <p:nvPr/>
        </p:nvSpPr>
        <p:spPr>
          <a:xfrm>
            <a:off x="8674100" y="2574924"/>
            <a:ext cx="2311400" cy="13652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solidFill>
                  <a:schemeClr val="tx1"/>
                </a:solidFill>
              </a:rPr>
              <a:t>NOVEMBER</a:t>
            </a:r>
            <a:endParaRPr lang="en-US" sz="2700" dirty="0">
              <a:solidFill>
                <a:schemeClr val="tx1"/>
              </a:solidFill>
            </a:endParaRPr>
          </a:p>
        </p:txBody>
      </p:sp>
      <p:sp>
        <p:nvSpPr>
          <p:cNvPr id="10" name="Up Arrow 9"/>
          <p:cNvSpPr/>
          <p:nvPr/>
        </p:nvSpPr>
        <p:spPr>
          <a:xfrm rot="10800000">
            <a:off x="2169668" y="3940174"/>
            <a:ext cx="484632" cy="6000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39900" y="4540247"/>
            <a:ext cx="1828800" cy="1477328"/>
          </a:xfrm>
          <a:prstGeom prst="rect">
            <a:avLst/>
          </a:prstGeom>
          <a:noFill/>
        </p:spPr>
        <p:txBody>
          <a:bodyPr wrap="square" rtlCol="0">
            <a:spAutoFit/>
          </a:bodyPr>
          <a:lstStyle/>
          <a:p>
            <a:r>
              <a:rPr lang="en-US" dirty="0" smtClean="0"/>
              <a:t>Figuring out a challenging Problem </a:t>
            </a:r>
          </a:p>
          <a:p>
            <a:r>
              <a:rPr lang="en-US" dirty="0" smtClean="0"/>
              <a:t>and finding the dataset</a:t>
            </a:r>
            <a:endParaRPr lang="en-US" dirty="0"/>
          </a:p>
        </p:txBody>
      </p:sp>
      <p:sp>
        <p:nvSpPr>
          <p:cNvPr id="12" name="Up Arrow 11"/>
          <p:cNvSpPr/>
          <p:nvPr/>
        </p:nvSpPr>
        <p:spPr>
          <a:xfrm rot="10800000">
            <a:off x="4722368" y="3933823"/>
            <a:ext cx="484632" cy="6000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241800" y="4540247"/>
            <a:ext cx="1727200" cy="646331"/>
          </a:xfrm>
          <a:prstGeom prst="rect">
            <a:avLst/>
          </a:prstGeom>
          <a:noFill/>
        </p:spPr>
        <p:txBody>
          <a:bodyPr wrap="square" rtlCol="0">
            <a:spAutoFit/>
          </a:bodyPr>
          <a:lstStyle/>
          <a:p>
            <a:r>
              <a:rPr lang="en-US" dirty="0" smtClean="0"/>
              <a:t>Data cleaning , preparation </a:t>
            </a:r>
            <a:endParaRPr lang="en-US" dirty="0"/>
          </a:p>
        </p:txBody>
      </p:sp>
      <p:sp>
        <p:nvSpPr>
          <p:cNvPr id="14" name="Up Arrow 13"/>
          <p:cNvSpPr/>
          <p:nvPr/>
        </p:nvSpPr>
        <p:spPr>
          <a:xfrm rot="10800000">
            <a:off x="6975602" y="3940174"/>
            <a:ext cx="484632" cy="6000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362700" y="4546599"/>
            <a:ext cx="1790700" cy="923330"/>
          </a:xfrm>
          <a:prstGeom prst="rect">
            <a:avLst/>
          </a:prstGeom>
          <a:noFill/>
        </p:spPr>
        <p:txBody>
          <a:bodyPr wrap="square" rtlCol="0">
            <a:spAutoFit/>
          </a:bodyPr>
          <a:lstStyle/>
          <a:p>
            <a:r>
              <a:rPr lang="en-US" dirty="0" smtClean="0"/>
              <a:t>Trend analysis and plotting of graphs</a:t>
            </a:r>
            <a:endParaRPr lang="en-US" dirty="0"/>
          </a:p>
        </p:txBody>
      </p:sp>
      <p:sp>
        <p:nvSpPr>
          <p:cNvPr id="16" name="Up Arrow 15"/>
          <p:cNvSpPr/>
          <p:nvPr/>
        </p:nvSpPr>
        <p:spPr>
          <a:xfrm rot="10800000">
            <a:off x="9284969" y="3933822"/>
            <a:ext cx="484632" cy="6000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936735" y="4533896"/>
            <a:ext cx="1451865" cy="646331"/>
          </a:xfrm>
          <a:prstGeom prst="rect">
            <a:avLst/>
          </a:prstGeom>
          <a:noFill/>
        </p:spPr>
        <p:txBody>
          <a:bodyPr wrap="square" rtlCol="0">
            <a:spAutoFit/>
          </a:bodyPr>
          <a:lstStyle/>
          <a:p>
            <a:r>
              <a:rPr lang="en-US" dirty="0" smtClean="0"/>
              <a:t>Finding the correlation</a:t>
            </a:r>
            <a:endParaRPr lang="en-US" dirty="0"/>
          </a:p>
        </p:txBody>
      </p:sp>
    </p:spTree>
    <p:extLst>
      <p:ext uri="{BB962C8B-B14F-4D97-AF65-F5344CB8AC3E}">
        <p14:creationId xmlns:p14="http://schemas.microsoft.com/office/powerpoint/2010/main" val="1204299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4"/>
            <a:ext cx="10178322" cy="6475615"/>
          </a:xfrm>
        </p:spPr>
        <p:txBody>
          <a:bodyPr/>
          <a:lstStyle/>
          <a:p>
            <a:pPr algn="ctr"/>
            <a:r>
              <a:rPr lang="en-US" sz="9600" dirty="0" smtClean="0"/>
              <a:t/>
            </a:r>
            <a:br>
              <a:rPr lang="en-US" sz="9600" dirty="0" smtClean="0"/>
            </a:br>
            <a:r>
              <a:rPr lang="en-US" sz="9600" dirty="0"/>
              <a:t/>
            </a:r>
            <a:br>
              <a:rPr lang="en-US" sz="9600" dirty="0"/>
            </a:br>
            <a:r>
              <a:rPr lang="en-US" sz="9600" dirty="0" smtClean="0"/>
              <a:t>THANK YOU</a:t>
            </a:r>
            <a:endParaRPr lang="en-US" sz="9600" dirty="0"/>
          </a:p>
        </p:txBody>
      </p:sp>
    </p:spTree>
    <p:extLst>
      <p:ext uri="{BB962C8B-B14F-4D97-AF65-F5344CB8AC3E}">
        <p14:creationId xmlns:p14="http://schemas.microsoft.com/office/powerpoint/2010/main" val="3539656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41</TotalTime>
  <Words>295</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Gill Sans MT</vt:lpstr>
      <vt:lpstr>Impact</vt:lpstr>
      <vt:lpstr>Badge</vt:lpstr>
      <vt:lpstr>Analysis of Indian government schools </vt:lpstr>
      <vt:lpstr>The problem</vt:lpstr>
      <vt:lpstr>PROCESS</vt:lpstr>
      <vt:lpstr>STUDENTS ENROLLED IN DIFFERENT CLASSES IN INDIA </vt:lpstr>
      <vt:lpstr>FRACTIONAL DECREASE IN ENROLLMENTS PER CLASS</vt:lpstr>
      <vt:lpstr>Correlation BETWEEN FRACTION OF SCHOOLS WITH TOILETS AND GIRLS RETAINED IN SCHOOLS FROM CLASS I-X </vt:lpstr>
      <vt:lpstr>TIMELINE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Indian government schools</dc:title>
  <dc:creator>MUJ</dc:creator>
  <cp:lastModifiedBy>MUJ</cp:lastModifiedBy>
  <cp:revision>6</cp:revision>
  <dcterms:created xsi:type="dcterms:W3CDTF">2019-11-26T07:22:56Z</dcterms:created>
  <dcterms:modified xsi:type="dcterms:W3CDTF">2019-11-26T08:04:15Z</dcterms:modified>
</cp:coreProperties>
</file>