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0"/>
  </p:notesMasterIdLst>
  <p:handoutMasterIdLst>
    <p:handoutMasterId r:id="rId31"/>
  </p:handoutMasterIdLst>
  <p:sldIdLst>
    <p:sldId id="269" r:id="rId2"/>
    <p:sldId id="257" r:id="rId3"/>
    <p:sldId id="258" r:id="rId4"/>
    <p:sldId id="267" r:id="rId5"/>
    <p:sldId id="266" r:id="rId6"/>
    <p:sldId id="284" r:id="rId7"/>
    <p:sldId id="259" r:id="rId8"/>
    <p:sldId id="286" r:id="rId9"/>
    <p:sldId id="261" r:id="rId10"/>
    <p:sldId id="285" r:id="rId11"/>
    <p:sldId id="270" r:id="rId12"/>
    <p:sldId id="287" r:id="rId13"/>
    <p:sldId id="272" r:id="rId14"/>
    <p:sldId id="274" r:id="rId15"/>
    <p:sldId id="273" r:id="rId16"/>
    <p:sldId id="275" r:id="rId17"/>
    <p:sldId id="276" r:id="rId18"/>
    <p:sldId id="277" r:id="rId19"/>
    <p:sldId id="278" r:id="rId20"/>
    <p:sldId id="279" r:id="rId21"/>
    <p:sldId id="280" r:id="rId22"/>
    <p:sldId id="281" r:id="rId23"/>
    <p:sldId id="282" r:id="rId24"/>
    <p:sldId id="283" r:id="rId25"/>
    <p:sldId id="288" r:id="rId26"/>
    <p:sldId id="290" r:id="rId27"/>
    <p:sldId id="291"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69C2B5-DC13-4B86-8FFC-C76ADBFAFD7F}" type="datetimeFigureOut">
              <a:rPr lang="en-US" smtClean="0"/>
              <a:t>19-Mar-20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231EB7-F824-4AEE-8B73-3ABD2EEB09B7}"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7533" y="1269405"/>
            <a:ext cx="1358071" cy="1358071"/>
          </a:xfrm>
          <a:prstGeom prst="rect">
            <a:avLst/>
          </a:prstGeom>
        </p:spPr>
      </p:pic>
    </p:spTree>
    <p:extLst>
      <p:ext uri="{BB962C8B-B14F-4D97-AF65-F5344CB8AC3E}">
        <p14:creationId xmlns:p14="http://schemas.microsoft.com/office/powerpoint/2010/main" val="346245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4F682-4EA0-4B56-A823-023952BA83A8}" type="datetimeFigureOut">
              <a:rPr lang="en-US" smtClean="0"/>
              <a:t>19-Mar-20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D189A-F50C-4160-A189-D91FF3312C68}" type="slidenum">
              <a:rPr lang="en-US" smtClean="0"/>
              <a:t>‹#›</a:t>
            </a:fld>
            <a:endParaRPr lang="en-US"/>
          </a:p>
        </p:txBody>
      </p:sp>
    </p:spTree>
    <p:extLst>
      <p:ext uri="{BB962C8B-B14F-4D97-AF65-F5344CB8AC3E}">
        <p14:creationId xmlns:p14="http://schemas.microsoft.com/office/powerpoint/2010/main" val="190810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5D189A-F50C-4160-A189-D91FF3312C68}" type="slidenum">
              <a:rPr lang="en-US" smtClean="0"/>
              <a:t>2</a:t>
            </a:fld>
            <a:endParaRPr lang="en-US"/>
          </a:p>
        </p:txBody>
      </p:sp>
    </p:spTree>
    <p:extLst>
      <p:ext uri="{BB962C8B-B14F-4D97-AF65-F5344CB8AC3E}">
        <p14:creationId xmlns:p14="http://schemas.microsoft.com/office/powerpoint/2010/main" val="142400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183052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267302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909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294548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7475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624024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415703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4064657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023324452"/>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424845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0175D-9005-4700-9AC4-BB5D9DD0FE56}" type="datetimeFigureOut">
              <a:rPr lang="en-US" smtClean="0"/>
              <a:t>19-Mar-20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269046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B0175D-9005-4700-9AC4-BB5D9DD0FE56}" type="datetimeFigureOut">
              <a:rPr lang="en-US" smtClean="0"/>
              <a:t>19-Mar-20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324262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B0175D-9005-4700-9AC4-BB5D9DD0FE56}" type="datetimeFigureOut">
              <a:rPr lang="en-US" smtClean="0"/>
              <a:t>19-Mar-20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278748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B0175D-9005-4700-9AC4-BB5D9DD0FE56}" type="datetimeFigureOut">
              <a:rPr lang="en-US" smtClean="0"/>
              <a:t>19-Mar-20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236309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0175D-9005-4700-9AC4-BB5D9DD0FE56}" type="datetimeFigureOut">
              <a:rPr lang="en-US" smtClean="0"/>
              <a:t>19-Mar-20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344626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0175D-9005-4700-9AC4-BB5D9DD0FE56}" type="datetimeFigureOut">
              <a:rPr lang="en-US" smtClean="0"/>
              <a:t>19-Mar-20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427023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0175D-9005-4700-9AC4-BB5D9DD0FE56}" type="datetimeFigureOut">
              <a:rPr lang="en-US" smtClean="0"/>
              <a:t>19-Mar-20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823AE-F71F-480F-931A-85244E92C659}" type="slidenum">
              <a:rPr lang="en-US" smtClean="0"/>
              <a:t>‹#›</a:t>
            </a:fld>
            <a:endParaRPr lang="en-US"/>
          </a:p>
        </p:txBody>
      </p:sp>
    </p:spTree>
    <p:extLst>
      <p:ext uri="{BB962C8B-B14F-4D97-AF65-F5344CB8AC3E}">
        <p14:creationId xmlns:p14="http://schemas.microsoft.com/office/powerpoint/2010/main" val="9590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B0175D-9005-4700-9AC4-BB5D9DD0FE56}" type="datetimeFigureOut">
              <a:rPr lang="en-US" smtClean="0"/>
              <a:t>19-Mar-20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C823AE-F71F-480F-931A-85244E92C659}" type="slidenum">
              <a:rPr lang="en-US" smtClean="0"/>
              <a:t>‹#›</a:t>
            </a:fld>
            <a:endParaRPr lang="en-US"/>
          </a:p>
        </p:txBody>
      </p:sp>
    </p:spTree>
    <p:extLst>
      <p:ext uri="{BB962C8B-B14F-4D97-AF65-F5344CB8AC3E}">
        <p14:creationId xmlns:p14="http://schemas.microsoft.com/office/powerpoint/2010/main" val="291865353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open?id=1pQ7QLw-L9wiPn0eaHjX0t9uqVDge8b8R" TargetMode="External"/><Relationship Id="rId2" Type="http://schemas.openxmlformats.org/officeDocument/2006/relationships/hyperlink" Target="https://drive.google.com/file/d/1RKh28jT0EnhHQxII4nM5Ff2RMiyonFT4/view?usp=sharing" TargetMode="External"/><Relationship Id="rId1" Type="http://schemas.openxmlformats.org/officeDocument/2006/relationships/slideLayout" Target="../slideLayouts/slideLayout6.xml"/><Relationship Id="rId6" Type="http://schemas.openxmlformats.org/officeDocument/2006/relationships/hyperlink" Target="https://drive.google.com/open?id=1Z0aQnqs5-4fRI0OUthVBMWfje5CTzo4a" TargetMode="External"/><Relationship Id="rId5" Type="http://schemas.openxmlformats.org/officeDocument/2006/relationships/hyperlink" Target="https://drive.google.com/open?id=1QR-UEkdGo3OX4LN_5GwB88LCcpeEnq8A" TargetMode="External"/><Relationship Id="rId4" Type="http://schemas.openxmlformats.org/officeDocument/2006/relationships/hyperlink" Target="https://drive.google.com/open?id=1P088Tdw48WafjQ_dkBGUO8PD4nilHK2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a:xfrm>
            <a:off x="6400800" y="23308"/>
            <a:ext cx="5392948" cy="2058654"/>
          </a:xfrm>
        </p:spPr>
        <p:txBody>
          <a:bodyPr>
            <a:normAutofit/>
          </a:bodyPr>
          <a:lstStyle/>
          <a:p>
            <a:r>
              <a:rPr lang="en-US" sz="2800" dirty="0"/>
              <a:t>Job Vacancy Analysis</a:t>
            </a:r>
          </a:p>
        </p:txBody>
      </p:sp>
      <p:sp>
        <p:nvSpPr>
          <p:cNvPr id="3" name="Sous-titre 2">
            <a:extLst>
              <a:ext uri="{FF2B5EF4-FFF2-40B4-BE49-F238E27FC236}">
                <a16:creationId xmlns:a16="http://schemas.microsoft.com/office/drawing/2014/main" id="{B479E337-09CA-4F50-9067-64D4BC4D4C45}"/>
              </a:ext>
            </a:extLst>
          </p:cNvPr>
          <p:cNvSpPr>
            <a:spLocks noGrp="1"/>
          </p:cNvSpPr>
          <p:nvPr>
            <p:ph type="subTitle" idx="1"/>
          </p:nvPr>
        </p:nvSpPr>
        <p:spPr>
          <a:xfrm>
            <a:off x="7315200" y="2209800"/>
            <a:ext cx="4249948" cy="682984"/>
          </a:xfrm>
        </p:spPr>
        <p:txBody>
          <a:bodyPr>
            <a:normAutofit fontScale="25000" lnSpcReduction="20000"/>
          </a:bodyPr>
          <a:lstStyle/>
          <a:p>
            <a:r>
              <a:rPr lang="en-US" sz="5600" dirty="0"/>
              <a:t>Presented By</a:t>
            </a:r>
            <a:r>
              <a:rPr lang="en-US" sz="16000" dirty="0" smtClean="0"/>
              <a:t>:</a:t>
            </a:r>
          </a:p>
          <a:p>
            <a:endParaRPr lang="en-US" dirty="0" smtClean="0"/>
          </a:p>
          <a:p>
            <a:r>
              <a:rPr lang="en-US" sz="11200" b="1" dirty="0" smtClean="0"/>
              <a:t>Big BT Data</a:t>
            </a:r>
            <a:endParaRPr lang="en-US" sz="11200" b="1" dirty="0"/>
          </a:p>
          <a:p>
            <a:endParaRPr lang="en-US" sz="2800" b="1" dirty="0" smtClean="0"/>
          </a:p>
          <a:p>
            <a:endParaRPr lang="en-US" dirty="0"/>
          </a:p>
        </p:txBody>
      </p:sp>
      <p:sp>
        <p:nvSpPr>
          <p:cNvPr id="7" name="AutoShape 4" descr="Image result for ipl cup"/>
          <p:cNvSpPr>
            <a:spLocks noChangeAspect="1" noChangeArrowheads="1"/>
          </p:cNvSpPr>
          <p:nvPr/>
        </p:nvSpPr>
        <p:spPr bwMode="auto">
          <a:xfrm>
            <a:off x="307975" y="-7318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ipl cup"/>
          <p:cNvSpPr>
            <a:spLocks noChangeAspect="1" noChangeArrowheads="1"/>
          </p:cNvSpPr>
          <p:nvPr/>
        </p:nvSpPr>
        <p:spPr bwMode="auto">
          <a:xfrm>
            <a:off x="460375" y="-5794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Image result for ipl cup"/>
          <p:cNvSpPr>
            <a:spLocks noChangeAspect="1" noChangeArrowheads="1"/>
          </p:cNvSpPr>
          <p:nvPr/>
        </p:nvSpPr>
        <p:spPr bwMode="auto">
          <a:xfrm>
            <a:off x="963612" y="234111"/>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8203487" y="3437262"/>
            <a:ext cx="3140215" cy="784830"/>
          </a:xfrm>
          <a:prstGeom prst="rect">
            <a:avLst/>
          </a:prstGeom>
        </p:spPr>
        <p:txBody>
          <a:bodyPr wrap="square">
            <a:spAutoFit/>
          </a:bodyPr>
          <a:lstStyle/>
          <a:p>
            <a:pPr algn="r">
              <a:lnSpc>
                <a:spcPts val="1800"/>
              </a:lnSpc>
            </a:pPr>
            <a:r>
              <a:rPr lang="en-US" sz="1400" dirty="0" smtClean="0">
                <a:solidFill>
                  <a:schemeClr val="bg1"/>
                </a:solidFill>
              </a:rPr>
              <a:t>ROHAN CHOPRA</a:t>
            </a:r>
          </a:p>
          <a:p>
            <a:pPr algn="r">
              <a:lnSpc>
                <a:spcPts val="1800"/>
              </a:lnSpc>
            </a:pPr>
            <a:r>
              <a:rPr lang="en-US" sz="1400" dirty="0" err="1" smtClean="0">
                <a:solidFill>
                  <a:schemeClr val="bg1"/>
                </a:solidFill>
              </a:rPr>
              <a:t>Emp</a:t>
            </a:r>
            <a:r>
              <a:rPr lang="en-US" sz="1400" dirty="0" smtClean="0">
                <a:solidFill>
                  <a:schemeClr val="bg1"/>
                </a:solidFill>
              </a:rPr>
              <a:t> Id - 46024286</a:t>
            </a:r>
            <a:endParaRPr lang="en-US" sz="1400" dirty="0" smtClean="0">
              <a:solidFill>
                <a:schemeClr val="bg1"/>
              </a:solidFill>
            </a:endParaRPr>
          </a:p>
          <a:p>
            <a:pPr algn="r">
              <a:lnSpc>
                <a:spcPts val="1800"/>
              </a:lnSpc>
            </a:pPr>
            <a:endParaRPr lang="en-US" sz="1400" dirty="0">
              <a:solidFill>
                <a:schemeClr val="bg1"/>
              </a:solidFill>
            </a:endParaRPr>
          </a:p>
        </p:txBody>
      </p:sp>
    </p:spTree>
    <p:extLst>
      <p:ext uri="{BB962C8B-B14F-4D97-AF65-F5344CB8AC3E}">
        <p14:creationId xmlns:p14="http://schemas.microsoft.com/office/powerpoint/2010/main" val="522785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Hive</a:t>
            </a:r>
            <a:endParaRPr lang="en-US" dirty="0"/>
          </a:p>
        </p:txBody>
      </p:sp>
      <p:pic>
        <p:nvPicPr>
          <p:cNvPr id="4098" name="Picture 2" descr="Image result for working of hiv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0078" y="1597545"/>
            <a:ext cx="6389348" cy="479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9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Followed</a:t>
            </a:r>
            <a:endParaRPr lang="en-US" dirty="0"/>
          </a:p>
        </p:txBody>
      </p:sp>
      <p:sp>
        <p:nvSpPr>
          <p:cNvPr id="5" name="Content Placeholder 4"/>
          <p:cNvSpPr>
            <a:spLocks noGrp="1"/>
          </p:cNvSpPr>
          <p:nvPr>
            <p:ph idx="1"/>
          </p:nvPr>
        </p:nvSpPr>
        <p:spPr/>
        <p:txBody>
          <a:bodyPr/>
          <a:lstStyle/>
          <a:p>
            <a:endParaRPr lang="en-US" dirty="0"/>
          </a:p>
        </p:txBody>
      </p:sp>
      <p:sp>
        <p:nvSpPr>
          <p:cNvPr id="6" name="Flowchart: Internal Storage 5"/>
          <p:cNvSpPr/>
          <p:nvPr/>
        </p:nvSpPr>
        <p:spPr>
          <a:xfrm>
            <a:off x="782198" y="3043355"/>
            <a:ext cx="1057619" cy="2998007"/>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data into </a:t>
            </a:r>
            <a:r>
              <a:rPr lang="en-US" dirty="0" err="1" smtClean="0"/>
              <a:t>MySql</a:t>
            </a:r>
            <a:r>
              <a:rPr lang="en-US" dirty="0" smtClean="0"/>
              <a:t> using excel (csv format)</a:t>
            </a:r>
            <a:endParaRPr lang="en-US" dirty="0"/>
          </a:p>
        </p:txBody>
      </p:sp>
      <p:sp>
        <p:nvSpPr>
          <p:cNvPr id="7" name="Right Arrow 6"/>
          <p:cNvSpPr/>
          <p:nvPr/>
        </p:nvSpPr>
        <p:spPr>
          <a:xfrm>
            <a:off x="1878580" y="3848295"/>
            <a:ext cx="721401" cy="694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840154" y="4021157"/>
            <a:ext cx="632694" cy="68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Internal Storage 11"/>
          <p:cNvSpPr/>
          <p:nvPr/>
        </p:nvSpPr>
        <p:spPr>
          <a:xfrm>
            <a:off x="4560983" y="3121181"/>
            <a:ext cx="1454227" cy="2838944"/>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Importing the data into hive using </a:t>
            </a:r>
            <a:r>
              <a:rPr lang="en-US" dirty="0" err="1" smtClean="0"/>
              <a:t>sqoop</a:t>
            </a:r>
            <a:r>
              <a:rPr lang="en-US" dirty="0" smtClean="0"/>
              <a:t> and transforming it</a:t>
            </a:r>
            <a:endParaRPr lang="en-US" dirty="0"/>
          </a:p>
        </p:txBody>
      </p:sp>
      <p:sp>
        <p:nvSpPr>
          <p:cNvPr id="13" name="Right Arrow 12"/>
          <p:cNvSpPr/>
          <p:nvPr/>
        </p:nvSpPr>
        <p:spPr>
          <a:xfrm>
            <a:off x="6092328" y="4219460"/>
            <a:ext cx="749147" cy="661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Internal Storage 14"/>
          <p:cNvSpPr/>
          <p:nvPr/>
        </p:nvSpPr>
        <p:spPr>
          <a:xfrm>
            <a:off x="6951643" y="3121182"/>
            <a:ext cx="1630497" cy="2838944"/>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 queries in hive and finding the outputs</a:t>
            </a:r>
            <a:endParaRPr lang="en-US" dirty="0"/>
          </a:p>
        </p:txBody>
      </p:sp>
      <p:sp>
        <p:nvSpPr>
          <p:cNvPr id="16" name="Flowchart: Internal Storage 15"/>
          <p:cNvSpPr/>
          <p:nvPr/>
        </p:nvSpPr>
        <p:spPr>
          <a:xfrm>
            <a:off x="2599981" y="3121181"/>
            <a:ext cx="1240173" cy="2920181"/>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tables in SQL and loading data in it</a:t>
            </a:r>
          </a:p>
        </p:txBody>
      </p:sp>
    </p:spTree>
    <p:extLst>
      <p:ext uri="{BB962C8B-B14F-4D97-AF65-F5344CB8AC3E}">
        <p14:creationId xmlns:p14="http://schemas.microsoft.com/office/powerpoint/2010/main" val="209132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of Data</a:t>
            </a:r>
            <a:endParaRPr lang="en-US" dirty="0"/>
          </a:p>
        </p:txBody>
      </p:sp>
      <p:sp>
        <p:nvSpPr>
          <p:cNvPr id="3" name="Content Placeholder 2"/>
          <p:cNvSpPr>
            <a:spLocks noGrp="1"/>
          </p:cNvSpPr>
          <p:nvPr>
            <p:ph idx="1"/>
          </p:nvPr>
        </p:nvSpPr>
        <p:spPr>
          <a:xfrm>
            <a:off x="677334" y="1744952"/>
            <a:ext cx="8596668" cy="3880773"/>
          </a:xfrm>
        </p:spPr>
        <p:txBody>
          <a:bodyPr/>
          <a:lstStyle/>
          <a:p>
            <a:r>
              <a:rPr lang="en-US" dirty="0" smtClean="0"/>
              <a:t>Different line separator </a:t>
            </a:r>
            <a:r>
              <a:rPr lang="en-US" dirty="0" err="1" smtClean="0"/>
              <a:t>i.e</a:t>
            </a:r>
            <a:r>
              <a:rPr lang="en-US" dirty="0" smtClean="0"/>
              <a:t> “|” is used to separate fields</a:t>
            </a:r>
          </a:p>
          <a:p>
            <a:r>
              <a:rPr lang="en-US" dirty="0" smtClean="0"/>
              <a:t>For Spark, we used “@” delimiter because “|” separated each character and raised problem in creation of </a:t>
            </a:r>
            <a:r>
              <a:rPr lang="en-US" dirty="0" err="1" smtClean="0"/>
              <a:t>dataframe</a:t>
            </a:r>
            <a:r>
              <a:rPr lang="en-US" dirty="0" smtClean="0"/>
              <a:t>.</a:t>
            </a:r>
          </a:p>
          <a:p>
            <a:r>
              <a:rPr lang="en-US" dirty="0" smtClean="0"/>
              <a:t>After loading the data into hive, we have replaced blank columns/fields with NA and follow the approach of not deleting the entire column as we do not tamper the dataset provided by the client</a:t>
            </a:r>
          </a:p>
          <a:p>
            <a:pPr marL="0" indent="0">
              <a:buNone/>
            </a:pPr>
            <a:r>
              <a:rPr lang="en-US" dirty="0" smtClean="0"/>
              <a:t> </a:t>
            </a:r>
          </a:p>
          <a:p>
            <a:endParaRPr lang="en-US" dirty="0"/>
          </a:p>
        </p:txBody>
      </p:sp>
    </p:spTree>
    <p:extLst>
      <p:ext uri="{BB962C8B-B14F-4D97-AF65-F5344CB8AC3E}">
        <p14:creationId xmlns:p14="http://schemas.microsoft.com/office/powerpoint/2010/main" val="161989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443927"/>
            <a:ext cx="9601196" cy="1303867"/>
          </a:xfrm>
        </p:spPr>
        <p:txBody>
          <a:bodyPr/>
          <a:lstStyle/>
          <a:p>
            <a:r>
              <a:rPr lang="en-US" dirty="0" smtClean="0"/>
              <a:t>Methodology </a:t>
            </a:r>
            <a:endParaRPr lang="en-US" dirty="0"/>
          </a:p>
        </p:txBody>
      </p:sp>
      <p:sp>
        <p:nvSpPr>
          <p:cNvPr id="6" name="Content Placeholder 5"/>
          <p:cNvSpPr>
            <a:spLocks noGrp="1"/>
          </p:cNvSpPr>
          <p:nvPr>
            <p:ph idx="1"/>
          </p:nvPr>
        </p:nvSpPr>
        <p:spPr>
          <a:xfrm>
            <a:off x="917986" y="1392792"/>
            <a:ext cx="9601196" cy="5465208"/>
          </a:xfrm>
        </p:spPr>
        <p:txBody>
          <a:bodyPr>
            <a:normAutofit/>
          </a:bodyPr>
          <a:lstStyle/>
          <a:p>
            <a:pPr marL="457200" indent="-457200">
              <a:buFont typeface="+mj-lt"/>
              <a:buAutoNum type="arabicPeriod"/>
            </a:pPr>
            <a:r>
              <a:rPr lang="en-US" dirty="0" smtClean="0"/>
              <a:t>Database project and table </a:t>
            </a:r>
            <a:r>
              <a:rPr lang="en-US" dirty="0" err="1" smtClean="0"/>
              <a:t>nyc_job</a:t>
            </a:r>
            <a:r>
              <a:rPr lang="en-US" dirty="0" smtClean="0"/>
              <a:t> was created in MySQL</a:t>
            </a:r>
          </a:p>
          <a:p>
            <a:pPr marL="457200" indent="-457200">
              <a:buFont typeface="+mj-lt"/>
              <a:buAutoNum type="arabicPeriod"/>
            </a:pPr>
            <a:r>
              <a:rPr lang="en-US" dirty="0" smtClean="0"/>
              <a:t>Data was loaded in MySQL from the given dataset</a:t>
            </a:r>
          </a:p>
          <a:p>
            <a:pPr marL="457200" indent="-457200">
              <a:buFont typeface="+mj-lt"/>
              <a:buAutoNum type="arabicPeriod"/>
            </a:pPr>
            <a:r>
              <a:rPr lang="en-US" dirty="0" smtClean="0"/>
              <a:t>Database </a:t>
            </a:r>
            <a:r>
              <a:rPr lang="en-US" dirty="0" err="1" smtClean="0"/>
              <a:t>job_vacancy</a:t>
            </a:r>
            <a:r>
              <a:rPr lang="en-US" dirty="0" smtClean="0"/>
              <a:t> and table </a:t>
            </a:r>
            <a:r>
              <a:rPr lang="en-US" dirty="0" err="1" smtClean="0"/>
              <a:t>nyc_job</a:t>
            </a:r>
            <a:r>
              <a:rPr lang="en-US" dirty="0" smtClean="0"/>
              <a:t> was created in hive</a:t>
            </a:r>
          </a:p>
          <a:p>
            <a:pPr marL="457200" indent="-457200">
              <a:buFont typeface="+mj-lt"/>
              <a:buAutoNum type="arabicPeriod"/>
            </a:pPr>
            <a:r>
              <a:rPr lang="en-US" dirty="0" smtClean="0"/>
              <a:t>Data was imported from MySQL into Hadoop using SQOOP</a:t>
            </a:r>
          </a:p>
          <a:p>
            <a:pPr marL="457200" indent="-457200">
              <a:buFont typeface="+mj-lt"/>
              <a:buAutoNum type="arabicPeriod"/>
            </a:pPr>
            <a:r>
              <a:rPr lang="en-US" dirty="0" smtClean="0"/>
              <a:t>Hive was connected using Beeline CLI for better GUI </a:t>
            </a:r>
          </a:p>
          <a:p>
            <a:pPr marL="457200" indent="-457200">
              <a:buFont typeface="+mj-lt"/>
              <a:buAutoNum type="arabicPeriod"/>
            </a:pPr>
            <a:r>
              <a:rPr lang="en-US" dirty="0" smtClean="0"/>
              <a:t>To reduce effort, we directly created a table in hive using </a:t>
            </a:r>
            <a:r>
              <a:rPr lang="en-US" dirty="0" err="1"/>
              <a:t>S</a:t>
            </a:r>
            <a:r>
              <a:rPr lang="en-US" dirty="0" err="1" smtClean="0"/>
              <a:t>erDe</a:t>
            </a:r>
            <a:r>
              <a:rPr lang="en-US" dirty="0" smtClean="0"/>
              <a:t> properties and load data into that table.</a:t>
            </a:r>
          </a:p>
          <a:p>
            <a:pPr marL="457200" indent="-457200">
              <a:buFont typeface="+mj-lt"/>
              <a:buAutoNum type="arabicPeriod"/>
            </a:pPr>
            <a:r>
              <a:rPr lang="en-US" dirty="0" smtClean="0"/>
              <a:t>To save time, we used Spark as an alternative for </a:t>
            </a:r>
            <a:r>
              <a:rPr lang="en-US" dirty="0" err="1" smtClean="0"/>
              <a:t>MapReduce</a:t>
            </a:r>
            <a:r>
              <a:rPr lang="en-US" dirty="0" smtClean="0"/>
              <a:t> job.</a:t>
            </a:r>
          </a:p>
          <a:p>
            <a:pPr marL="457200" indent="-457200">
              <a:buFont typeface="+mj-lt"/>
              <a:buAutoNum type="arabicPeriod"/>
            </a:pPr>
            <a:r>
              <a:rPr lang="en-US" dirty="0" smtClean="0"/>
              <a:t>Link hive data warehouse to spark</a:t>
            </a:r>
          </a:p>
          <a:p>
            <a:pPr marL="457200" indent="-457200">
              <a:buFont typeface="+mj-lt"/>
              <a:buAutoNum type="arabicPeriod"/>
            </a:pPr>
            <a:r>
              <a:rPr lang="en-US" dirty="0" smtClean="0"/>
              <a:t>Load file into RDD and create </a:t>
            </a:r>
            <a:r>
              <a:rPr lang="en-US" dirty="0" err="1" smtClean="0"/>
              <a:t>DataFrame</a:t>
            </a:r>
            <a:r>
              <a:rPr lang="en-US" dirty="0" smtClean="0"/>
              <a:t>.</a:t>
            </a:r>
          </a:p>
          <a:p>
            <a:pPr marL="457200" indent="-457200">
              <a:buFont typeface="+mj-lt"/>
              <a:buAutoNum type="arabicPeriod"/>
            </a:pPr>
            <a:r>
              <a:rPr lang="en-US" dirty="0" smtClean="0"/>
              <a:t>Perform queries in spark using </a:t>
            </a:r>
            <a:r>
              <a:rPr lang="en-US" dirty="0" err="1" smtClean="0"/>
              <a:t>sqlContext.sql</a:t>
            </a:r>
            <a:r>
              <a:rPr lang="en-US" dirty="0" smtClean="0"/>
              <a:t>() which would reflect in hive table.</a:t>
            </a:r>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6268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0593"/>
            <a:ext cx="10515600" cy="1325563"/>
          </a:xfrm>
        </p:spPr>
        <p:txBody>
          <a:bodyPr/>
          <a:lstStyle/>
          <a:p>
            <a:pPr algn="ctr"/>
            <a:r>
              <a:rPr lang="en-US" dirty="0" smtClean="0"/>
              <a:t>RESULTS</a:t>
            </a:r>
            <a:endParaRPr lang="en-US" dirty="0"/>
          </a:p>
        </p:txBody>
      </p:sp>
    </p:spTree>
    <p:extLst>
      <p:ext uri="{BB962C8B-B14F-4D97-AF65-F5344CB8AC3E}">
        <p14:creationId xmlns:p14="http://schemas.microsoft.com/office/powerpoint/2010/main" val="31235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3194" y="152400"/>
            <a:ext cx="6798833" cy="584775"/>
          </a:xfrm>
          <a:prstGeom prst="rect">
            <a:avLst/>
          </a:prstGeom>
          <a:noFill/>
        </p:spPr>
        <p:txBody>
          <a:bodyPr wrap="square" rtlCol="0">
            <a:spAutoFit/>
          </a:bodyPr>
          <a:lstStyle/>
          <a:p>
            <a:pPr algn="ctr"/>
            <a:r>
              <a:rPr lang="en-US" sz="3200" dirty="0">
                <a:solidFill>
                  <a:schemeClr val="accent1"/>
                </a:solidFill>
                <a:latin typeface="+mj-lt"/>
                <a:ea typeface="+mj-ea"/>
                <a:cs typeface="+mj-cs"/>
              </a:rPr>
              <a:t>SCHEMA</a:t>
            </a:r>
            <a:r>
              <a:rPr lang="en-US" sz="2400" dirty="0" smtClean="0"/>
              <a:t> </a:t>
            </a:r>
            <a:r>
              <a:rPr lang="en-US" sz="3200" dirty="0">
                <a:solidFill>
                  <a:schemeClr val="accent1"/>
                </a:solidFill>
                <a:latin typeface="+mj-lt"/>
                <a:ea typeface="+mj-ea"/>
                <a:cs typeface="+mj-cs"/>
              </a:rPr>
              <a:t>of </a:t>
            </a:r>
            <a:r>
              <a:rPr lang="en-US" sz="3200" dirty="0" err="1">
                <a:solidFill>
                  <a:schemeClr val="accent1"/>
                </a:solidFill>
                <a:latin typeface="+mj-lt"/>
                <a:ea typeface="+mj-ea"/>
                <a:cs typeface="+mj-cs"/>
              </a:rPr>
              <a:t>nyc_job</a:t>
            </a:r>
            <a:r>
              <a:rPr lang="en-US" sz="3200" dirty="0">
                <a:solidFill>
                  <a:schemeClr val="accent1"/>
                </a:solidFill>
                <a:latin typeface="+mj-lt"/>
                <a:ea typeface="+mj-ea"/>
                <a:cs typeface="+mj-cs"/>
              </a:rPr>
              <a:t> Table</a:t>
            </a:r>
          </a:p>
        </p:txBody>
      </p:sp>
      <p:pic>
        <p:nvPicPr>
          <p:cNvPr id="6" name="Picture 5" descr="C:\Users\ROHCHOPR\Downloads\mysql.jpg"/>
          <p:cNvPicPr/>
          <p:nvPr/>
        </p:nvPicPr>
        <p:blipFill>
          <a:blip r:embed="rId2">
            <a:extLst>
              <a:ext uri="{28A0092B-C50C-407E-A947-70E740481C1C}">
                <a14:useLocalDpi xmlns:a14="http://schemas.microsoft.com/office/drawing/2010/main" val="0"/>
              </a:ext>
            </a:extLst>
          </a:blip>
          <a:srcRect/>
          <a:stretch>
            <a:fillRect/>
          </a:stretch>
        </p:blipFill>
        <p:spPr bwMode="auto">
          <a:xfrm>
            <a:off x="2614108" y="1237128"/>
            <a:ext cx="5637007" cy="5131399"/>
          </a:xfrm>
          <a:prstGeom prst="rect">
            <a:avLst/>
          </a:prstGeom>
          <a:noFill/>
          <a:ln>
            <a:noFill/>
          </a:ln>
        </p:spPr>
      </p:pic>
    </p:spTree>
    <p:extLst>
      <p:ext uri="{BB962C8B-B14F-4D97-AF65-F5344CB8AC3E}">
        <p14:creationId xmlns:p14="http://schemas.microsoft.com/office/powerpoint/2010/main" val="45392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OHCHOPR\Downloads\beelinequery1.jpg"/>
          <p:cNvPicPr/>
          <p:nvPr/>
        </p:nvPicPr>
        <p:blipFill>
          <a:blip r:embed="rId2">
            <a:extLst>
              <a:ext uri="{28A0092B-C50C-407E-A947-70E740481C1C}">
                <a14:useLocalDpi xmlns:a14="http://schemas.microsoft.com/office/drawing/2010/main" val="0"/>
              </a:ext>
            </a:extLst>
          </a:blip>
          <a:srcRect/>
          <a:stretch>
            <a:fillRect/>
          </a:stretch>
        </p:blipFill>
        <p:spPr bwMode="auto">
          <a:xfrm>
            <a:off x="3829723" y="1543722"/>
            <a:ext cx="3915783" cy="4625788"/>
          </a:xfrm>
          <a:prstGeom prst="rect">
            <a:avLst/>
          </a:prstGeom>
          <a:noFill/>
          <a:ln>
            <a:noFill/>
          </a:ln>
        </p:spPr>
      </p:pic>
      <p:sp>
        <p:nvSpPr>
          <p:cNvPr id="6" name="Title 5"/>
          <p:cNvSpPr>
            <a:spLocks noGrp="1"/>
          </p:cNvSpPr>
          <p:nvPr>
            <p:ph type="title"/>
          </p:nvPr>
        </p:nvSpPr>
        <p:spPr>
          <a:xfrm>
            <a:off x="1306160" y="239855"/>
            <a:ext cx="9601196" cy="1303867"/>
          </a:xfrm>
        </p:spPr>
        <p:txBody>
          <a:bodyPr>
            <a:normAutofit/>
          </a:bodyPr>
          <a:lstStyle/>
          <a:p>
            <a:r>
              <a:rPr lang="en-US" sz="3200" dirty="0" smtClean="0"/>
              <a:t>Jobs with highest demand in each agency</a:t>
            </a:r>
            <a:endParaRPr lang="en-US" sz="3200" dirty="0"/>
          </a:p>
        </p:txBody>
      </p:sp>
    </p:spTree>
    <p:extLst>
      <p:ext uri="{BB962C8B-B14F-4D97-AF65-F5344CB8AC3E}">
        <p14:creationId xmlns:p14="http://schemas.microsoft.com/office/powerpoint/2010/main" val="130920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125" y="977973"/>
            <a:ext cx="6096000" cy="375552"/>
          </a:xfrm>
          <a:prstGeom prst="rect">
            <a:avLst/>
          </a:prstGeom>
        </p:spPr>
        <p:txBody>
          <a:bodyPr>
            <a:spAutoFit/>
          </a:bodyPr>
          <a:lstStyle/>
          <a:p>
            <a:pPr marR="0" lvl="0">
              <a:lnSpc>
                <a:spcPct val="107000"/>
              </a:lnSpc>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ROHCHOPR\Desktop\Project\beelinequery2.png"/>
          <p:cNvPicPr/>
          <p:nvPr/>
        </p:nvPicPr>
        <p:blipFill>
          <a:blip r:embed="rId2">
            <a:extLst>
              <a:ext uri="{28A0092B-C50C-407E-A947-70E740481C1C}">
                <a14:useLocalDpi xmlns:a14="http://schemas.microsoft.com/office/drawing/2010/main" val="0"/>
              </a:ext>
            </a:extLst>
          </a:blip>
          <a:srcRect/>
          <a:stretch>
            <a:fillRect/>
          </a:stretch>
        </p:blipFill>
        <p:spPr bwMode="auto">
          <a:xfrm>
            <a:off x="3403003" y="1817682"/>
            <a:ext cx="4869628" cy="4403412"/>
          </a:xfrm>
          <a:prstGeom prst="rect">
            <a:avLst/>
          </a:prstGeom>
          <a:noFill/>
          <a:ln>
            <a:noFill/>
          </a:ln>
        </p:spPr>
      </p:pic>
      <p:sp>
        <p:nvSpPr>
          <p:cNvPr id="5" name="Title 4"/>
          <p:cNvSpPr>
            <a:spLocks noGrp="1"/>
          </p:cNvSpPr>
          <p:nvPr>
            <p:ph type="title"/>
          </p:nvPr>
        </p:nvSpPr>
        <p:spPr>
          <a:xfrm>
            <a:off x="1338433" y="513815"/>
            <a:ext cx="9601196" cy="1303867"/>
          </a:xfrm>
        </p:spPr>
        <p:txBody>
          <a:bodyPr>
            <a:normAutofit/>
          </a:bodyPr>
          <a:lstStyle/>
          <a:p>
            <a:r>
              <a:rPr lang="en-US" sz="3200" dirty="0" smtClean="0"/>
              <a:t>External and internal jobs in each agency</a:t>
            </a:r>
            <a:endParaRPr lang="en-US" sz="3200" dirty="0"/>
          </a:p>
        </p:txBody>
      </p:sp>
    </p:spTree>
    <p:extLst>
      <p:ext uri="{BB962C8B-B14F-4D97-AF65-F5344CB8AC3E}">
        <p14:creationId xmlns:p14="http://schemas.microsoft.com/office/powerpoint/2010/main" val="199586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OHCHOPR\Desktop\Project\beelinequery3.png"/>
          <p:cNvPicPr/>
          <p:nvPr/>
        </p:nvPicPr>
        <p:blipFill>
          <a:blip r:embed="rId2">
            <a:extLst>
              <a:ext uri="{28A0092B-C50C-407E-A947-70E740481C1C}">
                <a14:useLocalDpi xmlns:a14="http://schemas.microsoft.com/office/drawing/2010/main" val="0"/>
              </a:ext>
            </a:extLst>
          </a:blip>
          <a:srcRect/>
          <a:stretch>
            <a:fillRect/>
          </a:stretch>
        </p:blipFill>
        <p:spPr bwMode="auto">
          <a:xfrm>
            <a:off x="2251298" y="1947413"/>
            <a:ext cx="7376795" cy="3937020"/>
          </a:xfrm>
          <a:prstGeom prst="rect">
            <a:avLst/>
          </a:prstGeom>
          <a:noFill/>
          <a:ln>
            <a:noFill/>
          </a:ln>
        </p:spPr>
      </p:pic>
      <p:sp>
        <p:nvSpPr>
          <p:cNvPr id="5" name="Title 4"/>
          <p:cNvSpPr>
            <a:spLocks noGrp="1"/>
          </p:cNvSpPr>
          <p:nvPr>
            <p:ph type="title"/>
          </p:nvPr>
        </p:nvSpPr>
        <p:spPr>
          <a:xfrm>
            <a:off x="1542828" y="885313"/>
            <a:ext cx="9601196" cy="1303867"/>
          </a:xfrm>
        </p:spPr>
        <p:txBody>
          <a:bodyPr>
            <a:normAutofit fontScale="90000"/>
          </a:bodyPr>
          <a:lstStyle/>
          <a:p>
            <a:r>
              <a:rPr lang="en-US" sz="3600" dirty="0"/>
              <a:t>N</a:t>
            </a:r>
            <a:r>
              <a:rPr lang="en-US" sz="3600" dirty="0" smtClean="0"/>
              <a:t>umber </a:t>
            </a:r>
            <a:r>
              <a:rPr lang="en-US" sz="3600" dirty="0"/>
              <a:t>of part time and full time jobs vacancies in different job categories.</a:t>
            </a:r>
            <a:r>
              <a:rPr lang="en-US" dirty="0"/>
              <a:t/>
            </a:r>
            <a:br>
              <a:rPr lang="en-US" dirty="0"/>
            </a:br>
            <a:endParaRPr lang="en-US" dirty="0"/>
          </a:p>
        </p:txBody>
      </p:sp>
    </p:spTree>
    <p:extLst>
      <p:ext uri="{BB962C8B-B14F-4D97-AF65-F5344CB8AC3E}">
        <p14:creationId xmlns:p14="http://schemas.microsoft.com/office/powerpoint/2010/main" val="4086154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ROHCHOPR\Desktop\Project\beelinequery4.png"/>
          <p:cNvPicPr/>
          <p:nvPr/>
        </p:nvPicPr>
        <p:blipFill>
          <a:blip r:embed="rId2">
            <a:extLst>
              <a:ext uri="{28A0092B-C50C-407E-A947-70E740481C1C}">
                <a14:useLocalDpi xmlns:a14="http://schemas.microsoft.com/office/drawing/2010/main" val="0"/>
              </a:ext>
            </a:extLst>
          </a:blip>
          <a:srcRect/>
          <a:stretch>
            <a:fillRect/>
          </a:stretch>
        </p:blipFill>
        <p:spPr bwMode="auto">
          <a:xfrm>
            <a:off x="2109913" y="2500984"/>
            <a:ext cx="5731510" cy="3663315"/>
          </a:xfrm>
          <a:prstGeom prst="rect">
            <a:avLst/>
          </a:prstGeom>
          <a:noFill/>
          <a:ln>
            <a:noFill/>
          </a:ln>
        </p:spPr>
      </p:pic>
      <p:sp>
        <p:nvSpPr>
          <p:cNvPr id="2" name="Title 1"/>
          <p:cNvSpPr>
            <a:spLocks noGrp="1"/>
          </p:cNvSpPr>
          <p:nvPr>
            <p:ph type="title"/>
          </p:nvPr>
        </p:nvSpPr>
        <p:spPr/>
        <p:txBody>
          <a:bodyPr>
            <a:normAutofit fontScale="90000"/>
          </a:bodyPr>
          <a:lstStyle/>
          <a:p>
            <a:pPr lvl="0"/>
            <a:r>
              <a:rPr lang="en-US" dirty="0"/>
              <a:t>Display different jobs with salary ranges (0 indicates that salary is fixed and there is no increment).</a:t>
            </a:r>
          </a:p>
        </p:txBody>
      </p:sp>
    </p:spTree>
    <p:extLst>
      <p:ext uri="{BB962C8B-B14F-4D97-AF65-F5344CB8AC3E}">
        <p14:creationId xmlns:p14="http://schemas.microsoft.com/office/powerpoint/2010/main" val="314657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Aim of the project</a:t>
            </a:r>
          </a:p>
        </p:txBody>
      </p:sp>
      <p:sp>
        <p:nvSpPr>
          <p:cNvPr id="3" name="Content Placeholder 2"/>
          <p:cNvSpPr>
            <a:spLocks noGrp="1"/>
          </p:cNvSpPr>
          <p:nvPr>
            <p:ph idx="1"/>
          </p:nvPr>
        </p:nvSpPr>
        <p:spPr/>
        <p:txBody>
          <a:bodyPr/>
          <a:lstStyle/>
          <a:p>
            <a:pPr marL="0" indent="0">
              <a:buNone/>
            </a:pPr>
            <a:r>
              <a:rPr lang="en-US" dirty="0" smtClean="0"/>
              <a:t>• To compare different Jobs in different Cities from the given data by         performing ETL and generating reports. </a:t>
            </a:r>
          </a:p>
          <a:p>
            <a:pPr marL="0" indent="0">
              <a:buNone/>
            </a:pPr>
            <a:r>
              <a:rPr lang="en-US" dirty="0" smtClean="0"/>
              <a:t>• Help the candidates with different choices of jobs in different cities based on their various criteria.</a:t>
            </a:r>
          </a:p>
          <a:p>
            <a:pPr marL="0" indent="0">
              <a:buNone/>
            </a:pPr>
            <a:r>
              <a:rPr lang="en-US" dirty="0" smtClean="0"/>
              <a:t>• Help students to identify industries in which there is higher chances to get a job.</a:t>
            </a:r>
          </a:p>
          <a:p>
            <a:endParaRPr lang="en-US" dirty="0"/>
          </a:p>
        </p:txBody>
      </p:sp>
    </p:spTree>
    <p:extLst>
      <p:ext uri="{BB962C8B-B14F-4D97-AF65-F5344CB8AC3E}">
        <p14:creationId xmlns:p14="http://schemas.microsoft.com/office/powerpoint/2010/main" val="3194155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5813" y="998854"/>
            <a:ext cx="184731" cy="344069"/>
          </a:xfrm>
          <a:prstGeom prst="rect">
            <a:avLst/>
          </a:prstGeom>
        </p:spPr>
        <p:txBody>
          <a:bodyPr wrap="none">
            <a:spAutoFit/>
          </a:bodyPr>
          <a:lstStyle/>
          <a:p>
            <a:pPr marR="0" lvl="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788213" y="1151254"/>
            <a:ext cx="184731" cy="344069"/>
          </a:xfrm>
          <a:prstGeom prst="rect">
            <a:avLst/>
          </a:prstGeom>
        </p:spPr>
        <p:txBody>
          <a:bodyPr wrap="none">
            <a:spAutoFit/>
          </a:bodyPr>
          <a:lstStyle/>
          <a:p>
            <a:pPr marR="0" lvl="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462181" y="174523"/>
            <a:ext cx="8596668" cy="1320800"/>
          </a:xfrm>
        </p:spPr>
        <p:txBody>
          <a:bodyPr>
            <a:normAutofit fontScale="90000"/>
          </a:bodyPr>
          <a:lstStyle/>
          <a:p>
            <a:r>
              <a:rPr lang="en-US" sz="3200" dirty="0"/>
              <a:t>Agency and Job Category having Highest paying jobs.</a:t>
            </a:r>
            <a:br>
              <a:rPr lang="en-US" sz="3200" dirty="0"/>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8" name="Picture 7" descr="C:\Users\ROHCHOPR\Downloads\beelinequery5.jpg"/>
          <p:cNvPicPr/>
          <p:nvPr/>
        </p:nvPicPr>
        <p:blipFill>
          <a:blip r:embed="rId2">
            <a:extLst>
              <a:ext uri="{28A0092B-C50C-407E-A947-70E740481C1C}">
                <a14:useLocalDpi xmlns:a14="http://schemas.microsoft.com/office/drawing/2010/main" val="0"/>
              </a:ext>
            </a:extLst>
          </a:blip>
          <a:srcRect/>
          <a:stretch>
            <a:fillRect/>
          </a:stretch>
        </p:blipFill>
        <p:spPr bwMode="auto">
          <a:xfrm>
            <a:off x="1495588" y="2167254"/>
            <a:ext cx="7563261" cy="1992648"/>
          </a:xfrm>
          <a:prstGeom prst="rect">
            <a:avLst/>
          </a:prstGeom>
          <a:noFill/>
          <a:ln>
            <a:noFill/>
          </a:ln>
        </p:spPr>
      </p:pic>
    </p:spTree>
    <p:extLst>
      <p:ext uri="{BB962C8B-B14F-4D97-AF65-F5344CB8AC3E}">
        <p14:creationId xmlns:p14="http://schemas.microsoft.com/office/powerpoint/2010/main" val="158122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OHCHOPR\Downloads\beelinequery6.jpg"/>
          <p:cNvPicPr/>
          <p:nvPr/>
        </p:nvPicPr>
        <p:blipFill>
          <a:blip r:embed="rId2">
            <a:extLst>
              <a:ext uri="{28A0092B-C50C-407E-A947-70E740481C1C}">
                <a14:useLocalDpi xmlns:a14="http://schemas.microsoft.com/office/drawing/2010/main" val="0"/>
              </a:ext>
            </a:extLst>
          </a:blip>
          <a:srcRect/>
          <a:stretch>
            <a:fillRect/>
          </a:stretch>
        </p:blipFill>
        <p:spPr bwMode="auto">
          <a:xfrm>
            <a:off x="2999255" y="1779793"/>
            <a:ext cx="4133065" cy="4691716"/>
          </a:xfrm>
          <a:prstGeom prst="rect">
            <a:avLst/>
          </a:prstGeom>
          <a:noFill/>
          <a:ln>
            <a:noFill/>
          </a:ln>
        </p:spPr>
      </p:pic>
      <p:sp>
        <p:nvSpPr>
          <p:cNvPr id="5" name="Title 4"/>
          <p:cNvSpPr>
            <a:spLocks noGrp="1"/>
          </p:cNvSpPr>
          <p:nvPr>
            <p:ph type="title"/>
          </p:nvPr>
        </p:nvSpPr>
        <p:spPr>
          <a:xfrm>
            <a:off x="767453" y="200809"/>
            <a:ext cx="8596668" cy="1320800"/>
          </a:xfrm>
        </p:spPr>
        <p:txBody>
          <a:bodyPr/>
          <a:lstStyle/>
          <a:p>
            <a:r>
              <a:rPr lang="en-US" dirty="0"/>
              <a:t>Month wise number of job posted in all agencies</a:t>
            </a:r>
          </a:p>
        </p:txBody>
      </p:sp>
    </p:spTree>
    <p:extLst>
      <p:ext uri="{BB962C8B-B14F-4D97-AF65-F5344CB8AC3E}">
        <p14:creationId xmlns:p14="http://schemas.microsoft.com/office/powerpoint/2010/main" val="3113442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ROHCHOPR\Downloads\beelinequery7.jpg"/>
          <p:cNvPicPr/>
          <p:nvPr/>
        </p:nvPicPr>
        <p:blipFill>
          <a:blip r:embed="rId2">
            <a:extLst>
              <a:ext uri="{28A0092B-C50C-407E-A947-70E740481C1C}">
                <a14:useLocalDpi xmlns:a14="http://schemas.microsoft.com/office/drawing/2010/main" val="0"/>
              </a:ext>
            </a:extLst>
          </a:blip>
          <a:srcRect/>
          <a:stretch>
            <a:fillRect/>
          </a:stretch>
        </p:blipFill>
        <p:spPr bwMode="auto">
          <a:xfrm>
            <a:off x="871369" y="1715452"/>
            <a:ext cx="8885817" cy="4524375"/>
          </a:xfrm>
          <a:prstGeom prst="rect">
            <a:avLst/>
          </a:prstGeom>
          <a:noFill/>
          <a:ln>
            <a:noFill/>
          </a:ln>
        </p:spPr>
      </p:pic>
      <p:sp>
        <p:nvSpPr>
          <p:cNvPr id="4" name="Title 3"/>
          <p:cNvSpPr>
            <a:spLocks noGrp="1"/>
          </p:cNvSpPr>
          <p:nvPr>
            <p:ph type="title"/>
          </p:nvPr>
        </p:nvSpPr>
        <p:spPr/>
        <p:txBody>
          <a:bodyPr>
            <a:normAutofit fontScale="90000"/>
          </a:bodyPr>
          <a:lstStyle/>
          <a:p>
            <a:r>
              <a:rPr lang="en-US" dirty="0"/>
              <a:t>Most popular preferred skills per job category</a:t>
            </a:r>
            <a:br>
              <a:rPr lang="en-US" dirty="0"/>
            </a:br>
            <a:endParaRPr lang="en-US" dirty="0"/>
          </a:p>
        </p:txBody>
      </p:sp>
    </p:spTree>
    <p:extLst>
      <p:ext uri="{BB962C8B-B14F-4D97-AF65-F5344CB8AC3E}">
        <p14:creationId xmlns:p14="http://schemas.microsoft.com/office/powerpoint/2010/main" val="159348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Days taken in job application for each work unit</a:t>
            </a:r>
            <a:br>
              <a:rPr lang="en-US" dirty="0"/>
            </a:br>
            <a:endParaRPr lang="en-US" dirty="0"/>
          </a:p>
        </p:txBody>
      </p:sp>
      <p:pic>
        <p:nvPicPr>
          <p:cNvPr id="3" name="Picture 2" descr="C:\Users\ROHCHOPR\Downloads\beelinequery8.jpg"/>
          <p:cNvPicPr/>
          <p:nvPr/>
        </p:nvPicPr>
        <p:blipFill>
          <a:blip r:embed="rId2">
            <a:extLst>
              <a:ext uri="{28A0092B-C50C-407E-A947-70E740481C1C}">
                <a14:useLocalDpi xmlns:a14="http://schemas.microsoft.com/office/drawing/2010/main" val="0"/>
              </a:ext>
            </a:extLst>
          </a:blip>
          <a:srcRect/>
          <a:stretch>
            <a:fillRect/>
          </a:stretch>
        </p:blipFill>
        <p:spPr bwMode="auto">
          <a:xfrm>
            <a:off x="2757015" y="1452282"/>
            <a:ext cx="4437305" cy="5240375"/>
          </a:xfrm>
          <a:prstGeom prst="rect">
            <a:avLst/>
          </a:prstGeom>
          <a:noFill/>
          <a:ln>
            <a:noFill/>
          </a:ln>
        </p:spPr>
      </p:pic>
    </p:spTree>
    <p:extLst>
      <p:ext uri="{BB962C8B-B14F-4D97-AF65-F5344CB8AC3E}">
        <p14:creationId xmlns:p14="http://schemas.microsoft.com/office/powerpoint/2010/main" val="2518546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job positions in each work location</a:t>
            </a:r>
            <a:br>
              <a:rPr lang="en-US" dirty="0"/>
            </a:br>
            <a:endParaRPr lang="en-US" dirty="0"/>
          </a:p>
        </p:txBody>
      </p:sp>
      <p:pic>
        <p:nvPicPr>
          <p:cNvPr id="3" name="Picture 2" descr="C:\Users\ROHCHOPR\Downloads\beelinequery9.jpg"/>
          <p:cNvPicPr/>
          <p:nvPr/>
        </p:nvPicPr>
        <p:blipFill>
          <a:blip r:embed="rId2">
            <a:extLst>
              <a:ext uri="{28A0092B-C50C-407E-A947-70E740481C1C}">
                <a14:useLocalDpi xmlns:a14="http://schemas.microsoft.com/office/drawing/2010/main" val="0"/>
              </a:ext>
            </a:extLst>
          </a:blip>
          <a:srcRect/>
          <a:stretch>
            <a:fillRect/>
          </a:stretch>
        </p:blipFill>
        <p:spPr bwMode="auto">
          <a:xfrm>
            <a:off x="2237230" y="1330960"/>
            <a:ext cx="5734186" cy="4682565"/>
          </a:xfrm>
          <a:prstGeom prst="rect">
            <a:avLst/>
          </a:prstGeom>
          <a:noFill/>
          <a:ln>
            <a:noFill/>
          </a:ln>
        </p:spPr>
      </p:pic>
    </p:spTree>
    <p:extLst>
      <p:ext uri="{BB962C8B-B14F-4D97-AF65-F5344CB8AC3E}">
        <p14:creationId xmlns:p14="http://schemas.microsoft.com/office/powerpoint/2010/main" val="280792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br>
              <a:rPr lang="en-US" dirty="0" smtClean="0"/>
            </a:br>
            <a:r>
              <a:rPr lang="en-US" dirty="0"/>
              <a:t/>
            </a:r>
            <a:br>
              <a:rPr lang="en-US" dirty="0"/>
            </a:br>
            <a:r>
              <a:rPr lang="en-US" dirty="0" smtClean="0"/>
              <a:t/>
            </a:r>
            <a:br>
              <a:rPr lang="en-US" dirty="0" smtClean="0"/>
            </a:br>
            <a:endParaRPr lang="en-US" dirty="0"/>
          </a:p>
        </p:txBody>
      </p:sp>
      <p:sp>
        <p:nvSpPr>
          <p:cNvPr id="4" name="TextBox 3"/>
          <p:cNvSpPr txBox="1"/>
          <p:nvPr/>
        </p:nvSpPr>
        <p:spPr>
          <a:xfrm>
            <a:off x="858983" y="1330036"/>
            <a:ext cx="9911688" cy="4524315"/>
          </a:xfrm>
          <a:prstGeom prst="rect">
            <a:avLst/>
          </a:prstGeom>
          <a:noFill/>
        </p:spPr>
        <p:txBody>
          <a:bodyPr wrap="none" rtlCol="0">
            <a:spAutoFit/>
          </a:bodyPr>
          <a:lstStyle/>
          <a:p>
            <a:pPr marL="342900" indent="-342900">
              <a:buFont typeface="+mj-lt"/>
              <a:buAutoNum type="arabicPeriod"/>
            </a:pPr>
            <a:r>
              <a:rPr lang="en-US" dirty="0" smtClean="0"/>
              <a:t>To access dataset file </a:t>
            </a:r>
          </a:p>
          <a:p>
            <a:r>
              <a:rPr lang="en-US" dirty="0"/>
              <a:t> </a:t>
            </a:r>
            <a:r>
              <a:rPr lang="en-US" dirty="0" smtClean="0"/>
              <a:t>    </a:t>
            </a:r>
            <a:r>
              <a:rPr lang="en-US" dirty="0">
                <a:hlinkClick r:id="rId2"/>
              </a:rPr>
              <a:t>https://</a:t>
            </a:r>
            <a:r>
              <a:rPr lang="en-US" dirty="0" smtClean="0">
                <a:hlinkClick r:id="rId2"/>
              </a:rPr>
              <a:t>drive.google.com/file/d/1RKh28jT0EnhHQxII4nM5Ff2RMiyonFT4/view?usp=sharing</a:t>
            </a:r>
            <a:endParaRPr lang="en-US" dirty="0" smtClean="0"/>
          </a:p>
          <a:p>
            <a:endParaRPr lang="en-US" dirty="0"/>
          </a:p>
          <a:p>
            <a:pPr marL="342900" indent="-342900">
              <a:buAutoNum type="arabicPeriod" startAt="2"/>
            </a:pPr>
            <a:r>
              <a:rPr lang="en-US" dirty="0" smtClean="0"/>
              <a:t>To access @ delimited file </a:t>
            </a:r>
          </a:p>
          <a:p>
            <a:r>
              <a:rPr lang="en-US" dirty="0" smtClean="0"/>
              <a:t>   </a:t>
            </a:r>
            <a:r>
              <a:rPr lang="en-US" dirty="0" smtClean="0"/>
              <a:t>  </a:t>
            </a:r>
            <a:r>
              <a:rPr lang="en-US" dirty="0">
                <a:hlinkClick r:id="rId3"/>
              </a:rPr>
              <a:t>https://</a:t>
            </a:r>
            <a:r>
              <a:rPr lang="en-US" dirty="0" smtClean="0">
                <a:hlinkClick r:id="rId3"/>
              </a:rPr>
              <a:t>drive.google.com/open?id=1pQ7QLw-L9wiPn0eaHjX0t9uqVDge8b8R</a:t>
            </a:r>
            <a:endParaRPr lang="en-US" dirty="0" smtClean="0"/>
          </a:p>
          <a:p>
            <a:endParaRPr lang="en-US" dirty="0"/>
          </a:p>
          <a:p>
            <a:pPr marL="342900" indent="-342900">
              <a:buAutoNum type="arabicPeriod" startAt="3"/>
            </a:pPr>
            <a:r>
              <a:rPr lang="en-US" dirty="0" smtClean="0"/>
              <a:t>To access | delimited file </a:t>
            </a:r>
          </a:p>
          <a:p>
            <a:r>
              <a:rPr lang="en-US" dirty="0"/>
              <a:t> </a:t>
            </a:r>
            <a:r>
              <a:rPr lang="en-US" dirty="0" smtClean="0"/>
              <a:t>    </a:t>
            </a:r>
            <a:r>
              <a:rPr lang="en-US" dirty="0">
                <a:hlinkClick r:id="rId4"/>
              </a:rPr>
              <a:t>https://</a:t>
            </a:r>
            <a:r>
              <a:rPr lang="en-US" dirty="0" smtClean="0">
                <a:hlinkClick r:id="rId4"/>
              </a:rPr>
              <a:t>drive.google.com/open?id=1P088Tdw48WafjQ_dkBGUO8PD4nilHK2t</a:t>
            </a:r>
            <a:endParaRPr lang="en-US" dirty="0" smtClean="0"/>
          </a:p>
          <a:p>
            <a:endParaRPr lang="en-US" dirty="0"/>
          </a:p>
          <a:p>
            <a:pPr marL="342900" indent="-342900">
              <a:buAutoNum type="arabicPeriod" startAt="4"/>
            </a:pPr>
            <a:r>
              <a:rPr lang="en-US" dirty="0" smtClean="0"/>
              <a:t>To access script in which all the commands are written </a:t>
            </a:r>
          </a:p>
          <a:p>
            <a:r>
              <a:rPr lang="en-US" dirty="0" smtClean="0"/>
              <a:t>     </a:t>
            </a:r>
            <a:r>
              <a:rPr lang="en-US" dirty="0">
                <a:hlinkClick r:id="rId5"/>
              </a:rPr>
              <a:t>https://</a:t>
            </a:r>
            <a:r>
              <a:rPr lang="en-US" dirty="0" smtClean="0">
                <a:hlinkClick r:id="rId5"/>
              </a:rPr>
              <a:t>drive.google.com/open?id=1QR-UEkdGo3OX4LN_5GwB88LCcpeEnq8A</a:t>
            </a:r>
            <a:endParaRPr lang="en-US" dirty="0" smtClean="0"/>
          </a:p>
          <a:p>
            <a:endParaRPr lang="en-US" dirty="0"/>
          </a:p>
          <a:p>
            <a:pPr marL="342900" indent="-342900">
              <a:buAutoNum type="arabicPeriod" startAt="5"/>
            </a:pPr>
            <a:r>
              <a:rPr lang="en-US" dirty="0" smtClean="0"/>
              <a:t>To access report of the </a:t>
            </a:r>
            <a:r>
              <a:rPr lang="en-US" dirty="0" smtClean="0"/>
              <a:t>Project</a:t>
            </a:r>
            <a:endParaRPr lang="en-US" dirty="0" smtClean="0"/>
          </a:p>
          <a:p>
            <a:r>
              <a:rPr lang="en-US" dirty="0" smtClean="0"/>
              <a:t>     </a:t>
            </a:r>
            <a:r>
              <a:rPr lang="en-US" dirty="0">
                <a:hlinkClick r:id="rId6"/>
              </a:rPr>
              <a:t>https://</a:t>
            </a:r>
            <a:r>
              <a:rPr lang="en-US" dirty="0" smtClean="0">
                <a:hlinkClick r:id="rId6"/>
              </a:rPr>
              <a:t>drive.google.com/open?id=1Z0aQnqs5-4fRI0OUthVBMWfje5CTzo4a</a:t>
            </a:r>
            <a:endParaRPr lang="en-US" dirty="0" smtClean="0"/>
          </a:p>
          <a:p>
            <a:endParaRPr lang="en-US" dirty="0" smtClean="0"/>
          </a:p>
          <a:p>
            <a:endParaRPr lang="en-US" dirty="0"/>
          </a:p>
        </p:txBody>
      </p:sp>
    </p:spTree>
    <p:extLst>
      <p:ext uri="{BB962C8B-B14F-4D97-AF65-F5344CB8AC3E}">
        <p14:creationId xmlns:p14="http://schemas.microsoft.com/office/powerpoint/2010/main" val="1731436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Work</a:t>
            </a:r>
            <a:endParaRPr lang="en-US" dirty="0"/>
          </a:p>
        </p:txBody>
      </p:sp>
      <p:sp>
        <p:nvSpPr>
          <p:cNvPr id="3" name="TextBox 2"/>
          <p:cNvSpPr txBox="1"/>
          <p:nvPr/>
        </p:nvSpPr>
        <p:spPr>
          <a:xfrm>
            <a:off x="803564" y="1773382"/>
            <a:ext cx="7779694" cy="923330"/>
          </a:xfrm>
          <a:prstGeom prst="rect">
            <a:avLst/>
          </a:prstGeom>
          <a:noFill/>
        </p:spPr>
        <p:txBody>
          <a:bodyPr wrap="none" rtlCol="0">
            <a:spAutoFit/>
          </a:bodyPr>
          <a:lstStyle/>
          <a:p>
            <a:r>
              <a:rPr lang="en-US" dirty="0" smtClean="0"/>
              <a:t>Learning Cloud Fundamentals and implementing it and how we can work </a:t>
            </a:r>
          </a:p>
          <a:p>
            <a:r>
              <a:rPr lang="en-US" dirty="0" smtClean="0"/>
              <a:t>with big data on cloud. </a:t>
            </a:r>
          </a:p>
          <a:p>
            <a:endParaRPr lang="en-US" dirty="0"/>
          </a:p>
        </p:txBody>
      </p:sp>
    </p:spTree>
    <p:extLst>
      <p:ext uri="{BB962C8B-B14F-4D97-AF65-F5344CB8AC3E}">
        <p14:creationId xmlns:p14="http://schemas.microsoft.com/office/powerpoint/2010/main" val="1146557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Action for Remaining Work</a:t>
            </a:r>
            <a:endParaRPr lang="en-US" dirty="0"/>
          </a:p>
        </p:txBody>
      </p:sp>
      <p:sp>
        <p:nvSpPr>
          <p:cNvPr id="3" name="TextBox 2"/>
          <p:cNvSpPr txBox="1"/>
          <p:nvPr/>
        </p:nvSpPr>
        <p:spPr>
          <a:xfrm>
            <a:off x="872836" y="2147455"/>
            <a:ext cx="8480976" cy="923330"/>
          </a:xfrm>
          <a:prstGeom prst="rect">
            <a:avLst/>
          </a:prstGeom>
          <a:noFill/>
        </p:spPr>
        <p:txBody>
          <a:bodyPr wrap="none" rtlCol="0">
            <a:spAutoFit/>
          </a:bodyPr>
          <a:lstStyle/>
          <a:p>
            <a:r>
              <a:rPr lang="en-US" dirty="0" smtClean="0"/>
              <a:t>To complete the remaining work I have to learn cloud fundamentals. Therefore,</a:t>
            </a:r>
          </a:p>
          <a:p>
            <a:r>
              <a:rPr lang="en-US" dirty="0" smtClean="0"/>
              <a:t>I am doing a certification course in AWS Cloud Practitioner Certification which </a:t>
            </a:r>
          </a:p>
          <a:p>
            <a:r>
              <a:rPr lang="en-US" dirty="0" smtClean="0"/>
              <a:t>has been set mandatory by the </a:t>
            </a:r>
            <a:r>
              <a:rPr lang="en-US" dirty="0" err="1" smtClean="0"/>
              <a:t>Capgemini</a:t>
            </a:r>
            <a:r>
              <a:rPr lang="en-US" dirty="0" smtClean="0"/>
              <a:t> Company before joining.</a:t>
            </a:r>
            <a:endParaRPr lang="en-US" dirty="0"/>
          </a:p>
        </p:txBody>
      </p:sp>
    </p:spTree>
    <p:extLst>
      <p:ext uri="{BB962C8B-B14F-4D97-AF65-F5344CB8AC3E}">
        <p14:creationId xmlns:p14="http://schemas.microsoft.com/office/powerpoint/2010/main" val="240033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382982"/>
            <a:ext cx="8596668" cy="1320800"/>
          </a:xfrm>
        </p:spPr>
        <p:txBody>
          <a:bodyPr>
            <a:normAutofit/>
          </a:bodyPr>
          <a:lstStyle/>
          <a:p>
            <a:r>
              <a:rPr lang="en-US" sz="8000" dirty="0" smtClean="0"/>
              <a:t>THANK YOU</a:t>
            </a:r>
            <a:endParaRPr lang="en-US" sz="8000" dirty="0"/>
          </a:p>
        </p:txBody>
      </p:sp>
    </p:spTree>
    <p:extLst>
      <p:ext uri="{BB962C8B-B14F-4D97-AF65-F5344CB8AC3E}">
        <p14:creationId xmlns:p14="http://schemas.microsoft.com/office/powerpoint/2010/main" val="31725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 </a:t>
            </a:r>
            <a:endParaRPr lang="en-US" dirty="0"/>
          </a:p>
        </p:txBody>
      </p:sp>
      <p:pic>
        <p:nvPicPr>
          <p:cNvPr id="4" name="Picture 3"/>
          <p:cNvPicPr>
            <a:picLocks noChangeAspect="1"/>
          </p:cNvPicPr>
          <p:nvPr/>
        </p:nvPicPr>
        <p:blipFill>
          <a:blip r:embed="rId2"/>
          <a:stretch>
            <a:fillRect/>
          </a:stretch>
        </p:blipFill>
        <p:spPr>
          <a:xfrm>
            <a:off x="3362897" y="2543649"/>
            <a:ext cx="3346375" cy="1338550"/>
          </a:xfrm>
          <a:prstGeom prst="rect">
            <a:avLst/>
          </a:prstGeom>
        </p:spPr>
      </p:pic>
      <p:pic>
        <p:nvPicPr>
          <p:cNvPr id="6" name="Picture 5"/>
          <p:cNvPicPr>
            <a:picLocks noChangeAspect="1"/>
          </p:cNvPicPr>
          <p:nvPr/>
        </p:nvPicPr>
        <p:blipFill>
          <a:blip r:embed="rId3"/>
          <a:stretch>
            <a:fillRect/>
          </a:stretch>
        </p:blipFill>
        <p:spPr>
          <a:xfrm>
            <a:off x="6792370" y="2349500"/>
            <a:ext cx="2652596" cy="1989447"/>
          </a:xfrm>
          <a:prstGeom prst="rect">
            <a:avLst/>
          </a:prstGeom>
        </p:spPr>
      </p:pic>
      <p:pic>
        <p:nvPicPr>
          <p:cNvPr id="7" name="Picture 6"/>
          <p:cNvPicPr>
            <a:picLocks noChangeAspect="1"/>
          </p:cNvPicPr>
          <p:nvPr/>
        </p:nvPicPr>
        <p:blipFill>
          <a:blip r:embed="rId4"/>
          <a:stretch>
            <a:fillRect/>
          </a:stretch>
        </p:blipFill>
        <p:spPr>
          <a:xfrm>
            <a:off x="1381246" y="4247368"/>
            <a:ext cx="1284362" cy="1284362"/>
          </a:xfrm>
          <a:prstGeom prst="rect">
            <a:avLst/>
          </a:prstGeom>
        </p:spPr>
      </p:pic>
      <p:pic>
        <p:nvPicPr>
          <p:cNvPr id="8" name="Picture 7"/>
          <p:cNvPicPr>
            <a:picLocks noChangeAspect="1"/>
          </p:cNvPicPr>
          <p:nvPr/>
        </p:nvPicPr>
        <p:blipFill>
          <a:blip r:embed="rId5"/>
          <a:stretch>
            <a:fillRect/>
          </a:stretch>
        </p:blipFill>
        <p:spPr>
          <a:xfrm>
            <a:off x="839935" y="2754132"/>
            <a:ext cx="2360362" cy="1180181"/>
          </a:xfrm>
          <a:prstGeom prst="rect">
            <a:avLst/>
          </a:prstGeom>
        </p:spPr>
      </p:pic>
      <p:pic>
        <p:nvPicPr>
          <p:cNvPr id="9" name="Picture 8"/>
          <p:cNvPicPr>
            <a:picLocks noChangeAspect="1"/>
          </p:cNvPicPr>
          <p:nvPr/>
        </p:nvPicPr>
        <p:blipFill>
          <a:blip r:embed="rId6"/>
          <a:stretch>
            <a:fillRect/>
          </a:stretch>
        </p:blipFill>
        <p:spPr>
          <a:xfrm>
            <a:off x="7047105" y="4175174"/>
            <a:ext cx="2143125" cy="1428750"/>
          </a:xfrm>
          <a:prstGeom prst="rect">
            <a:avLst/>
          </a:prstGeom>
        </p:spPr>
      </p:pic>
      <p:pic>
        <p:nvPicPr>
          <p:cNvPr id="3074" name="Picture 2" descr="Image result for hadoop SPARK  png"/>
          <p:cNvPicPr>
            <a:picLocks noGrp="1" noChangeAspect="1" noChangeArrowheads="1"/>
          </p:cNvPicPr>
          <p:nvPr>
            <p:ph idx="1"/>
          </p:nvPr>
        </p:nvPicPr>
        <p:blipFill>
          <a:blip r:embed="rId7" cstate="print">
            <a:extLst>
              <a:ext uri="{28A0092B-C50C-407E-A947-70E740481C1C}">
                <a14:useLocalDpi xmlns:a14="http://schemas.microsoft.com/office/drawing/2010/main" val="0"/>
              </a:ext>
            </a:extLst>
          </a:blip>
          <a:srcRect/>
          <a:stretch>
            <a:fillRect/>
          </a:stretch>
        </p:blipFill>
        <p:spPr bwMode="auto">
          <a:xfrm>
            <a:off x="3805568" y="4175174"/>
            <a:ext cx="2340200" cy="121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835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Microsoft EXCEL (Database)</a:t>
            </a:r>
            <a:br>
              <a:rPr lang="en-IN" dirty="0"/>
            </a:br>
            <a:endParaRPr lang="en-US" dirty="0"/>
          </a:p>
        </p:txBody>
      </p:sp>
      <p:sp>
        <p:nvSpPr>
          <p:cNvPr id="3" name="Content Placeholder 2"/>
          <p:cNvSpPr>
            <a:spLocks noGrp="1"/>
          </p:cNvSpPr>
          <p:nvPr>
            <p:ph idx="1"/>
          </p:nvPr>
        </p:nvSpPr>
        <p:spPr/>
        <p:txBody>
          <a:bodyPr/>
          <a:lstStyle/>
          <a:p>
            <a:r>
              <a:rPr lang="en-US" dirty="0"/>
              <a:t>Excel is capable of creating and editing spreadsheets that are saved with a </a:t>
            </a:r>
            <a:r>
              <a:rPr lang="en-US" b="1" dirty="0"/>
              <a:t>.xls</a:t>
            </a:r>
            <a:r>
              <a:rPr lang="en-US" dirty="0"/>
              <a:t> or .xlsx file extension. General uses of Excel include cell-based calculation, pivot tables, and various graphing tools</a:t>
            </a:r>
            <a:r>
              <a:rPr lang="en-US" dirty="0" smtClean="0"/>
              <a:t>.</a:t>
            </a:r>
          </a:p>
          <a:p>
            <a:r>
              <a:rPr lang="en-US" dirty="0"/>
              <a:t>Dataset has 28 fields and </a:t>
            </a:r>
            <a:r>
              <a:rPr lang="en-US" dirty="0" smtClean="0"/>
              <a:t>1660 records</a:t>
            </a:r>
          </a:p>
          <a:p>
            <a:r>
              <a:rPr lang="en-US" dirty="0" smtClean="0"/>
              <a:t>In our project we have set different line separator delimiter and saved it in form of csv i.e. comma separated values and then we used our dataset. We used different delimiter because in many fields “,” appeared in string and that string was being tokenized and not occurred as a complete string.</a:t>
            </a:r>
          </a:p>
          <a:p>
            <a:endParaRPr lang="en-US" dirty="0"/>
          </a:p>
        </p:txBody>
      </p:sp>
    </p:spTree>
    <p:extLst>
      <p:ext uri="{BB962C8B-B14F-4D97-AF65-F5344CB8AC3E}">
        <p14:creationId xmlns:p14="http://schemas.microsoft.com/office/powerpoint/2010/main" val="3134307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normAutofit/>
          </a:bodyPr>
          <a:lstStyle/>
          <a:p>
            <a:r>
              <a:rPr lang="en-US" dirty="0"/>
              <a:t>MySQL is a fast, easy-to-use RDBMS being used for many small and big businesses. MySQL is developed, marketed and supported by MySQL AB</a:t>
            </a:r>
          </a:p>
          <a:p>
            <a:r>
              <a:rPr lang="en-US" dirty="0"/>
              <a:t>MySQL works very quickly and works well even with large data sets.</a:t>
            </a:r>
          </a:p>
          <a:p>
            <a:r>
              <a:rPr lang="en-US" dirty="0"/>
              <a:t>MySQL is customizable. The open-source GPL license allows programmers to modify the MySQL software to fit their own specific </a:t>
            </a:r>
            <a:r>
              <a:rPr lang="en-US" dirty="0" smtClean="0"/>
              <a:t>environments</a:t>
            </a:r>
          </a:p>
          <a:p>
            <a:r>
              <a:rPr lang="en-US" dirty="0" smtClean="0"/>
              <a:t>We created a table </a:t>
            </a:r>
            <a:r>
              <a:rPr lang="en-US" dirty="0" err="1" smtClean="0"/>
              <a:t>nyc_job</a:t>
            </a:r>
            <a:r>
              <a:rPr lang="en-US" dirty="0" smtClean="0"/>
              <a:t> in which the data was loaded.</a:t>
            </a:r>
          </a:p>
          <a:p>
            <a:r>
              <a:rPr lang="en-US" dirty="0" smtClean="0"/>
              <a:t>The use of MySQL could be avoided in this project by directly creating table in Hive and </a:t>
            </a:r>
            <a:r>
              <a:rPr lang="en-US" dirty="0" err="1" smtClean="0"/>
              <a:t>dataframe</a:t>
            </a:r>
            <a:r>
              <a:rPr lang="en-US" dirty="0" smtClean="0"/>
              <a:t> in Spark.</a:t>
            </a:r>
            <a:endParaRPr lang="en-US" dirty="0"/>
          </a:p>
          <a:p>
            <a:endParaRPr lang="en-US" dirty="0"/>
          </a:p>
        </p:txBody>
      </p:sp>
    </p:spTree>
    <p:extLst>
      <p:ext uri="{BB962C8B-B14F-4D97-AF65-F5344CB8AC3E}">
        <p14:creationId xmlns:p14="http://schemas.microsoft.com/office/powerpoint/2010/main" val="2949095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MySQL</a:t>
            </a:r>
            <a:endParaRPr lang="en-US" dirty="0"/>
          </a:p>
        </p:txBody>
      </p:sp>
      <p:pic>
        <p:nvPicPr>
          <p:cNvPr id="3074" name="Picture 2" descr="Image result for working of mysq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071" y="2423710"/>
            <a:ext cx="6856064" cy="285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37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SQOOP</a:t>
            </a:r>
            <a:endParaRPr lang="en-US" dirty="0"/>
          </a:p>
        </p:txBody>
      </p:sp>
      <p:sp>
        <p:nvSpPr>
          <p:cNvPr id="3" name="Content Placeholder 2"/>
          <p:cNvSpPr>
            <a:spLocks noGrp="1"/>
          </p:cNvSpPr>
          <p:nvPr>
            <p:ph idx="1"/>
          </p:nvPr>
        </p:nvSpPr>
        <p:spPr>
          <a:xfrm>
            <a:off x="677334" y="2114645"/>
            <a:ext cx="8596668" cy="4743355"/>
          </a:xfrm>
        </p:spPr>
        <p:txBody>
          <a:bodyPr>
            <a:normAutofit/>
          </a:bodyPr>
          <a:lstStyle/>
          <a:p>
            <a:r>
              <a:rPr lang="en-US" dirty="0" err="1"/>
              <a:t>Sqoop</a:t>
            </a:r>
            <a:r>
              <a:rPr lang="en-US" dirty="0"/>
              <a:t> (SQL-to-Hadoop) is a big data tool that offers the capability to extract data from non-Hadoop data </a:t>
            </a:r>
            <a:r>
              <a:rPr lang="en-US" dirty="0" smtClean="0"/>
              <a:t>stores.</a:t>
            </a:r>
          </a:p>
          <a:p>
            <a:r>
              <a:rPr lang="en-US" dirty="0" smtClean="0"/>
              <a:t>It transform </a:t>
            </a:r>
            <a:r>
              <a:rPr lang="en-US" dirty="0"/>
              <a:t>the data into a form usable by </a:t>
            </a:r>
            <a:r>
              <a:rPr lang="en-US" dirty="0" smtClean="0"/>
              <a:t>Hadoop and </a:t>
            </a:r>
            <a:r>
              <a:rPr lang="en-US" dirty="0"/>
              <a:t>then </a:t>
            </a:r>
            <a:r>
              <a:rPr lang="en-US" dirty="0" smtClean="0"/>
              <a:t>loads </a:t>
            </a:r>
            <a:r>
              <a:rPr lang="en-US" dirty="0"/>
              <a:t>the data into HDFS. This process is called </a:t>
            </a:r>
            <a:r>
              <a:rPr lang="en-US" dirty="0" smtClean="0"/>
              <a:t>ETL </a:t>
            </a:r>
            <a:r>
              <a:rPr lang="en-US" dirty="0" err="1" smtClean="0"/>
              <a:t>i.e</a:t>
            </a:r>
            <a:r>
              <a:rPr lang="en-US" dirty="0" smtClean="0"/>
              <a:t> </a:t>
            </a:r>
            <a:r>
              <a:rPr lang="en-US" dirty="0"/>
              <a:t>Extract, Transform, and Load</a:t>
            </a:r>
            <a:r>
              <a:rPr lang="en-US" dirty="0" smtClean="0"/>
              <a:t>.</a:t>
            </a:r>
          </a:p>
          <a:p>
            <a:r>
              <a:rPr lang="en-US" dirty="0" smtClean="0"/>
              <a:t>Extract - </a:t>
            </a:r>
            <a:r>
              <a:rPr lang="en-US" dirty="0"/>
              <a:t>data is extracted from the source system into the staging area. </a:t>
            </a:r>
            <a:endParaRPr lang="en-US" dirty="0" smtClean="0"/>
          </a:p>
          <a:p>
            <a:r>
              <a:rPr lang="en-US" dirty="0" smtClean="0"/>
              <a:t>Transform - </a:t>
            </a:r>
            <a:r>
              <a:rPr lang="en-US" dirty="0"/>
              <a:t>you apply a set of functions on extracted data to load it into the target system</a:t>
            </a:r>
            <a:r>
              <a:rPr lang="en-US" dirty="0" smtClean="0"/>
              <a:t>.</a:t>
            </a:r>
          </a:p>
          <a:p>
            <a:r>
              <a:rPr lang="en-US" dirty="0" smtClean="0"/>
              <a:t>Load - </a:t>
            </a:r>
            <a:r>
              <a:rPr lang="en-US" dirty="0"/>
              <a:t>During Load phase, data is loaded into the end-target system and it </a:t>
            </a:r>
            <a:r>
              <a:rPr lang="en-US" dirty="0" smtClean="0"/>
              <a:t>can </a:t>
            </a:r>
            <a:r>
              <a:rPr lang="en-US" dirty="0"/>
              <a:t>be a flat file or a Data Warehouse system</a:t>
            </a:r>
            <a:r>
              <a:rPr lang="en-US" dirty="0" smtClean="0"/>
              <a:t>.</a:t>
            </a:r>
          </a:p>
          <a:p>
            <a:pPr marL="0" indent="0">
              <a:buNone/>
            </a:pPr>
            <a:endParaRPr lang="en-US" dirty="0" smtClean="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97480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SQOOP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168" y="2160588"/>
            <a:ext cx="7935702" cy="3881437"/>
          </a:xfrm>
        </p:spPr>
      </p:pic>
    </p:spTree>
    <p:extLst>
      <p:ext uri="{BB962C8B-B14F-4D97-AF65-F5344CB8AC3E}">
        <p14:creationId xmlns:p14="http://schemas.microsoft.com/office/powerpoint/2010/main" val="93702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Hive/Beeline</a:t>
            </a:r>
            <a:endParaRPr lang="en-US" dirty="0"/>
          </a:p>
        </p:txBody>
      </p:sp>
      <p:sp>
        <p:nvSpPr>
          <p:cNvPr id="3" name="Content Placeholder 2"/>
          <p:cNvSpPr>
            <a:spLocks noGrp="1"/>
          </p:cNvSpPr>
          <p:nvPr>
            <p:ph idx="1"/>
          </p:nvPr>
        </p:nvSpPr>
        <p:spPr/>
        <p:txBody>
          <a:bodyPr/>
          <a:lstStyle/>
          <a:p>
            <a:r>
              <a:rPr lang="en-US" dirty="0"/>
              <a:t>The Apache Hive </a:t>
            </a:r>
            <a:r>
              <a:rPr lang="en-US" dirty="0" smtClean="0"/>
              <a:t> </a:t>
            </a:r>
            <a:r>
              <a:rPr lang="en-US" dirty="0"/>
              <a:t>data warehouse software facilitates reading, writing, and managing large datasets residing in distributed storage using SQL. </a:t>
            </a:r>
            <a:endParaRPr lang="en-US" dirty="0" smtClean="0"/>
          </a:p>
          <a:p>
            <a:r>
              <a:rPr lang="en-US" dirty="0" smtClean="0"/>
              <a:t>Structure </a:t>
            </a:r>
            <a:r>
              <a:rPr lang="en-US" dirty="0"/>
              <a:t>can be projected onto data already in storage. A command line tool and JDBC driver are provided to connect users to Hive</a:t>
            </a:r>
          </a:p>
          <a:p>
            <a:endParaRPr lang="en-US" dirty="0"/>
          </a:p>
        </p:txBody>
      </p:sp>
    </p:spTree>
    <p:extLst>
      <p:ext uri="{BB962C8B-B14F-4D97-AF65-F5344CB8AC3E}">
        <p14:creationId xmlns:p14="http://schemas.microsoft.com/office/powerpoint/2010/main" val="1639304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1393</TotalTime>
  <Words>732</Words>
  <Application>Microsoft Office PowerPoint</Application>
  <PresentationFormat>Widescreen</PresentationFormat>
  <Paragraphs>101</Paragraphs>
  <Slides>28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Times New Roman</vt:lpstr>
      <vt:lpstr>Trebuchet MS</vt:lpstr>
      <vt:lpstr>Wingdings 3</vt:lpstr>
      <vt:lpstr>Facet</vt:lpstr>
      <vt:lpstr>think-cell Slide</vt:lpstr>
      <vt:lpstr>PowerPoint Presentation</vt:lpstr>
      <vt:lpstr>Aim of the project</vt:lpstr>
      <vt:lpstr>Technologies Used </vt:lpstr>
      <vt:lpstr>Microsoft EXCEL (Database) </vt:lpstr>
      <vt:lpstr>MySQL</vt:lpstr>
      <vt:lpstr>Working of MySQL</vt:lpstr>
      <vt:lpstr>SQOOP</vt:lpstr>
      <vt:lpstr>Working of SQOOP</vt:lpstr>
      <vt:lpstr>Hive/Beeline</vt:lpstr>
      <vt:lpstr>Working of Hive</vt:lpstr>
      <vt:lpstr>Approach Followed</vt:lpstr>
      <vt:lpstr>Pre-Processing of Data</vt:lpstr>
      <vt:lpstr>Methodology </vt:lpstr>
      <vt:lpstr>RESULTS</vt:lpstr>
      <vt:lpstr>PowerPoint Presentation</vt:lpstr>
      <vt:lpstr>Jobs with highest demand in each agency</vt:lpstr>
      <vt:lpstr>External and internal jobs in each agency</vt:lpstr>
      <vt:lpstr>Number of part time and full time jobs vacancies in different job categories. </vt:lpstr>
      <vt:lpstr>Display different jobs with salary ranges (0 indicates that salary is fixed and there is no increment).</vt:lpstr>
      <vt:lpstr>Agency and Job Category having Highest paying jobs.  </vt:lpstr>
      <vt:lpstr>Month wise number of job posted in all agencies</vt:lpstr>
      <vt:lpstr>Most popular preferred skills per job category </vt:lpstr>
      <vt:lpstr>Days taken in job application for each work unit </vt:lpstr>
      <vt:lpstr>Number of job positions in each work location </vt:lpstr>
      <vt:lpstr>References   </vt:lpstr>
      <vt:lpstr>Remaining Work</vt:lpstr>
      <vt:lpstr>Plan of Action for Remaining Work</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Vacancy Analysis</dc:title>
  <dc:creator>Puri, Devanshu</dc:creator>
  <cp:lastModifiedBy>Rohan Chopra</cp:lastModifiedBy>
  <cp:revision>37</cp:revision>
  <dcterms:created xsi:type="dcterms:W3CDTF">2020-03-05T08:47:45Z</dcterms:created>
  <dcterms:modified xsi:type="dcterms:W3CDTF">2020-03-19T10:12:32Z</dcterms:modified>
</cp:coreProperties>
</file>