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9" r:id="rId5"/>
    <p:sldId id="260" r:id="rId6"/>
    <p:sldId id="261" r:id="rId7"/>
    <p:sldId id="262" r:id="rId8"/>
    <p:sldId id="284" r:id="rId9"/>
    <p:sldId id="263" r:id="rId10"/>
    <p:sldId id="285" r:id="rId11"/>
    <p:sldId id="265" r:id="rId12"/>
    <p:sldId id="266" r:id="rId13"/>
    <p:sldId id="286" r:id="rId14"/>
    <p:sldId id="267" r:id="rId15"/>
    <p:sldId id="287" r:id="rId16"/>
    <p:sldId id="268" r:id="rId17"/>
    <p:sldId id="288" r:id="rId18"/>
    <p:sldId id="269" r:id="rId19"/>
    <p:sldId id="289" r:id="rId20"/>
    <p:sldId id="290" r:id="rId21"/>
    <p:sldId id="270" r:id="rId22"/>
    <p:sldId id="271" r:id="rId23"/>
    <p:sldId id="29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9" d="100"/>
          <a:sy n="79" d="100"/>
        </p:scale>
        <p:origin x="50"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2448-AEF3-4081-9576-A4B8F77C5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451F1-B5AB-4B0D-91D0-3EF36B85B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6D067-C2E5-4885-8851-E077BCB0B53B}"/>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8F8C25A7-9D92-4A8E-8D8A-81F973B57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B7CA7-F53E-43E5-8556-89E14AF765F6}"/>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24492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1F5C-5202-442A-9580-A9A8EBAB3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699879-51D1-4E8B-AFAB-1543692C7C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5E136-8A07-4884-ADF2-F83F5AA5A1B3}"/>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6C2625AB-FC18-4A26-99FD-AB129D307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8BC21-63FA-4525-A324-443C389164F4}"/>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271415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1B719-C352-4ECD-A749-0335B5363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EAA88-4A94-405C-ADD9-E4727F58A7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99EDC-BF7C-419B-B6E9-CA28232B8C77}"/>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9513D803-8B9C-45E4-9E7F-14501AA11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2AB02-D52F-427B-BC17-67B7B364BC39}"/>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17730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2BA3-C358-410B-BF7B-E0F8D3049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63F08-9DC8-4A76-BB58-15C1454A32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EE33C-F01C-4DA5-AC3E-890A0B562AC6}"/>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136E49FB-BE70-42D1-AB9C-02D008A55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03B35-E98C-471C-8908-FE21411F769D}"/>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233314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6D83-BF0C-4CC1-9A34-722CE7B354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963DC2-5574-495C-8880-84C0144FC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75A3EA-05F9-4087-8300-3C939C5C0301}"/>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606D5BC8-70E5-4653-A78A-D87CC5EB2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230C5-DA49-4C43-A15E-1CD7B3CF86BF}"/>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793501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7EE9-3C00-4C69-87D6-2845D8BCF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968D9-6A04-4DD3-B951-5EE1D23E01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B1D17E-23E2-4F0C-8A32-683F58EADC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32AB15-11AC-4877-81B5-A529A853A49C}"/>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6" name="Footer Placeholder 5">
            <a:extLst>
              <a:ext uri="{FF2B5EF4-FFF2-40B4-BE49-F238E27FC236}">
                <a16:creationId xmlns:a16="http://schemas.microsoft.com/office/drawing/2014/main" id="{9A4DF48C-6805-4DBA-B393-D8A6B4A02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E50EB-0B72-43A4-883C-FCC5016C53A4}"/>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156976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6227-58C5-46CE-9670-211C52D291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D7C7C-B004-484B-AEC5-5FA384907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5AD796-2858-4977-BF20-66E25757DE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C80FE8-E484-4B22-8513-326635FB0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1ED28E-64EA-43D4-B1E7-E8E286F06F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901CB-2B53-4373-B762-47BB64E4BDB9}"/>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8" name="Footer Placeholder 7">
            <a:extLst>
              <a:ext uri="{FF2B5EF4-FFF2-40B4-BE49-F238E27FC236}">
                <a16:creationId xmlns:a16="http://schemas.microsoft.com/office/drawing/2014/main" id="{AA8199B6-AF88-4274-8670-8E63F50E21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BB093-A302-4B73-B1AD-C6189204322B}"/>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273753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69D-CF97-451D-87E7-235E7E88F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D93EAC-0D45-43F5-8497-9C5B8A571806}"/>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4" name="Footer Placeholder 3">
            <a:extLst>
              <a:ext uri="{FF2B5EF4-FFF2-40B4-BE49-F238E27FC236}">
                <a16:creationId xmlns:a16="http://schemas.microsoft.com/office/drawing/2014/main" id="{BD6190FF-1A40-4F4B-A874-4BAC7E0028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441EA-E856-4834-8635-F4E5FC23591F}"/>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7615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5C272-6A05-4D12-ABB8-BF3E38426B96}"/>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3" name="Footer Placeholder 2">
            <a:extLst>
              <a:ext uri="{FF2B5EF4-FFF2-40B4-BE49-F238E27FC236}">
                <a16:creationId xmlns:a16="http://schemas.microsoft.com/office/drawing/2014/main" id="{1E8F9042-DCF4-4ED9-94E6-75DBAEDA14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592B4-E4AB-41FE-BB1E-D9E1C842079B}"/>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9713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04CB-127F-49C0-946B-C753F5BF6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BF554-7D9B-4EFB-8634-DACE6FA0B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12173A-8BDF-4FE7-8D77-C44CCAD3F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64CBEC-ADBA-4BA3-B17E-215E20C74F20}"/>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6" name="Footer Placeholder 5">
            <a:extLst>
              <a:ext uri="{FF2B5EF4-FFF2-40B4-BE49-F238E27FC236}">
                <a16:creationId xmlns:a16="http://schemas.microsoft.com/office/drawing/2014/main" id="{822EF24E-1D12-48A7-8D8D-B0807591C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EC764-A76B-4E5D-977F-6B6F7407F1F5}"/>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11258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2E05-AE03-411B-9A82-074712B1C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6D1F9-0665-4A15-850B-6CFAB237B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4A8A6-514C-4D64-A662-77C973FC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2EE7E3-9961-4B01-8895-217DBEB5219F}"/>
              </a:ext>
            </a:extLst>
          </p:cNvPr>
          <p:cNvSpPr>
            <a:spLocks noGrp="1"/>
          </p:cNvSpPr>
          <p:nvPr>
            <p:ph type="dt" sz="half" idx="10"/>
          </p:nvPr>
        </p:nvSpPr>
        <p:spPr/>
        <p:txBody>
          <a:bodyPr/>
          <a:lstStyle/>
          <a:p>
            <a:fld id="{F95760E5-1448-492A-8479-8957263C1518}" type="datetimeFigureOut">
              <a:rPr lang="en-US" smtClean="0"/>
              <a:t>1/22/2019</a:t>
            </a:fld>
            <a:endParaRPr lang="en-US"/>
          </a:p>
        </p:txBody>
      </p:sp>
      <p:sp>
        <p:nvSpPr>
          <p:cNvPr id="6" name="Footer Placeholder 5">
            <a:extLst>
              <a:ext uri="{FF2B5EF4-FFF2-40B4-BE49-F238E27FC236}">
                <a16:creationId xmlns:a16="http://schemas.microsoft.com/office/drawing/2014/main" id="{D0B67A8F-A11A-4482-BD15-C17B0EADB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43D99-5AD6-4B69-ABCB-304F1D0B89AF}"/>
              </a:ext>
            </a:extLst>
          </p:cNvPr>
          <p:cNvSpPr>
            <a:spLocks noGrp="1"/>
          </p:cNvSpPr>
          <p:nvPr>
            <p:ph type="sldNum" sz="quarter" idx="12"/>
          </p:nvPr>
        </p:nvSpPr>
        <p:spPr/>
        <p:txBody>
          <a:bodyPr/>
          <a:lstStyle/>
          <a:p>
            <a:fld id="{2A0B58C7-3355-4558-9E11-1C8C84DFCEC9}" type="slidenum">
              <a:rPr lang="en-US" smtClean="0"/>
              <a:t>‹#›</a:t>
            </a:fld>
            <a:endParaRPr lang="en-US"/>
          </a:p>
        </p:txBody>
      </p:sp>
    </p:spTree>
    <p:extLst>
      <p:ext uri="{BB962C8B-B14F-4D97-AF65-F5344CB8AC3E}">
        <p14:creationId xmlns:p14="http://schemas.microsoft.com/office/powerpoint/2010/main" val="29734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1CF37-A134-4B9F-AF39-BA8D801B3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1F56E-396A-4F4D-AD0C-E48D97927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8B041-DC4E-41CD-BFB5-B5A030DE1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760E5-1448-492A-8479-8957263C1518}" type="datetimeFigureOut">
              <a:rPr lang="en-US" smtClean="0"/>
              <a:t>1/22/2019</a:t>
            </a:fld>
            <a:endParaRPr lang="en-US"/>
          </a:p>
        </p:txBody>
      </p:sp>
      <p:sp>
        <p:nvSpPr>
          <p:cNvPr id="5" name="Footer Placeholder 4">
            <a:extLst>
              <a:ext uri="{FF2B5EF4-FFF2-40B4-BE49-F238E27FC236}">
                <a16:creationId xmlns:a16="http://schemas.microsoft.com/office/drawing/2014/main" id="{321ED793-01F5-4C82-A654-80502990F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A77C13-57A5-401F-BAE9-61F5C1CDE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B58C7-3355-4558-9E11-1C8C84DFCEC9}" type="slidenum">
              <a:rPr lang="en-US" smtClean="0"/>
              <a:t>‹#›</a:t>
            </a:fld>
            <a:endParaRPr lang="en-US"/>
          </a:p>
        </p:txBody>
      </p:sp>
    </p:spTree>
    <p:extLst>
      <p:ext uri="{BB962C8B-B14F-4D97-AF65-F5344CB8AC3E}">
        <p14:creationId xmlns:p14="http://schemas.microsoft.com/office/powerpoint/2010/main" val="170028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34CBB-7B84-4105-97DB-24298DECF6D1}"/>
              </a:ext>
            </a:extLst>
          </p:cNvPr>
          <p:cNvPicPr>
            <a:picLocks noChangeAspect="1"/>
          </p:cNvPicPr>
          <p:nvPr/>
        </p:nvPicPr>
        <p:blipFill rotWithShape="1">
          <a:blip r:embed="rId2">
            <a:extLst>
              <a:ext uri="{28A0092B-C50C-407E-A947-70E740481C1C}">
                <a14:useLocalDpi xmlns:a14="http://schemas.microsoft.com/office/drawing/2010/main" val="0"/>
              </a:ext>
            </a:extLst>
          </a:blip>
          <a:srcRect t="37982" b="5768"/>
          <a:stretch/>
        </p:blipFill>
        <p:spPr>
          <a:xfrm>
            <a:off x="20" y="10"/>
            <a:ext cx="12191980" cy="6857990"/>
          </a:xfrm>
          <a:prstGeom prst="rect">
            <a:avLst/>
          </a:prstGeom>
        </p:spPr>
      </p:pic>
      <p:sp>
        <p:nvSpPr>
          <p:cNvPr id="1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89DD7E2-53AF-4EB9-AA3F-75E8A09351A6}"/>
              </a:ext>
            </a:extLst>
          </p:cNvPr>
          <p:cNvSpPr>
            <a:spLocks noGrp="1"/>
          </p:cNvSpPr>
          <p:nvPr>
            <p:ph type="ctrTitle"/>
          </p:nvPr>
        </p:nvSpPr>
        <p:spPr>
          <a:xfrm>
            <a:off x="8022021" y="3231931"/>
            <a:ext cx="3852041" cy="1834056"/>
          </a:xfrm>
        </p:spPr>
        <p:txBody>
          <a:bodyPr>
            <a:normAutofit/>
          </a:bodyPr>
          <a:lstStyle/>
          <a:p>
            <a:r>
              <a:rPr lang="en-US" sz="4400" b="1" dirty="0"/>
              <a:t>Multimedia Data in MATLAB</a:t>
            </a:r>
          </a:p>
        </p:txBody>
      </p:sp>
      <p:sp>
        <p:nvSpPr>
          <p:cNvPr id="3" name="Subtitle 2">
            <a:extLst>
              <a:ext uri="{FF2B5EF4-FFF2-40B4-BE49-F238E27FC236}">
                <a16:creationId xmlns:a16="http://schemas.microsoft.com/office/drawing/2014/main" id="{07BEF89D-8FB1-44D6-95C6-B55D60C9B94C}"/>
              </a:ext>
            </a:extLst>
          </p:cNvPr>
          <p:cNvSpPr>
            <a:spLocks noGrp="1"/>
          </p:cNvSpPr>
          <p:nvPr>
            <p:ph type="subTitle" idx="1"/>
          </p:nvPr>
        </p:nvSpPr>
        <p:spPr>
          <a:xfrm>
            <a:off x="7782910" y="5242675"/>
            <a:ext cx="4330262" cy="683284"/>
          </a:xfrm>
        </p:spPr>
        <p:txBody>
          <a:bodyPr>
            <a:normAutofit/>
          </a:bodyPr>
          <a:lstStyle/>
          <a:p>
            <a:endParaRPr lang="en-US" sz="2000" dirty="0"/>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53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endParaRPr lang="en-US" dirty="0"/>
          </a:p>
          <a:p>
            <a:pPr marL="0" indent="0">
              <a:buNone/>
            </a:pPr>
            <a:endParaRPr lang="en-US" dirty="0"/>
          </a:p>
          <a:p>
            <a:pPr marL="0" indent="0">
              <a:buNone/>
            </a:pPr>
            <a:endParaRPr lang="en-US" dirty="0"/>
          </a:p>
          <a:p>
            <a:endParaRPr lang="en-US" dirty="0"/>
          </a:p>
        </p:txBody>
      </p:sp>
      <p:pic>
        <p:nvPicPr>
          <p:cNvPr id="5" name="Picture 4" descr="A picture containing photo, tree&#10;&#10;Description automatically generated">
            <a:extLst>
              <a:ext uri="{FF2B5EF4-FFF2-40B4-BE49-F238E27FC236}">
                <a16:creationId xmlns:a16="http://schemas.microsoft.com/office/drawing/2014/main" id="{683D4D46-2AA9-4CCE-B742-6D1BFC864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751" y="198904"/>
            <a:ext cx="9084272" cy="6408083"/>
          </a:xfrm>
          <a:prstGeom prst="rect">
            <a:avLst/>
          </a:prstGeom>
        </p:spPr>
      </p:pic>
    </p:spTree>
    <p:extLst>
      <p:ext uri="{BB962C8B-B14F-4D97-AF65-F5344CB8AC3E}">
        <p14:creationId xmlns:p14="http://schemas.microsoft.com/office/powerpoint/2010/main" val="270043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Write Image to Disk</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After you process the image, you can save it on disk. You can use </a:t>
            </a:r>
            <a:r>
              <a:rPr lang="en-US" dirty="0" err="1"/>
              <a:t>imwrite</a:t>
            </a:r>
            <a:r>
              <a:rPr lang="en-US" dirty="0"/>
              <a:t> for this purpose.</a:t>
            </a:r>
          </a:p>
          <a:p>
            <a:endParaRPr lang="en-US" b="1" dirty="0"/>
          </a:p>
          <a:p>
            <a:pPr marL="0" indent="0">
              <a:buNone/>
            </a:pPr>
            <a:r>
              <a:rPr lang="en-US" b="1" dirty="0" err="1"/>
              <a:t>imwrite</a:t>
            </a:r>
            <a:r>
              <a:rPr lang="en-US" b="1" dirty="0"/>
              <a:t>(</a:t>
            </a:r>
            <a:r>
              <a:rPr lang="en-US" b="1" dirty="0" err="1"/>
              <a:t>A_gray</a:t>
            </a:r>
            <a:r>
              <a:rPr lang="en-US" b="1" dirty="0"/>
              <a:t>, 'gray_parrots.jpg');</a:t>
            </a:r>
            <a:endParaRPr lang="en-US" dirty="0"/>
          </a:p>
          <a:p>
            <a:pPr marL="0" indent="0">
              <a:buNone/>
            </a:pPr>
            <a:endParaRPr lang="en-US" dirty="0"/>
          </a:p>
          <a:p>
            <a:r>
              <a:rPr lang="en-US" dirty="0"/>
              <a:t>Because an image is a matrix, then we can perform any mathematical operation on them and that’s where the fun starts!</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6715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Simple processing</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For start, we can cut a part of the image just by addressing the matrix. As an example, we can do:</a:t>
            </a:r>
          </a:p>
          <a:p>
            <a:pPr marL="0" indent="0">
              <a:buNone/>
            </a:pPr>
            <a:r>
              <a:rPr lang="en-US" b="1" dirty="0" err="1"/>
              <a:t>A_cutted</a:t>
            </a:r>
            <a:r>
              <a:rPr lang="en-US" b="1" dirty="0"/>
              <a:t> = </a:t>
            </a:r>
            <a:r>
              <a:rPr lang="en-US" b="1" dirty="0" err="1"/>
              <a:t>A_gray</a:t>
            </a:r>
            <a:r>
              <a:rPr lang="en-US" b="1" dirty="0"/>
              <a:t>(200:400,300:600);</a:t>
            </a:r>
            <a:endParaRPr lang="en-US" dirty="0"/>
          </a:p>
          <a:p>
            <a:pPr marL="0" indent="0">
              <a:buNone/>
            </a:pPr>
            <a:r>
              <a:rPr lang="en-US" b="1" dirty="0" err="1"/>
              <a:t>imshow</a:t>
            </a:r>
            <a:r>
              <a:rPr lang="en-US" b="1" dirty="0"/>
              <a:t>(</a:t>
            </a:r>
            <a:r>
              <a:rPr lang="en-US" b="1" dirty="0" err="1"/>
              <a:t>A_cutted</a:t>
            </a:r>
            <a:r>
              <a:rPr lang="en-US" b="1" dirty="0"/>
              <a:t>)</a:t>
            </a:r>
            <a:endParaRPr lang="en-US" dirty="0"/>
          </a:p>
          <a:p>
            <a:endParaRPr lang="en-US" dirty="0"/>
          </a:p>
          <a:p>
            <a:r>
              <a:rPr lang="en-US" dirty="0"/>
              <a:t>You can also change the value of a single pixel or a group of them. For example, we can create a white rectangular by changing the value of some pixels to 255 (whitest color):</a:t>
            </a:r>
          </a:p>
          <a:p>
            <a:pPr marL="0" indent="0">
              <a:buNone/>
            </a:pPr>
            <a:r>
              <a:rPr lang="en-US" b="1" dirty="0" err="1"/>
              <a:t>A_gray</a:t>
            </a:r>
            <a:r>
              <a:rPr lang="en-US" b="1" dirty="0"/>
              <a:t>(55:100,55:100)=255;</a:t>
            </a:r>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7072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endParaRPr lang="en-US" dirty="0"/>
          </a:p>
          <a:p>
            <a:pPr marL="0" indent="0">
              <a:buNone/>
            </a:pPr>
            <a:endParaRPr lang="en-US" dirty="0"/>
          </a:p>
          <a:p>
            <a:pPr marL="0" indent="0">
              <a:buNone/>
            </a:pPr>
            <a:endParaRPr lang="en-US" dirty="0"/>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39DF5C75-407B-47AA-BF0E-3D1696DDA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74" y="2061028"/>
            <a:ext cx="5589047" cy="4066419"/>
          </a:xfrm>
          <a:prstGeom prst="rect">
            <a:avLst/>
          </a:prstGeom>
        </p:spPr>
      </p:pic>
      <p:pic>
        <p:nvPicPr>
          <p:cNvPr id="7" name="Picture 6" descr="A screen shot of a social media post&#10;&#10;Description automatically generated">
            <a:extLst>
              <a:ext uri="{FF2B5EF4-FFF2-40B4-BE49-F238E27FC236}">
                <a16:creationId xmlns:a16="http://schemas.microsoft.com/office/drawing/2014/main" id="{56CC1B95-E170-4BDB-99B2-36256C021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148" y="478971"/>
            <a:ext cx="5764022" cy="4185231"/>
          </a:xfrm>
          <a:prstGeom prst="rect">
            <a:avLst/>
          </a:prstGeom>
        </p:spPr>
      </p:pic>
    </p:spTree>
    <p:extLst>
      <p:ext uri="{BB962C8B-B14F-4D97-AF65-F5344CB8AC3E}">
        <p14:creationId xmlns:p14="http://schemas.microsoft.com/office/powerpoint/2010/main" val="355202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Simple processing</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We can also change the intensity of pixels by multiplying them by a number</a:t>
            </a:r>
          </a:p>
          <a:p>
            <a:r>
              <a:rPr lang="en-US" dirty="0"/>
              <a:t>Make it brighter:</a:t>
            </a:r>
          </a:p>
          <a:p>
            <a:pPr marL="0" indent="0">
              <a:buNone/>
            </a:pPr>
            <a:r>
              <a:rPr lang="en-US" b="1" dirty="0" err="1"/>
              <a:t>A_brightened</a:t>
            </a:r>
            <a:r>
              <a:rPr lang="en-US" b="1" dirty="0"/>
              <a:t> = </a:t>
            </a:r>
            <a:r>
              <a:rPr lang="en-US" b="1" dirty="0" err="1"/>
              <a:t>A_gray</a:t>
            </a:r>
            <a:r>
              <a:rPr lang="en-US" b="1" dirty="0"/>
              <a:t>*2;</a:t>
            </a:r>
            <a:endParaRPr lang="en-US" dirty="0"/>
          </a:p>
          <a:p>
            <a:pPr marL="0" indent="0">
              <a:buNone/>
            </a:pPr>
            <a:endParaRPr lang="en-US" dirty="0"/>
          </a:p>
          <a:p>
            <a:r>
              <a:rPr lang="en-US" dirty="0"/>
              <a:t>Make it darker</a:t>
            </a:r>
          </a:p>
          <a:p>
            <a:pPr marL="0" indent="0">
              <a:buNone/>
            </a:pPr>
            <a:r>
              <a:rPr lang="en-US" b="1" dirty="0" err="1"/>
              <a:t>A_darkened</a:t>
            </a:r>
            <a:r>
              <a:rPr lang="en-US" b="1" dirty="0"/>
              <a:t> = </a:t>
            </a:r>
            <a:r>
              <a:rPr lang="en-US" b="1" dirty="0" err="1"/>
              <a:t>A_gray</a:t>
            </a:r>
            <a:r>
              <a:rPr lang="en-US" b="1" dirty="0"/>
              <a:t>*0.5;</a:t>
            </a:r>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0953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endParaRPr lang="en-US" dirty="0"/>
          </a:p>
          <a:p>
            <a:pPr marL="0" indent="0">
              <a:buNone/>
            </a:pPr>
            <a:endParaRPr lang="en-US" dirty="0"/>
          </a:p>
          <a:p>
            <a:pPr marL="0" indent="0">
              <a:buNone/>
            </a:pPr>
            <a:endParaRPr lang="en-US" dirty="0"/>
          </a:p>
          <a:p>
            <a:endParaRPr lang="en-US" dirty="0"/>
          </a:p>
        </p:txBody>
      </p:sp>
      <p:pic>
        <p:nvPicPr>
          <p:cNvPr id="7" name="Picture 6" descr="A picture containing photo&#10;&#10;Description automatically generated">
            <a:extLst>
              <a:ext uri="{FF2B5EF4-FFF2-40B4-BE49-F238E27FC236}">
                <a16:creationId xmlns:a16="http://schemas.microsoft.com/office/drawing/2014/main" id="{57A77B6C-EE4D-4046-9407-F09BA0DE3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21" y="48370"/>
            <a:ext cx="6911340" cy="490347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5C328AB-A023-4F58-968C-192887DE6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39" y="1705515"/>
            <a:ext cx="6050280" cy="5021580"/>
          </a:xfrm>
          <a:prstGeom prst="rect">
            <a:avLst/>
          </a:prstGeom>
        </p:spPr>
      </p:pic>
    </p:spTree>
    <p:extLst>
      <p:ext uri="{BB962C8B-B14F-4D97-AF65-F5344CB8AC3E}">
        <p14:creationId xmlns:p14="http://schemas.microsoft.com/office/powerpoint/2010/main" val="153189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Image histogram</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Each pixels’ brightness varies, and we can look for frequency of their brightness in the scale of 0-255. For example, how many pixels have the intensity of 10? We can collect all of this data and show it in a histogram. The x-axis displays the intensity from 0 to 255 and the y-axis shows how many pixels we have for each intensity. For this purpose, MATLAB has a predefined function:</a:t>
            </a:r>
          </a:p>
          <a:p>
            <a:endParaRPr lang="en-US" dirty="0"/>
          </a:p>
          <a:p>
            <a:r>
              <a:rPr lang="en-US" b="1" dirty="0" err="1"/>
              <a:t>imhist</a:t>
            </a:r>
            <a:r>
              <a:rPr lang="en-US" b="1" dirty="0"/>
              <a:t>(</a:t>
            </a:r>
            <a:r>
              <a:rPr lang="en-US" b="1" dirty="0" err="1"/>
              <a:t>A_gray</a:t>
            </a:r>
            <a:r>
              <a:rPr lang="en-US" b="1" dirty="0"/>
              <a:t>)</a:t>
            </a:r>
            <a:endParaRPr lang="en-US" dirty="0"/>
          </a:p>
          <a:p>
            <a:pPr marL="0" indent="0">
              <a:buNone/>
            </a:pPr>
            <a:endParaRPr lang="en-US" dirty="0"/>
          </a:p>
          <a:p>
            <a:pPr marL="0" indent="0">
              <a:buNone/>
            </a:pPr>
            <a:r>
              <a:rPr lang="en-US" dirty="0"/>
              <a:t>And the result on the parrots image is: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7801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3C76E8AA-9F8C-4A2A-B9E4-710BEC653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003" y="402432"/>
            <a:ext cx="8803588" cy="6204555"/>
          </a:xfrm>
          <a:prstGeom prst="rect">
            <a:avLst/>
          </a:prstGeom>
        </p:spPr>
      </p:pic>
    </p:spTree>
    <p:extLst>
      <p:ext uri="{BB962C8B-B14F-4D97-AF65-F5344CB8AC3E}">
        <p14:creationId xmlns:p14="http://schemas.microsoft.com/office/powerpoint/2010/main" val="16422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Image histogram</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As you can see the brightness is concentrated in the dark area of grayscale.</a:t>
            </a:r>
          </a:p>
          <a:p>
            <a:r>
              <a:rPr lang="en-US" dirty="0"/>
              <a:t>Histogram equalization spreads the intensity values over the full range of the image and improves the contrast in an image.</a:t>
            </a:r>
          </a:p>
          <a:p>
            <a:pPr marL="0" indent="0">
              <a:buNone/>
            </a:pPr>
            <a:endParaRPr lang="en-US" dirty="0"/>
          </a:p>
          <a:p>
            <a:pPr marL="0" indent="0">
              <a:buNone/>
            </a:pPr>
            <a:r>
              <a:rPr lang="en-US" b="1" dirty="0" err="1"/>
              <a:t>A_gray_eq</a:t>
            </a:r>
            <a:r>
              <a:rPr lang="en-US" b="1" dirty="0"/>
              <a:t> = </a:t>
            </a:r>
            <a:r>
              <a:rPr lang="en-US" b="1" dirty="0" err="1"/>
              <a:t>histeq</a:t>
            </a:r>
            <a:r>
              <a:rPr lang="en-US" b="1" dirty="0"/>
              <a:t>(</a:t>
            </a:r>
            <a:r>
              <a:rPr lang="en-US" b="1" dirty="0" err="1"/>
              <a:t>A_gray</a:t>
            </a:r>
            <a:r>
              <a:rPr lang="en-US" b="1" dirty="0"/>
              <a:t>);</a:t>
            </a:r>
            <a:endParaRPr lang="en-US" dirty="0"/>
          </a:p>
          <a:p>
            <a:endParaRPr lang="en-US" b="0" i="0" u="none" strike="noStrike" baseline="0" dirty="0"/>
          </a:p>
          <a:p>
            <a:r>
              <a:rPr lang="en-US" dirty="0"/>
              <a:t>As you can see, the contrast is higher and you can see more details especially in the background.</a:t>
            </a: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24568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endParaRPr lang="en-US" b="0" i="0" u="none" strike="noStrike" baseline="0"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DA50DC20-72CA-4B2E-B8A7-D5E92056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8" y="431800"/>
            <a:ext cx="11790438" cy="5994400"/>
          </a:xfrm>
          <a:prstGeom prst="rect">
            <a:avLst/>
          </a:prstGeom>
        </p:spPr>
      </p:pic>
    </p:spTree>
    <p:extLst>
      <p:ext uri="{BB962C8B-B14F-4D97-AF65-F5344CB8AC3E}">
        <p14:creationId xmlns:p14="http://schemas.microsoft.com/office/powerpoint/2010/main" val="288010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a:t>What kind of data I can process in MATLAB?</a:t>
            </a:r>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10515600" cy="4351338"/>
          </a:xfrm>
        </p:spPr>
        <p:txBody>
          <a:bodyPr/>
          <a:lstStyle/>
          <a:p>
            <a:r>
              <a:rPr lang="en-US" dirty="0"/>
              <a:t>You can import pretty much any forms of data into MATLAB</a:t>
            </a:r>
          </a:p>
          <a:p>
            <a:r>
              <a:rPr lang="en-US" dirty="0"/>
              <a:t>As long as you can convert your data into numbers MATLAB is happy with it.</a:t>
            </a:r>
          </a:p>
          <a:p>
            <a:r>
              <a:rPr lang="en-US" dirty="0"/>
              <a:t>Some data types are more convenient to use than others in MATLAB. </a:t>
            </a:r>
          </a:p>
          <a:p>
            <a:r>
              <a:rPr lang="en-US" dirty="0"/>
              <a:t>Images, audio files and video files are very easy to use in MATLAB</a:t>
            </a:r>
          </a:p>
          <a:p>
            <a:r>
              <a:rPr lang="en-US" dirty="0"/>
              <a:t>Text and inhomogeneous data like excel files with different data types are harder to manipulate in MATLAB</a:t>
            </a:r>
          </a:p>
          <a:p>
            <a:r>
              <a:rPr lang="en-US" dirty="0"/>
              <a:t>In this tutorial we cover basic import/export and manipulation of multimedia files(image, audio and video) in MATLAB </a:t>
            </a:r>
          </a:p>
        </p:txBody>
      </p:sp>
    </p:spTree>
    <p:extLst>
      <p:ext uri="{BB962C8B-B14F-4D97-AF65-F5344CB8AC3E}">
        <p14:creationId xmlns:p14="http://schemas.microsoft.com/office/powerpoint/2010/main" val="363930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endParaRPr lang="en-US" b="0" i="0" u="none" strike="noStrike" baseline="0" dirty="0"/>
          </a:p>
          <a:p>
            <a:pPr marL="0" indent="0">
              <a:buNone/>
            </a:pPr>
            <a:endParaRPr lang="en-US" dirty="0"/>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E8342322-CEA9-4FF6-A7C5-C3AF1563F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84" y="154291"/>
            <a:ext cx="8947322" cy="6776280"/>
          </a:xfrm>
          <a:prstGeom prst="rect">
            <a:avLst/>
          </a:prstGeom>
        </p:spPr>
      </p:pic>
    </p:spTree>
    <p:extLst>
      <p:ext uri="{BB962C8B-B14F-4D97-AF65-F5344CB8AC3E}">
        <p14:creationId xmlns:p14="http://schemas.microsoft.com/office/powerpoint/2010/main" val="323432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a:t>Basic Audio Processing</a:t>
            </a:r>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Just like images, audio is nothing but a vector (for one channel audio) or two vectors (for two channels, stereo audio) of numerical values. </a:t>
            </a:r>
          </a:p>
          <a:p>
            <a:endParaRPr lang="en-US" dirty="0"/>
          </a:p>
          <a:p>
            <a:r>
              <a:rPr lang="en-US" dirty="0"/>
              <a:t>MATLAB can import/export a variety of formats:</a:t>
            </a:r>
          </a:p>
          <a:p>
            <a:pPr marL="0" indent="0">
              <a:buNone/>
            </a:pPr>
            <a:r>
              <a:rPr lang="en-US" dirty="0"/>
              <a:t>WAVE, OGG, FLAC, AU, MP3</a:t>
            </a:r>
          </a:p>
          <a:p>
            <a:endParaRPr lang="en-US" b="0" i="0" u="none" strike="noStrike" baseline="0" dirty="0"/>
          </a:p>
          <a:p>
            <a:pPr marL="0" indent="0">
              <a:buNone/>
            </a:pPr>
            <a:endParaRPr lang="en-US" dirty="0"/>
          </a:p>
          <a:p>
            <a:endParaRPr lang="en-US" dirty="0"/>
          </a:p>
        </p:txBody>
      </p:sp>
      <p:pic>
        <p:nvPicPr>
          <p:cNvPr id="2050" name="Picture 2" descr="Image result for audio files matlab">
            <a:extLst>
              <a:ext uri="{FF2B5EF4-FFF2-40B4-BE49-F238E27FC236}">
                <a16:creationId xmlns:a16="http://schemas.microsoft.com/office/drawing/2014/main" id="{D1596990-A925-40BC-AC44-8DA9C3F01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010" y="3898749"/>
            <a:ext cx="5334000" cy="259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38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Read and Play an Audio File</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You can read an audio file with </a:t>
            </a:r>
            <a:r>
              <a:rPr lang="en-US" dirty="0" err="1"/>
              <a:t>audioread</a:t>
            </a:r>
            <a:r>
              <a:rPr lang="en-US" dirty="0"/>
              <a:t> function. It gives you two outputs. Y is the audio file data in terms of intensity and Fs is the “sampling rate.” </a:t>
            </a:r>
          </a:p>
          <a:p>
            <a:r>
              <a:rPr lang="en-US" dirty="0"/>
              <a:t>“Sampling rate” specifies how fast we should read data from y. The “sampling rate” is usually 44,100, which means in one second, 44,100 samples will be read from the vector y. </a:t>
            </a:r>
          </a:p>
          <a:p>
            <a:pPr marL="0" indent="0">
              <a:buNone/>
            </a:pPr>
            <a:r>
              <a:rPr lang="en-US" b="1" dirty="0"/>
              <a:t>[y, Fs] = </a:t>
            </a:r>
            <a:r>
              <a:rPr lang="en-US" b="1" dirty="0" err="1"/>
              <a:t>audioread</a:t>
            </a:r>
            <a:r>
              <a:rPr lang="en-US" b="1" dirty="0"/>
              <a:t>('trains_short.mp3’);</a:t>
            </a:r>
            <a:endParaRPr lang="en-US" dirty="0"/>
          </a:p>
          <a:p>
            <a:pPr marL="0" indent="0">
              <a:buNone/>
            </a:pPr>
            <a:endParaRPr lang="en-US" b="0" i="0" u="none" strike="noStrike" baseline="0" dirty="0"/>
          </a:p>
          <a:p>
            <a:pPr marL="0" indent="0">
              <a:buNone/>
            </a:pPr>
            <a:r>
              <a:rPr lang="en-US" b="0" i="0" u="none" strike="noStrike" baseline="0" dirty="0"/>
              <a:t> We can plot y(blue and orange is for channel 1 and 2):</a:t>
            </a:r>
          </a:p>
          <a:p>
            <a:pPr marL="0" indent="0">
              <a:buNone/>
            </a:pPr>
            <a:r>
              <a:rPr lang="en-US" b="1" dirty="0"/>
              <a:t>plot(y)</a:t>
            </a:r>
            <a:endParaRPr lang="en-US" b="1"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355728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pPr marL="0" indent="0">
              <a:buNone/>
            </a:pPr>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EE5D3516-0B4E-4E3D-AE19-B77A7DF22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19" y="431800"/>
            <a:ext cx="11698514" cy="5994400"/>
          </a:xfrm>
          <a:prstGeom prst="rect">
            <a:avLst/>
          </a:prstGeom>
        </p:spPr>
      </p:pic>
    </p:spTree>
    <p:extLst>
      <p:ext uri="{BB962C8B-B14F-4D97-AF65-F5344CB8AC3E}">
        <p14:creationId xmlns:p14="http://schemas.microsoft.com/office/powerpoint/2010/main" val="3982156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Read and Play an Audio File</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And then we can play it with the sound function:</a:t>
            </a:r>
          </a:p>
          <a:p>
            <a:pPr marL="0" indent="0">
              <a:buNone/>
            </a:pPr>
            <a:r>
              <a:rPr lang="en-US" b="1" dirty="0"/>
              <a:t>sound(y, Fs)</a:t>
            </a:r>
            <a:endParaRPr lang="en-US" dirty="0"/>
          </a:p>
          <a:p>
            <a:pPr marL="0" indent="0">
              <a:buNone/>
            </a:pPr>
            <a:endParaRPr lang="en-US" dirty="0"/>
          </a:p>
          <a:p>
            <a:pPr marL="0" indent="0">
              <a:buNone/>
            </a:pPr>
            <a:r>
              <a:rPr lang="en-US" dirty="0"/>
              <a:t>(WARNING: when you run this function it will play the whole audio, there is no way of stopping it, except killing MATLAB)</a:t>
            </a:r>
          </a:p>
          <a:p>
            <a:pPr marL="0" indent="0">
              <a:buNone/>
            </a:pPr>
            <a:endParaRPr lang="en-US" dirty="0"/>
          </a:p>
          <a:p>
            <a:r>
              <a:rPr lang="en-US" dirty="0"/>
              <a:t>So, the length of audio the audio file in seconds is:</a:t>
            </a:r>
          </a:p>
          <a:p>
            <a:pPr marL="0" indent="0">
              <a:buNone/>
            </a:pPr>
            <a:r>
              <a:rPr lang="en-US" b="1" dirty="0" err="1"/>
              <a:t>audio_length_in_sec</a:t>
            </a:r>
            <a:r>
              <a:rPr lang="en-US" b="1" dirty="0"/>
              <a:t> = length(y)/Fs;</a:t>
            </a: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4215824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Trimming the audio file</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Again, because y is just a vector of numbers we can perform any kind of math on it. </a:t>
            </a:r>
          </a:p>
          <a:p>
            <a:r>
              <a:rPr lang="en-US" dirty="0"/>
              <a:t>For start, we can trim an audio file from 5 to 10 second:</a:t>
            </a:r>
          </a:p>
          <a:p>
            <a:pPr marL="0" indent="0">
              <a:buNone/>
            </a:pPr>
            <a:r>
              <a:rPr lang="en-US" b="1" dirty="0" err="1"/>
              <a:t>start_time</a:t>
            </a:r>
            <a:r>
              <a:rPr lang="en-US" b="1" dirty="0"/>
              <a:t> = 5*Fs;</a:t>
            </a:r>
            <a:endParaRPr lang="en-US" dirty="0"/>
          </a:p>
          <a:p>
            <a:pPr marL="0" indent="0">
              <a:buNone/>
            </a:pPr>
            <a:r>
              <a:rPr lang="en-US" b="1" dirty="0" err="1"/>
              <a:t>end_time</a:t>
            </a:r>
            <a:r>
              <a:rPr lang="en-US" b="1" dirty="0"/>
              <a:t> = 10*Fs;</a:t>
            </a:r>
            <a:endParaRPr lang="en-US" dirty="0"/>
          </a:p>
          <a:p>
            <a:pPr marL="0" indent="0">
              <a:buNone/>
            </a:pPr>
            <a:r>
              <a:rPr lang="en-US" b="1" dirty="0" err="1"/>
              <a:t>y_short</a:t>
            </a:r>
            <a:r>
              <a:rPr lang="en-US" b="1" dirty="0"/>
              <a:t> = y(</a:t>
            </a:r>
            <a:r>
              <a:rPr lang="en-US" b="1" dirty="0" err="1"/>
              <a:t>start_time:end_time</a:t>
            </a:r>
            <a:r>
              <a:rPr lang="en-US" b="1" dirty="0"/>
              <a:t>, :);</a:t>
            </a:r>
            <a:endParaRPr lang="en-US" dirty="0"/>
          </a:p>
          <a:p>
            <a:pPr marL="0" indent="0">
              <a:buNone/>
            </a:pPr>
            <a:r>
              <a:rPr lang="en-US" b="1" dirty="0"/>
              <a:t>sound(</a:t>
            </a:r>
            <a:r>
              <a:rPr lang="en-US" b="1" dirty="0" err="1"/>
              <a:t>y_short</a:t>
            </a:r>
            <a:r>
              <a:rPr lang="en-US" b="1" dirty="0"/>
              <a:t>, Fs);</a:t>
            </a: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400961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Save audio file to disk</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We can save the result using the </a:t>
            </a:r>
            <a:r>
              <a:rPr lang="en-US" dirty="0" err="1"/>
              <a:t>audiowrite</a:t>
            </a:r>
            <a:r>
              <a:rPr lang="en-US" dirty="0"/>
              <a:t> function:</a:t>
            </a:r>
          </a:p>
          <a:p>
            <a:pPr marL="0" indent="0">
              <a:buNone/>
            </a:pPr>
            <a:r>
              <a:rPr lang="en-US" b="1" dirty="0" err="1"/>
              <a:t>audiowrite</a:t>
            </a:r>
            <a:r>
              <a:rPr lang="en-US" b="1" dirty="0"/>
              <a:t>('train_short.wav', </a:t>
            </a:r>
            <a:r>
              <a:rPr lang="en-US" b="1" dirty="0" err="1"/>
              <a:t>y_short</a:t>
            </a:r>
            <a:r>
              <a:rPr lang="en-US" b="1" dirty="0"/>
              <a:t>, Fs);</a:t>
            </a:r>
          </a:p>
          <a:p>
            <a:pPr marL="0" indent="0">
              <a:buNone/>
            </a:pPr>
            <a:endParaRPr lang="en-US" b="1" dirty="0"/>
          </a:p>
          <a:p>
            <a:r>
              <a:rPr lang="en-US" dirty="0"/>
              <a:t>We can also turn off one channel:</a:t>
            </a:r>
          </a:p>
          <a:p>
            <a:pPr marL="0" indent="0">
              <a:buNone/>
            </a:pPr>
            <a:r>
              <a:rPr lang="en-US" b="1" dirty="0" err="1"/>
              <a:t>y_short</a:t>
            </a:r>
            <a:r>
              <a:rPr lang="en-US" b="1" dirty="0"/>
              <a:t>(:, 1)=0;</a:t>
            </a:r>
            <a:endParaRPr lang="en-US" dirty="0"/>
          </a:p>
          <a:p>
            <a:pPr marL="0" indent="0">
              <a:buNone/>
            </a:pPr>
            <a:r>
              <a:rPr lang="en-US" dirty="0"/>
              <a:t> </a:t>
            </a:r>
          </a:p>
          <a:p>
            <a:r>
              <a:rPr lang="en-US" dirty="0"/>
              <a:t>We can just copy one column to a new vector to have a mono audio file instead of stereo.</a:t>
            </a:r>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185781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Reverse the audio</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We can reverse the audio file:</a:t>
            </a:r>
          </a:p>
          <a:p>
            <a:pPr marL="0" indent="0">
              <a:buNone/>
            </a:pPr>
            <a:r>
              <a:rPr lang="en-US" b="1" dirty="0" err="1"/>
              <a:t>y_short_reversed</a:t>
            </a:r>
            <a:r>
              <a:rPr lang="en-US" b="1" dirty="0"/>
              <a:t> = </a:t>
            </a:r>
            <a:r>
              <a:rPr lang="en-US" b="1" dirty="0" err="1"/>
              <a:t>y_short</a:t>
            </a:r>
            <a:r>
              <a:rPr lang="en-US" b="1" dirty="0"/>
              <a:t>(end:-1:1, end:-1:1);</a:t>
            </a:r>
            <a:endParaRPr lang="en-US" dirty="0"/>
          </a:p>
          <a:p>
            <a:pPr marL="0" indent="0">
              <a:buNone/>
            </a:pPr>
            <a:r>
              <a:rPr lang="en-US" dirty="0"/>
              <a:t> </a:t>
            </a:r>
          </a:p>
          <a:p>
            <a:r>
              <a:rPr lang="en-US" dirty="0"/>
              <a:t>Here we reversed both channels.</a:t>
            </a:r>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15118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Adding noise to audio</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We can add white noise to the audio file:</a:t>
            </a:r>
          </a:p>
          <a:p>
            <a:pPr marL="0" indent="0">
              <a:buNone/>
            </a:pPr>
            <a:r>
              <a:rPr lang="en-US" b="1" dirty="0" err="1"/>
              <a:t>white_noise</a:t>
            </a:r>
            <a:r>
              <a:rPr lang="en-US" b="1" dirty="0"/>
              <a:t> = </a:t>
            </a:r>
            <a:r>
              <a:rPr lang="en-US" b="1" dirty="0" err="1"/>
              <a:t>randn</a:t>
            </a:r>
            <a:r>
              <a:rPr lang="en-US" b="1" dirty="0"/>
              <a:t>(length(</a:t>
            </a:r>
            <a:r>
              <a:rPr lang="en-US" b="1" dirty="0" err="1"/>
              <a:t>y_short</a:t>
            </a:r>
            <a:r>
              <a:rPr lang="en-US" b="1" dirty="0"/>
              <a:t>), 2)*0.1;</a:t>
            </a:r>
            <a:endParaRPr lang="en-US" dirty="0"/>
          </a:p>
          <a:p>
            <a:pPr marL="0" indent="0">
              <a:buNone/>
            </a:pPr>
            <a:r>
              <a:rPr lang="en-US" b="1" dirty="0" err="1"/>
              <a:t>y_noised</a:t>
            </a:r>
            <a:r>
              <a:rPr lang="en-US" b="1" dirty="0"/>
              <a:t> = </a:t>
            </a:r>
            <a:r>
              <a:rPr lang="en-US" b="1" dirty="0" err="1"/>
              <a:t>y_short</a:t>
            </a:r>
            <a:r>
              <a:rPr lang="en-US" b="1" dirty="0"/>
              <a:t> + </a:t>
            </a:r>
            <a:r>
              <a:rPr lang="en-US" b="1" dirty="0" err="1"/>
              <a:t>white_noise</a:t>
            </a:r>
            <a:r>
              <a:rPr lang="en-US" b="1" dirty="0"/>
              <a:t>;</a:t>
            </a:r>
            <a:endParaRPr lang="en-US" dirty="0"/>
          </a:p>
          <a:p>
            <a:pPr marL="0" indent="0">
              <a:buNone/>
            </a:pPr>
            <a:r>
              <a:rPr lang="en-US" b="1" dirty="0"/>
              <a:t>sound(</a:t>
            </a:r>
            <a:r>
              <a:rPr lang="en-US" b="1" dirty="0" err="1"/>
              <a:t>y_noised</a:t>
            </a:r>
            <a:r>
              <a:rPr lang="en-US" b="1" dirty="0"/>
              <a:t>, Fs)</a:t>
            </a:r>
            <a:endParaRPr lang="en-US" dirty="0"/>
          </a:p>
          <a:p>
            <a:pPr marL="0" indent="0">
              <a:buNone/>
            </a:pPr>
            <a:endParaRPr lang="en-US" dirty="0"/>
          </a:p>
          <a:p>
            <a:r>
              <a:rPr lang="en-US" dirty="0"/>
              <a:t>Removing the noise is also possible but requires more advanced techniques which is beyond the scope of this tutorial.</a:t>
            </a:r>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280306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err="1"/>
              <a:t>Chaning</a:t>
            </a:r>
            <a:r>
              <a:rPr lang="en-US" dirty="0"/>
              <a:t> the sampling rate</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And finally, we can change the sampling rate which determines the frequency of the audio file.</a:t>
            </a:r>
          </a:p>
          <a:p>
            <a:r>
              <a:rPr lang="en-US" b="1" dirty="0"/>
              <a:t>sound(</a:t>
            </a:r>
            <a:r>
              <a:rPr lang="en-US" b="1" dirty="0" err="1"/>
              <a:t>y_short</a:t>
            </a:r>
            <a:r>
              <a:rPr lang="en-US" b="1" dirty="0"/>
              <a:t>, Fs/2) %low frequency</a:t>
            </a:r>
            <a:endParaRPr lang="en-US" dirty="0"/>
          </a:p>
          <a:p>
            <a:r>
              <a:rPr lang="en-US" b="1" dirty="0"/>
              <a:t>sound(</a:t>
            </a:r>
            <a:r>
              <a:rPr lang="en-US" b="1" dirty="0" err="1"/>
              <a:t>y_short</a:t>
            </a:r>
            <a:r>
              <a:rPr lang="en-US" b="1" dirty="0"/>
              <a:t>, Fs*2) %high frequency</a:t>
            </a:r>
            <a:endParaRPr lang="en-US" dirty="0"/>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162271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normAutofit/>
          </a:bodyPr>
          <a:lstStyle/>
          <a:p>
            <a:r>
              <a:rPr lang="en-US" dirty="0"/>
              <a:t>What kind of data I can process in MATLAB?</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5127171" cy="4076851"/>
          </a:xfrm>
        </p:spPr>
        <p:txBody>
          <a:bodyPr>
            <a:normAutofit fontScale="92500"/>
          </a:bodyPr>
          <a:lstStyle/>
          <a:p>
            <a:r>
              <a:rPr lang="en-US" dirty="0"/>
              <a:t>Images, audio files and video files are very easy to use in MATLAB</a:t>
            </a:r>
          </a:p>
          <a:p>
            <a:r>
              <a:rPr lang="en-US" dirty="0"/>
              <a:t>Text and inhomogeneous data like excel files with different data types are harder to manipulate in MATLAB</a:t>
            </a:r>
          </a:p>
          <a:p>
            <a:r>
              <a:rPr lang="en-US" dirty="0"/>
              <a:t>In this tutorial we cover basic import/export and manipulation of multimedia files(image, audio and video)</a:t>
            </a:r>
          </a:p>
        </p:txBody>
      </p:sp>
      <p:pic>
        <p:nvPicPr>
          <p:cNvPr id="4" name="Picture 3">
            <a:extLst>
              <a:ext uri="{FF2B5EF4-FFF2-40B4-BE49-F238E27FC236}">
                <a16:creationId xmlns:a16="http://schemas.microsoft.com/office/drawing/2014/main" id="{E47B49E8-DD5A-4405-97CD-63299FDD6CF9}"/>
              </a:ext>
            </a:extLst>
          </p:cNvPr>
          <p:cNvPicPr>
            <a:picLocks noChangeAspect="1"/>
          </p:cNvPicPr>
          <p:nvPr/>
        </p:nvPicPr>
        <p:blipFill rotWithShape="1">
          <a:blip r:embed="rId2"/>
          <a:srcRect r="1" b="6739"/>
          <a:stretch/>
        </p:blipFill>
        <p:spPr>
          <a:xfrm>
            <a:off x="6226629" y="1904282"/>
            <a:ext cx="5127171" cy="3195070"/>
          </a:xfrm>
          <a:prstGeom prst="rect">
            <a:avLst/>
          </a:prstGeom>
        </p:spPr>
      </p:pic>
    </p:spTree>
    <p:extLst>
      <p:ext uri="{BB962C8B-B14F-4D97-AF65-F5344CB8AC3E}">
        <p14:creationId xmlns:p14="http://schemas.microsoft.com/office/powerpoint/2010/main" val="3264180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Basic Video Processing</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Any video consists of a bunch of frames and frames are images. </a:t>
            </a:r>
          </a:p>
          <a:p>
            <a:r>
              <a:rPr lang="en-US" dirty="0"/>
              <a:t>So, a video is a 4D image with the dimensions of Height x Width x Channel x time. </a:t>
            </a:r>
          </a:p>
          <a:p>
            <a:r>
              <a:rPr lang="en-US" dirty="0"/>
              <a:t>In MATLAB we can read video files using the following commands:</a:t>
            </a:r>
          </a:p>
          <a:p>
            <a:pPr marL="0" indent="0">
              <a:buNone/>
            </a:pPr>
            <a:r>
              <a:rPr lang="en-US" b="1" dirty="0"/>
              <a:t>v = </a:t>
            </a:r>
            <a:r>
              <a:rPr lang="en-US" b="1" dirty="0" err="1"/>
              <a:t>VideoReader</a:t>
            </a:r>
            <a:r>
              <a:rPr lang="en-US" b="1" dirty="0"/>
              <a:t>('cats.mp4');</a:t>
            </a:r>
            <a:endParaRPr lang="en-US" dirty="0"/>
          </a:p>
          <a:p>
            <a:pPr marL="0" indent="0">
              <a:buNone/>
            </a:pPr>
            <a:r>
              <a:rPr lang="en-US" b="1" dirty="0" err="1"/>
              <a:t>cat_video</a:t>
            </a:r>
            <a:r>
              <a:rPr lang="en-US" b="1" dirty="0"/>
              <a:t> = read(v);</a:t>
            </a:r>
            <a:endParaRPr lang="en-US" dirty="0"/>
          </a:p>
          <a:p>
            <a:pPr marL="0" indent="0">
              <a:buNone/>
            </a:pPr>
            <a:r>
              <a:rPr lang="en-US" dirty="0"/>
              <a:t> </a:t>
            </a:r>
          </a:p>
          <a:p>
            <a:r>
              <a:rPr lang="en-US" dirty="0" err="1"/>
              <a:t>cat_video</a:t>
            </a:r>
            <a:r>
              <a:rPr lang="en-US" dirty="0"/>
              <a:t> variable is a 4d matrix. For large files it is recommended to read frame by frame than loading the whole video in one variable.</a:t>
            </a:r>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3226641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Basic Video Processing</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lnSpcReduction="10000"/>
          </a:bodyPr>
          <a:lstStyle/>
          <a:p>
            <a:r>
              <a:rPr lang="en-US" dirty="0"/>
              <a:t>You can check the size of this 4d matrix by:</a:t>
            </a:r>
          </a:p>
          <a:p>
            <a:pPr marL="0" indent="0">
              <a:buNone/>
            </a:pPr>
            <a:r>
              <a:rPr lang="en-US" b="1" dirty="0"/>
              <a:t>size(</a:t>
            </a:r>
            <a:r>
              <a:rPr lang="en-US" b="1" dirty="0" err="1"/>
              <a:t>cat_video</a:t>
            </a:r>
            <a:r>
              <a:rPr lang="en-US" b="1" dirty="0"/>
              <a:t>)</a:t>
            </a:r>
            <a:endParaRPr lang="en-US" dirty="0"/>
          </a:p>
          <a:p>
            <a:pPr marL="0" indent="0">
              <a:buNone/>
            </a:pPr>
            <a:r>
              <a:rPr lang="en-US" dirty="0"/>
              <a:t> </a:t>
            </a:r>
          </a:p>
          <a:p>
            <a:r>
              <a:rPr lang="en-US" dirty="0"/>
              <a:t>We can display the tenth frame using the following command:</a:t>
            </a:r>
          </a:p>
          <a:p>
            <a:pPr marL="0" indent="0">
              <a:buNone/>
            </a:pPr>
            <a:r>
              <a:rPr lang="en-US" b="1" dirty="0" err="1"/>
              <a:t>imshow</a:t>
            </a:r>
            <a:r>
              <a:rPr lang="en-US" b="1" dirty="0"/>
              <a:t>(</a:t>
            </a:r>
            <a:r>
              <a:rPr lang="en-US" b="1" dirty="0" err="1"/>
              <a:t>cat_video</a:t>
            </a:r>
            <a:r>
              <a:rPr lang="en-US" b="1" dirty="0"/>
              <a:t>(:,:,:,10))</a:t>
            </a:r>
            <a:endParaRPr lang="en-US" dirty="0"/>
          </a:p>
          <a:p>
            <a:pPr marL="0" indent="0">
              <a:buNone/>
            </a:pPr>
            <a:r>
              <a:rPr lang="en-US" dirty="0"/>
              <a:t> </a:t>
            </a:r>
          </a:p>
          <a:p>
            <a:r>
              <a:rPr lang="en-US" dirty="0"/>
              <a:t>v is an object and contains different information about the video. For example we can check frame rate. Frame rate is like sampling frequency and shows how many frames should be displayed in one second.</a:t>
            </a:r>
          </a:p>
          <a:p>
            <a:pPr marL="0" indent="0">
              <a:buNone/>
            </a:pPr>
            <a:r>
              <a:rPr lang="en-US" b="1" dirty="0" err="1"/>
              <a:t>v.FrameRate</a:t>
            </a:r>
            <a:endParaRPr lang="en-US" b="1"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128865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Play video</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fontScale="92500" lnSpcReduction="10000"/>
          </a:bodyPr>
          <a:lstStyle/>
          <a:p>
            <a:r>
              <a:rPr lang="en-US" dirty="0"/>
              <a:t>To have a smooth video we need at least 30 frames per second.</a:t>
            </a:r>
          </a:p>
          <a:p>
            <a:r>
              <a:rPr lang="en-US" dirty="0"/>
              <a:t>Now, we can play the video by showing each frame in 1/</a:t>
            </a:r>
            <a:r>
              <a:rPr lang="en-US" dirty="0" err="1"/>
              <a:t>FrameRate</a:t>
            </a:r>
            <a:r>
              <a:rPr lang="en-US" dirty="0"/>
              <a:t> seconds. To this end, we can write:</a:t>
            </a:r>
          </a:p>
          <a:p>
            <a:pPr marL="0" indent="0">
              <a:buNone/>
            </a:pPr>
            <a:r>
              <a:rPr lang="en-US" b="1" dirty="0" err="1"/>
              <a:t>currAxes</a:t>
            </a:r>
            <a:r>
              <a:rPr lang="en-US" b="1" dirty="0"/>
              <a:t> = axes;</a:t>
            </a:r>
            <a:endParaRPr lang="en-US" dirty="0"/>
          </a:p>
          <a:p>
            <a:pPr marL="0" indent="0">
              <a:buNone/>
            </a:pPr>
            <a:r>
              <a:rPr lang="en-US" b="1" dirty="0"/>
              <a:t>while </a:t>
            </a:r>
            <a:r>
              <a:rPr lang="en-US" b="1" dirty="0" err="1"/>
              <a:t>hasFrame</a:t>
            </a:r>
            <a:r>
              <a:rPr lang="en-US" b="1" dirty="0"/>
              <a:t>(v)</a:t>
            </a:r>
            <a:endParaRPr lang="en-US" dirty="0"/>
          </a:p>
          <a:p>
            <a:pPr marL="0" indent="0">
              <a:buNone/>
            </a:pPr>
            <a:r>
              <a:rPr lang="en-US" b="1" dirty="0"/>
              <a:t>    </a:t>
            </a:r>
            <a:r>
              <a:rPr lang="en-US" b="1" dirty="0" err="1"/>
              <a:t>video_frame</a:t>
            </a:r>
            <a:r>
              <a:rPr lang="en-US" b="1" dirty="0"/>
              <a:t> = </a:t>
            </a:r>
            <a:r>
              <a:rPr lang="en-US" b="1" dirty="0" err="1"/>
              <a:t>readFrame</a:t>
            </a:r>
            <a:r>
              <a:rPr lang="en-US" b="1" dirty="0"/>
              <a:t>(v);</a:t>
            </a:r>
            <a:endParaRPr lang="en-US" dirty="0"/>
          </a:p>
          <a:p>
            <a:pPr marL="0" indent="0">
              <a:buNone/>
            </a:pPr>
            <a:r>
              <a:rPr lang="en-US" b="1" dirty="0"/>
              <a:t>    image(</a:t>
            </a:r>
            <a:r>
              <a:rPr lang="en-US" b="1" dirty="0" err="1"/>
              <a:t>video_frame</a:t>
            </a:r>
            <a:r>
              <a:rPr lang="en-US" b="1" dirty="0"/>
              <a:t>, 'Parent', </a:t>
            </a:r>
            <a:r>
              <a:rPr lang="en-US" b="1" dirty="0" err="1"/>
              <a:t>currAxes</a:t>
            </a:r>
            <a:r>
              <a:rPr lang="en-US" b="1" dirty="0"/>
              <a:t>);</a:t>
            </a:r>
            <a:endParaRPr lang="en-US" dirty="0"/>
          </a:p>
          <a:p>
            <a:pPr marL="0" indent="0">
              <a:buNone/>
            </a:pPr>
            <a:r>
              <a:rPr lang="en-US" b="1" dirty="0"/>
              <a:t>    %</a:t>
            </a:r>
            <a:r>
              <a:rPr lang="en-US" b="1" dirty="0" err="1"/>
              <a:t>imshow</a:t>
            </a:r>
            <a:r>
              <a:rPr lang="en-US" b="1" dirty="0"/>
              <a:t>(</a:t>
            </a:r>
            <a:r>
              <a:rPr lang="en-US" b="1" dirty="0" err="1"/>
              <a:t>vidFrame</a:t>
            </a:r>
            <a:r>
              <a:rPr lang="en-US" b="1" dirty="0"/>
              <a:t>) %this function is not efficient but works</a:t>
            </a:r>
            <a:endParaRPr lang="en-US" dirty="0"/>
          </a:p>
          <a:p>
            <a:pPr marL="0" indent="0">
              <a:buNone/>
            </a:pPr>
            <a:r>
              <a:rPr lang="en-US" b="1" dirty="0"/>
              <a:t>    pause(1/</a:t>
            </a:r>
            <a:r>
              <a:rPr lang="en-US" b="1" dirty="0" err="1"/>
              <a:t>v.FrameRate</a:t>
            </a:r>
            <a:r>
              <a:rPr lang="en-US" b="1" dirty="0"/>
              <a:t>);</a:t>
            </a:r>
            <a:endParaRPr lang="en-US" dirty="0"/>
          </a:p>
          <a:p>
            <a:pPr marL="0" indent="0">
              <a:buNone/>
            </a:pPr>
            <a:r>
              <a:rPr lang="en-US" b="1" dirty="0"/>
              <a:t>end</a:t>
            </a:r>
            <a:endParaRPr lang="en-US" dirty="0"/>
          </a:p>
          <a:p>
            <a:pPr marL="0" indent="0">
              <a:buNone/>
            </a:pPr>
            <a:r>
              <a:rPr lang="en-US" dirty="0"/>
              <a:t> </a:t>
            </a:r>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4173109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Play video(</a:t>
            </a:r>
            <a:r>
              <a:rPr lang="en-US" dirty="0" err="1"/>
              <a:t>cont</a:t>
            </a:r>
            <a:r>
              <a:rPr lang="en-US" dirty="0"/>
              <a:t>)</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err="1"/>
              <a:t>hasFrame</a:t>
            </a:r>
            <a:r>
              <a:rPr lang="en-US" dirty="0"/>
              <a:t> checks if there is any frames left in the matrix v </a:t>
            </a:r>
          </a:p>
          <a:p>
            <a:r>
              <a:rPr lang="en-US" dirty="0" err="1"/>
              <a:t>readFrame</a:t>
            </a:r>
            <a:r>
              <a:rPr lang="en-US" dirty="0"/>
              <a:t> read one frame into the </a:t>
            </a:r>
            <a:r>
              <a:rPr lang="en-US" dirty="0" err="1"/>
              <a:t>video_frame</a:t>
            </a:r>
            <a:r>
              <a:rPr lang="en-US" dirty="0"/>
              <a:t> matrix(which is a color image) then display the image with image function. We can also use </a:t>
            </a:r>
            <a:r>
              <a:rPr lang="en-US" dirty="0" err="1"/>
              <a:t>imshow</a:t>
            </a:r>
            <a:r>
              <a:rPr lang="en-US" dirty="0"/>
              <a:t> but it is inefficient for rendering many frames(=pictures) in a short span of time.</a:t>
            </a:r>
          </a:p>
          <a:p>
            <a:r>
              <a:rPr lang="en-US" dirty="0"/>
              <a:t>Then we pause for 1/30 seconds and then continue to show the next frame. </a:t>
            </a:r>
          </a:p>
          <a:p>
            <a:r>
              <a:rPr lang="en-US" dirty="0"/>
              <a:t>The MATLAB code is very intuitive in the way that how we understand video in general.</a:t>
            </a:r>
          </a:p>
          <a:p>
            <a:pPr marL="0" indent="0">
              <a:buNone/>
            </a:pPr>
            <a:r>
              <a:rPr lang="en-US" dirty="0"/>
              <a:t> </a:t>
            </a:r>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60467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Create animations and save them</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fontScale="85000" lnSpcReduction="20000"/>
          </a:bodyPr>
          <a:lstStyle/>
          <a:p>
            <a:pPr marL="0" indent="0">
              <a:buNone/>
            </a:pPr>
            <a:r>
              <a:rPr lang="en-US" dirty="0"/>
              <a:t> In the same way as image and audio files we can write video files. We use </a:t>
            </a:r>
            <a:r>
              <a:rPr lang="en-US" dirty="0" err="1"/>
              <a:t>VideoWriter</a:t>
            </a:r>
            <a:r>
              <a:rPr lang="en-US" dirty="0"/>
              <a:t> in this case. For example we can record the evolution of a function with respect to some parameters in MATLAB into a video file. Here we create a simple animation of the sine function as k changes.</a:t>
            </a:r>
          </a:p>
          <a:p>
            <a:pPr marL="0" indent="0">
              <a:buNone/>
            </a:pPr>
            <a:r>
              <a:rPr lang="en-US" b="1" dirty="0"/>
              <a:t>v = </a:t>
            </a:r>
            <a:r>
              <a:rPr lang="en-US" b="1" dirty="0" err="1"/>
              <a:t>VideoWriter</a:t>
            </a:r>
            <a:r>
              <a:rPr lang="en-US" b="1" dirty="0"/>
              <a:t>('peaks.avi');</a:t>
            </a:r>
            <a:endParaRPr lang="en-US" dirty="0"/>
          </a:p>
          <a:p>
            <a:pPr marL="0" indent="0">
              <a:buNone/>
            </a:pPr>
            <a:r>
              <a:rPr lang="en-US" b="1" dirty="0"/>
              <a:t>open(v);</a:t>
            </a:r>
            <a:endParaRPr lang="en-US" dirty="0"/>
          </a:p>
          <a:p>
            <a:pPr marL="0" indent="0">
              <a:buNone/>
            </a:pPr>
            <a:r>
              <a:rPr lang="en-US" b="1" dirty="0"/>
              <a:t>t = 0:0.1:10;</a:t>
            </a:r>
            <a:endParaRPr lang="en-US" dirty="0"/>
          </a:p>
          <a:p>
            <a:pPr marL="0" indent="0">
              <a:buNone/>
            </a:pPr>
            <a:r>
              <a:rPr lang="en-US" b="1" dirty="0"/>
              <a:t>for k = 1:20</a:t>
            </a:r>
            <a:endParaRPr lang="en-US" dirty="0"/>
          </a:p>
          <a:p>
            <a:pPr marL="0" indent="0">
              <a:buNone/>
            </a:pPr>
            <a:r>
              <a:rPr lang="en-US" b="1" dirty="0"/>
              <a:t>   plot(sin(k*t))</a:t>
            </a:r>
            <a:endParaRPr lang="en-US" dirty="0"/>
          </a:p>
          <a:p>
            <a:pPr marL="0" indent="0">
              <a:buNone/>
            </a:pPr>
            <a:r>
              <a:rPr lang="en-US" b="1" dirty="0"/>
              <a:t>   frame = </a:t>
            </a:r>
            <a:r>
              <a:rPr lang="en-US" b="1" dirty="0" err="1"/>
              <a:t>getframe</a:t>
            </a:r>
            <a:r>
              <a:rPr lang="en-US" b="1" dirty="0"/>
              <a:t>(</a:t>
            </a:r>
            <a:r>
              <a:rPr lang="en-US" b="1" dirty="0" err="1"/>
              <a:t>gcf</a:t>
            </a:r>
            <a:r>
              <a:rPr lang="en-US" b="1" dirty="0"/>
              <a:t>);</a:t>
            </a:r>
            <a:endParaRPr lang="en-US" dirty="0"/>
          </a:p>
          <a:p>
            <a:pPr marL="0" indent="0">
              <a:buNone/>
            </a:pPr>
            <a:r>
              <a:rPr lang="en-US" b="1" dirty="0"/>
              <a:t>   </a:t>
            </a:r>
            <a:r>
              <a:rPr lang="en-US" b="1" dirty="0" err="1"/>
              <a:t>writeVideo</a:t>
            </a:r>
            <a:r>
              <a:rPr lang="en-US" b="1" dirty="0"/>
              <a:t>(</a:t>
            </a:r>
            <a:r>
              <a:rPr lang="en-US" b="1" dirty="0" err="1"/>
              <a:t>v,frame</a:t>
            </a:r>
            <a:r>
              <a:rPr lang="en-US" b="1" dirty="0"/>
              <a:t>);</a:t>
            </a:r>
            <a:endParaRPr lang="en-US" dirty="0"/>
          </a:p>
          <a:p>
            <a:pPr marL="0" indent="0">
              <a:buNone/>
            </a:pPr>
            <a:r>
              <a:rPr lang="en-US" b="1" dirty="0"/>
              <a:t>end</a:t>
            </a:r>
            <a:endParaRPr lang="en-US" dirty="0"/>
          </a:p>
          <a:p>
            <a:pPr marL="0" indent="0">
              <a:buNone/>
            </a:pPr>
            <a:r>
              <a:rPr lang="en-US" b="1" dirty="0"/>
              <a:t>close(v);</a:t>
            </a:r>
            <a:endParaRPr lang="en-US" dirty="0"/>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1366705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Create animations and save them</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We first open the v handle to insert frames in it. </a:t>
            </a:r>
          </a:p>
          <a:p>
            <a:r>
              <a:rPr lang="en-US" dirty="0"/>
              <a:t>Then in the for loop after plotting each sin(k*t) we get the frame using </a:t>
            </a:r>
            <a:r>
              <a:rPr lang="en-US" dirty="0" err="1"/>
              <a:t>getframe</a:t>
            </a:r>
            <a:r>
              <a:rPr lang="en-US" dirty="0"/>
              <a:t> function and write it into v. </a:t>
            </a:r>
          </a:p>
          <a:p>
            <a:r>
              <a:rPr lang="en-US" dirty="0"/>
              <a:t>Finally we close the video file to make sure it is saved on disk.</a:t>
            </a:r>
          </a:p>
          <a:p>
            <a:pPr marL="0" indent="0">
              <a:buNone/>
            </a:pPr>
            <a:endParaRPr lang="en-US" dirty="0"/>
          </a:p>
          <a:p>
            <a:pPr marL="0" indent="0">
              <a:buNone/>
            </a:pPr>
            <a:endParaRPr lang="en-US" b="0" i="0" u="none" strike="noStrike" baseline="0" dirty="0"/>
          </a:p>
          <a:p>
            <a:pPr marL="0" indent="0">
              <a:buNone/>
            </a:pPr>
            <a:endParaRPr lang="en-US" dirty="0"/>
          </a:p>
          <a:p>
            <a:endParaRPr lang="en-US" dirty="0"/>
          </a:p>
        </p:txBody>
      </p:sp>
    </p:spTree>
    <p:extLst>
      <p:ext uri="{BB962C8B-B14F-4D97-AF65-F5344CB8AC3E}">
        <p14:creationId xmlns:p14="http://schemas.microsoft.com/office/powerpoint/2010/main" val="209546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Basic Image processing</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10515600" cy="4351338"/>
          </a:xfrm>
        </p:spPr>
        <p:txBody>
          <a:bodyPr/>
          <a:lstStyle/>
          <a:p>
            <a:r>
              <a:rPr lang="en-US" dirty="0"/>
              <a:t>Digital images are basically 2d(grayscale) or 3d(colored) matrix of </a:t>
            </a:r>
            <a:r>
              <a:rPr lang="en-US"/>
              <a:t>pixels.</a:t>
            </a:r>
            <a:endParaRPr lang="en-US" dirty="0"/>
          </a:p>
          <a:p>
            <a:r>
              <a:rPr lang="en-US" dirty="0"/>
              <a:t>Individual pixels are assigned a numerical value which represents a grayscale or color value.</a:t>
            </a:r>
          </a:p>
          <a:p>
            <a:r>
              <a:rPr lang="en-US" dirty="0"/>
              <a:t> For grayscale images, the color is a number in the range 0-255 (one byte of data, 0 for the darkest and 255 for the brightest color) </a:t>
            </a:r>
          </a:p>
          <a:p>
            <a:r>
              <a:rPr lang="en-US" dirty="0"/>
              <a:t>For color images in RGB color scheme it’s three numbers in the same range.</a:t>
            </a:r>
          </a:p>
          <a:p>
            <a:endParaRPr lang="en-US" dirty="0"/>
          </a:p>
        </p:txBody>
      </p:sp>
      <p:pic>
        <p:nvPicPr>
          <p:cNvPr id="4" name="Picture 3">
            <a:extLst>
              <a:ext uri="{FF2B5EF4-FFF2-40B4-BE49-F238E27FC236}">
                <a16:creationId xmlns:a16="http://schemas.microsoft.com/office/drawing/2014/main" id="{36C4315F-47FA-47B8-8068-AFA0C23F2E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7202" y="5523859"/>
            <a:ext cx="5813750" cy="788041"/>
          </a:xfrm>
          <a:prstGeom prst="rect">
            <a:avLst/>
          </a:prstGeom>
          <a:noFill/>
          <a:ln>
            <a:noFill/>
          </a:ln>
        </p:spPr>
      </p:pic>
      <p:pic>
        <p:nvPicPr>
          <p:cNvPr id="1026" name="Picture 2" descr="Related image">
            <a:extLst>
              <a:ext uri="{FF2B5EF4-FFF2-40B4-BE49-F238E27FC236}">
                <a16:creationId xmlns:a16="http://schemas.microsoft.com/office/drawing/2014/main" id="{55660832-C2F7-4140-BB53-1CF129002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258" y="4924422"/>
            <a:ext cx="2272553" cy="171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296714"/>
            <a:ext cx="10515600" cy="4880249"/>
          </a:xfrm>
        </p:spPr>
        <p:txBody>
          <a:bodyPr>
            <a:normAutofit/>
          </a:bodyPr>
          <a:lstStyle/>
          <a:p>
            <a:pPr marL="0" indent="0">
              <a:buNone/>
            </a:pPr>
            <a:r>
              <a:rPr lang="en-US" dirty="0"/>
              <a:t>MATLAB can import/export several image formats:</a:t>
            </a:r>
          </a:p>
          <a:p>
            <a:pPr lvl="0"/>
            <a:r>
              <a:rPr lang="en-US" sz="2000" dirty="0"/>
              <a:t>JPEG (Joint Photographic Experts Group) </a:t>
            </a:r>
          </a:p>
          <a:p>
            <a:pPr lvl="0"/>
            <a:r>
              <a:rPr lang="en-US" sz="2000" dirty="0"/>
              <a:t>BMP (Microsoft Windows Bitmap) </a:t>
            </a:r>
          </a:p>
          <a:p>
            <a:pPr lvl="0"/>
            <a:r>
              <a:rPr lang="en-US" sz="2000" dirty="0"/>
              <a:t>PNG (Portable Network Graphics) </a:t>
            </a:r>
          </a:p>
          <a:p>
            <a:pPr lvl="0"/>
            <a:r>
              <a:rPr lang="en-US" sz="2000" dirty="0"/>
              <a:t>GIF (Graphics Interchange Files)</a:t>
            </a:r>
          </a:p>
          <a:p>
            <a:pPr lvl="0"/>
            <a:r>
              <a:rPr lang="en-US" sz="2000" dirty="0"/>
              <a:t>TIFF (Tagged Image File Format) </a:t>
            </a:r>
          </a:p>
          <a:p>
            <a:pPr lvl="0"/>
            <a:r>
              <a:rPr lang="en-US" sz="2000" dirty="0"/>
              <a:t>HDF (Hierarchical Data Format) </a:t>
            </a:r>
          </a:p>
          <a:p>
            <a:pPr lvl="0"/>
            <a:r>
              <a:rPr lang="en-US" sz="2000" dirty="0"/>
              <a:t>PCX (Paintbrush) </a:t>
            </a:r>
          </a:p>
          <a:p>
            <a:pPr lvl="0"/>
            <a:r>
              <a:rPr lang="en-US" sz="2000" dirty="0"/>
              <a:t>XWD (X Window Dump) </a:t>
            </a:r>
          </a:p>
          <a:p>
            <a:pPr lvl="0"/>
            <a:r>
              <a:rPr lang="en-US" sz="2000" dirty="0"/>
              <a:t>raw-data and other types of image data</a:t>
            </a:r>
          </a:p>
        </p:txBody>
      </p:sp>
    </p:spTree>
    <p:extLst>
      <p:ext uri="{BB962C8B-B14F-4D97-AF65-F5344CB8AC3E}">
        <p14:creationId xmlns:p14="http://schemas.microsoft.com/office/powerpoint/2010/main" val="120703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Read and Display Images</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10515600" cy="4351338"/>
          </a:xfrm>
        </p:spPr>
        <p:txBody>
          <a:bodyPr>
            <a:normAutofit fontScale="92500"/>
          </a:bodyPr>
          <a:lstStyle/>
          <a:p>
            <a:r>
              <a:rPr lang="en-US" dirty="0"/>
              <a:t>You can read standard image files by using the </a:t>
            </a:r>
            <a:r>
              <a:rPr lang="en-US" dirty="0" err="1"/>
              <a:t>imread</a:t>
            </a:r>
            <a:r>
              <a:rPr lang="en-US" dirty="0"/>
              <a:t> function. </a:t>
            </a:r>
          </a:p>
          <a:p>
            <a:r>
              <a:rPr lang="en-US" dirty="0"/>
              <a:t>The type of data returned by this function depends on the input image.  </a:t>
            </a:r>
          </a:p>
          <a:p>
            <a:r>
              <a:rPr lang="en-US" dirty="0"/>
              <a:t>In the case of this tutorial, the image parrots.jpg is “uint8.”</a:t>
            </a:r>
          </a:p>
          <a:p>
            <a:pPr marL="0" indent="0">
              <a:buNone/>
            </a:pPr>
            <a:endParaRPr lang="en-US" b="1" dirty="0"/>
          </a:p>
          <a:p>
            <a:pPr marL="0" indent="0">
              <a:buNone/>
            </a:pPr>
            <a:r>
              <a:rPr lang="en-US" b="1" dirty="0"/>
              <a:t>A = </a:t>
            </a:r>
            <a:r>
              <a:rPr lang="en-US" b="1" dirty="0" err="1"/>
              <a:t>imread</a:t>
            </a:r>
            <a:r>
              <a:rPr lang="en-US" b="1" dirty="0"/>
              <a:t>('parrots.jpg’);</a:t>
            </a:r>
          </a:p>
          <a:p>
            <a:pPr marL="0" indent="0">
              <a:buNone/>
            </a:pPr>
            <a:endParaRPr lang="en-US" b="1" dirty="0"/>
          </a:p>
          <a:p>
            <a:r>
              <a:rPr lang="en-US" dirty="0"/>
              <a:t>A is a 600x900x3 matrix. </a:t>
            </a:r>
          </a:p>
          <a:p>
            <a:r>
              <a:rPr lang="en-US" dirty="0"/>
              <a:t>The first number shows the number of rows, the second is the number of columns, and the last one is the channels (RGB=</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Blue</a:t>
            </a:r>
            <a:r>
              <a:rPr lang="en-US" dirty="0"/>
              <a: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795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Read and Display Images</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10515600" cy="4351338"/>
          </a:xfrm>
        </p:spPr>
        <p:txBody>
          <a:bodyPr>
            <a:normAutofit/>
          </a:bodyPr>
          <a:lstStyle/>
          <a:p>
            <a:r>
              <a:rPr lang="en-US" dirty="0"/>
              <a:t>To show an image, you have to use the </a:t>
            </a:r>
            <a:r>
              <a:rPr lang="en-US" dirty="0" err="1"/>
              <a:t>imshow</a:t>
            </a:r>
            <a:r>
              <a:rPr lang="en-US" dirty="0"/>
              <a:t> function. Here we show the same picture again.</a:t>
            </a:r>
          </a:p>
          <a:p>
            <a:endParaRPr lang="en-US" dirty="0"/>
          </a:p>
          <a:p>
            <a:pPr marL="0" indent="0">
              <a:buNone/>
            </a:pPr>
            <a:r>
              <a:rPr lang="en-US" b="1" dirty="0" err="1"/>
              <a:t>imshow</a:t>
            </a:r>
            <a:r>
              <a:rPr lang="en-US" b="1" dirty="0"/>
              <a:t>(A);</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71729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US" dirty="0"/>
          </a:p>
          <a:p>
            <a:endParaRPr lang="en-US" dirty="0"/>
          </a:p>
        </p:txBody>
      </p:sp>
      <p:pic>
        <p:nvPicPr>
          <p:cNvPr id="5" name="Picture 4" descr="A colorful bird perched on a tree&#10;&#10;Description automatically generated">
            <a:extLst>
              <a:ext uri="{FF2B5EF4-FFF2-40B4-BE49-F238E27FC236}">
                <a16:creationId xmlns:a16="http://schemas.microsoft.com/office/drawing/2014/main" id="{A71029E9-9D20-4ED2-9BA3-055E7CED0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49" y="330431"/>
            <a:ext cx="8665509" cy="6131329"/>
          </a:xfrm>
          <a:prstGeom prst="rect">
            <a:avLst/>
          </a:prstGeom>
        </p:spPr>
      </p:pic>
    </p:spTree>
    <p:extLst>
      <p:ext uri="{BB962C8B-B14F-4D97-AF65-F5344CB8AC3E}">
        <p14:creationId xmlns:p14="http://schemas.microsoft.com/office/powerpoint/2010/main" val="48775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CC-5C28-41CB-ABCA-71B0D96E96A3}"/>
              </a:ext>
            </a:extLst>
          </p:cNvPr>
          <p:cNvSpPr>
            <a:spLocks noGrp="1"/>
          </p:cNvSpPr>
          <p:nvPr>
            <p:ph type="title"/>
          </p:nvPr>
        </p:nvSpPr>
        <p:spPr>
          <a:xfrm>
            <a:off x="838200" y="365125"/>
            <a:ext cx="10515600" cy="1325563"/>
          </a:xfrm>
        </p:spPr>
        <p:txBody>
          <a:bodyPr/>
          <a:lstStyle/>
          <a:p>
            <a:r>
              <a:rPr lang="en-US" dirty="0"/>
              <a:t>Read and Display Images</a:t>
            </a:r>
          </a:p>
        </p:txBody>
      </p:sp>
      <p:sp>
        <p:nvSpPr>
          <p:cNvPr id="3" name="Content Placeholder 2">
            <a:extLst>
              <a:ext uri="{FF2B5EF4-FFF2-40B4-BE49-F238E27FC236}">
                <a16:creationId xmlns:a16="http://schemas.microsoft.com/office/drawing/2014/main" id="{FC0557C9-BD29-4353-9DD6-A93108C92F27}"/>
              </a:ext>
            </a:extLst>
          </p:cNvPr>
          <p:cNvSpPr>
            <a:spLocks noGrp="1"/>
          </p:cNvSpPr>
          <p:nvPr>
            <p:ph idx="1"/>
          </p:nvPr>
        </p:nvSpPr>
        <p:spPr>
          <a:xfrm>
            <a:off x="838200" y="1825624"/>
            <a:ext cx="10515600" cy="4781363"/>
          </a:xfrm>
        </p:spPr>
        <p:txBody>
          <a:bodyPr>
            <a:normAutofit/>
          </a:bodyPr>
          <a:lstStyle/>
          <a:p>
            <a:r>
              <a:rPr lang="en-US" dirty="0"/>
              <a:t>Black-white images are grayscale, so they have just one channel. In most image processing tasks, we turn colored images to grayscale to simplify the subsequent processes.</a:t>
            </a:r>
          </a:p>
          <a:p>
            <a:endParaRPr lang="en-US" b="1" dirty="0"/>
          </a:p>
          <a:p>
            <a:pPr marL="0" indent="0">
              <a:buNone/>
            </a:pPr>
            <a:r>
              <a:rPr lang="en-US" b="1" dirty="0" err="1"/>
              <a:t>A_gray</a:t>
            </a:r>
            <a:r>
              <a:rPr lang="en-US" b="1" dirty="0"/>
              <a:t> = rgb2gray(A);</a:t>
            </a:r>
          </a:p>
          <a:p>
            <a:pPr marL="0" indent="0">
              <a:buNone/>
            </a:pPr>
            <a:endParaRPr lang="en-US" dirty="0"/>
          </a:p>
          <a:p>
            <a:r>
              <a:rPr lang="en-US" dirty="0" err="1"/>
              <a:t>A_gray</a:t>
            </a:r>
            <a:r>
              <a:rPr lang="en-US" dirty="0"/>
              <a:t> size is 600x900. We can use </a:t>
            </a:r>
            <a:r>
              <a:rPr lang="en-US" dirty="0" err="1"/>
              <a:t>imshow</a:t>
            </a:r>
            <a:r>
              <a:rPr lang="en-US" dirty="0"/>
              <a:t> for the new matrix </a:t>
            </a:r>
            <a:r>
              <a:rPr lang="en-US" dirty="0" err="1"/>
              <a:t>A_gray</a:t>
            </a:r>
            <a:r>
              <a:rPr lang="en-US" dirty="0"/>
              <a:t> to see the result.</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905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1711</Words>
  <Application>Microsoft Office PowerPoint</Application>
  <PresentationFormat>Widescreen</PresentationFormat>
  <Paragraphs>219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Multimedia Data in MATLAB</vt:lpstr>
      <vt:lpstr>What kind of data I can process in MATLAB?</vt:lpstr>
      <vt:lpstr>What kind of data I can process in MATLAB?</vt:lpstr>
      <vt:lpstr>Basic Image processing</vt:lpstr>
      <vt:lpstr>PowerPoint Presentation</vt:lpstr>
      <vt:lpstr>Read and Display Images</vt:lpstr>
      <vt:lpstr>Read and Display Images</vt:lpstr>
      <vt:lpstr>PowerPoint Presentation</vt:lpstr>
      <vt:lpstr>Read and Display Images</vt:lpstr>
      <vt:lpstr>PowerPoint Presentation</vt:lpstr>
      <vt:lpstr>Write Image to Disk</vt:lpstr>
      <vt:lpstr>Simple processing</vt:lpstr>
      <vt:lpstr>PowerPoint Presentation</vt:lpstr>
      <vt:lpstr>Simple processing</vt:lpstr>
      <vt:lpstr>PowerPoint Presentation</vt:lpstr>
      <vt:lpstr>Image histogram</vt:lpstr>
      <vt:lpstr>PowerPoint Presentation</vt:lpstr>
      <vt:lpstr>Image histogram</vt:lpstr>
      <vt:lpstr>PowerPoint Presentation</vt:lpstr>
      <vt:lpstr>PowerPoint Presentation</vt:lpstr>
      <vt:lpstr>Basic Audio Processing</vt:lpstr>
      <vt:lpstr>Read and Play an Audio File</vt:lpstr>
      <vt:lpstr>PowerPoint Presentation</vt:lpstr>
      <vt:lpstr>Read and Play an Audio File</vt:lpstr>
      <vt:lpstr>Trimming the audio file</vt:lpstr>
      <vt:lpstr>Save audio file to disk</vt:lpstr>
      <vt:lpstr>Reverse the audio</vt:lpstr>
      <vt:lpstr>Adding noise to audio</vt:lpstr>
      <vt:lpstr>Chaning the sampling rate</vt:lpstr>
      <vt:lpstr>Basic Video Processing</vt:lpstr>
      <vt:lpstr>Basic Video Processing</vt:lpstr>
      <vt:lpstr>Play video</vt:lpstr>
      <vt:lpstr>Play video(cont)</vt:lpstr>
      <vt:lpstr>Create animations and save them</vt:lpstr>
      <vt:lpstr>Create animations and save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 in MATLAB</dc:title>
  <dc:creator>rohola zandie</dc:creator>
  <cp:lastModifiedBy>rohola zandie</cp:lastModifiedBy>
  <cp:revision>2</cp:revision>
  <dcterms:created xsi:type="dcterms:W3CDTF">2019-01-22T23:10:42Z</dcterms:created>
  <dcterms:modified xsi:type="dcterms:W3CDTF">2019-01-22T23:12:01Z</dcterms:modified>
</cp:coreProperties>
</file>