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14748360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A7B3"/>
    <a:srgbClr val="0C23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09"/>
    <p:restoredTop sz="94700"/>
  </p:normalViewPr>
  <p:slideViewPr>
    <p:cSldViewPr snapToGrid="0">
      <p:cViewPr varScale="1">
        <p:scale>
          <a:sx n="103" d="100"/>
          <a:sy n="103" d="100"/>
        </p:scale>
        <p:origin x="20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ABB63-CFB2-4D40-AEA2-5754A5EE6D14}" type="datetimeFigureOut">
              <a:rPr lang="en-US" smtClean="0"/>
              <a:t>9/16/25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BB7BF-03E1-4509-9932-B136103D18F9}" type="slidenum">
              <a:rPr lang="en-US" smtClean="0"/>
              <a:t>‹#›</a:t>
            </a:fld>
            <a:endParaRPr lang="en-US"/>
          </a:p>
        </p:txBody>
      </p:sp>
    </p:spTree>
    <p:extLst>
      <p:ext uri="{BB962C8B-B14F-4D97-AF65-F5344CB8AC3E}">
        <p14:creationId xmlns:p14="http://schemas.microsoft.com/office/powerpoint/2010/main" val="1381909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3DB90-AE30-6BA6-DF58-10CB966EEE36}"/>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5CAEE0-52BE-4B78-058B-C2F62404848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D86D9C73-EE2D-B520-404D-9B426B551823}"/>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1.7.2013</a:t>
            </a:r>
          </a:p>
        </p:txBody>
      </p:sp>
      <p:sp>
        <p:nvSpPr>
          <p:cNvPr id="4" name="Slide Image Placeholder 3">
            <a:extLst>
              <a:ext uri="{FF2B5EF4-FFF2-40B4-BE49-F238E27FC236}">
                <a16:creationId xmlns:a16="http://schemas.microsoft.com/office/drawing/2014/main" id="{AF66BD8B-A990-61D2-C36E-629597CC9290}"/>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04070747-5923-45EC-6437-E5C25C8FB142}"/>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a:extLst>
              <a:ext uri="{FF2B5EF4-FFF2-40B4-BE49-F238E27FC236}">
                <a16:creationId xmlns:a16="http://schemas.microsoft.com/office/drawing/2014/main" id="{17EE59A1-3C4C-0D2B-7792-FAC7B1630C80}"/>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a:extLst>
              <a:ext uri="{FF2B5EF4-FFF2-40B4-BE49-F238E27FC236}">
                <a16:creationId xmlns:a16="http://schemas.microsoft.com/office/drawing/2014/main" id="{E6086F73-299C-4606-8605-EF8DF89E9D85}"/>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200" b="0" i="0" u="none" strike="noStrike" kern="1200" cap="none" spc="0" normalizeH="0" baseline="0" noProof="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2962398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E207-C173-7473-F18D-7BAEE4056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8A562-5982-6556-4E9A-98A49151D1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0987FA-E16A-983F-55FF-32AF424A1E6B}"/>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5" name="Footer Placeholder 4">
            <a:extLst>
              <a:ext uri="{FF2B5EF4-FFF2-40B4-BE49-F238E27FC236}">
                <a16:creationId xmlns:a16="http://schemas.microsoft.com/office/drawing/2014/main" id="{8DFA9AF6-5C17-9C49-FA4F-E00054675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64F2F-F09F-4B7B-395A-57896FD02B01}"/>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157679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2EEA-2DE9-84B1-E47A-B1A18CD1A9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2BF3BE-B0FC-E966-8C63-5BB761A3E4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F5F2FE-F641-BD31-337F-1C608C7406CC}"/>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5" name="Footer Placeholder 4">
            <a:extLst>
              <a:ext uri="{FF2B5EF4-FFF2-40B4-BE49-F238E27FC236}">
                <a16:creationId xmlns:a16="http://schemas.microsoft.com/office/drawing/2014/main" id="{0BACFC9B-363D-F384-F131-A97A4A230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5E08B-126B-32ED-164A-AEA9D7C01E37}"/>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2435299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529A96-B3E8-330D-43BE-47E6D0824C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02928D-F84C-35A6-843F-65A9FFA0D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FADA9D-ACFA-E11C-D553-C29851AF73FC}"/>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5" name="Footer Placeholder 4">
            <a:extLst>
              <a:ext uri="{FF2B5EF4-FFF2-40B4-BE49-F238E27FC236}">
                <a16:creationId xmlns:a16="http://schemas.microsoft.com/office/drawing/2014/main" id="{9F8E9A8F-64F1-D9CD-8A3B-807AE2C45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D84E2-C0E6-9856-28A6-B2FCB6AED8B7}"/>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3436367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1 Column">
    <p:spTree>
      <p:nvGrpSpPr>
        <p:cNvPr id="1" name=""/>
        <p:cNvGrpSpPr/>
        <p:nvPr/>
      </p:nvGrpSpPr>
      <p:grpSpPr>
        <a:xfrm>
          <a:off x="0" y="0"/>
          <a:ext cx="0" cy="0"/>
          <a:chOff x="0" y="0"/>
          <a:chExt cx="0" cy="0"/>
        </a:xfrm>
      </p:grpSpPr>
      <p:sp>
        <p:nvSpPr>
          <p:cNvPr id="2" name="Text Placeholder 15">
            <a:extLst>
              <a:ext uri="{FF2B5EF4-FFF2-40B4-BE49-F238E27FC236}">
                <a16:creationId xmlns:a16="http://schemas.microsoft.com/office/drawing/2014/main" id="{002798E8-9946-A385-F444-0695D934C722}"/>
              </a:ext>
            </a:extLst>
          </p:cNvPr>
          <p:cNvSpPr>
            <a:spLocks noGrp="1"/>
          </p:cNvSpPr>
          <p:nvPr>
            <p:ph type="body" sz="quarter" idx="10" hasCustomPrompt="1"/>
          </p:nvPr>
        </p:nvSpPr>
        <p:spPr>
          <a:xfrm>
            <a:off x="263526" y="296865"/>
            <a:ext cx="2484439" cy="175577"/>
          </a:xfrm>
        </p:spPr>
        <p:txBody>
          <a:bodyPr/>
          <a:lstStyle>
            <a:lvl1pPr>
              <a:defRPr>
                <a:solidFill>
                  <a:srgbClr val="DA291C"/>
                </a:solidFill>
                <a:latin typeface="Work Sans SemiBold" pitchFamily="2" charset="0"/>
              </a:defRPr>
            </a:lvl1pPr>
          </a:lstStyle>
          <a:p>
            <a:pPr lvl="0"/>
            <a:r>
              <a:rPr lang="en-GB"/>
              <a:t>TAG HERE</a:t>
            </a:r>
          </a:p>
        </p:txBody>
      </p:sp>
      <p:sp>
        <p:nvSpPr>
          <p:cNvPr id="3" name="Segnaposto titolo 4">
            <a:extLst>
              <a:ext uri="{FF2B5EF4-FFF2-40B4-BE49-F238E27FC236}">
                <a16:creationId xmlns:a16="http://schemas.microsoft.com/office/drawing/2014/main" id="{D7363CB8-0B7A-38C8-2F03-347350351895}"/>
              </a:ext>
            </a:extLst>
          </p:cNvPr>
          <p:cNvSpPr>
            <a:spLocks noGrp="1"/>
          </p:cNvSpPr>
          <p:nvPr>
            <p:ph type="title" hasCustomPrompt="1"/>
          </p:nvPr>
        </p:nvSpPr>
        <p:spPr>
          <a:xfrm>
            <a:off x="275101" y="594778"/>
            <a:ext cx="11655631" cy="613309"/>
          </a:xfrm>
          <a:prstGeom prst="rect">
            <a:avLst/>
          </a:prstGeom>
        </p:spPr>
        <p:txBody>
          <a:bodyPr vert="horz" wrap="square" lIns="0" tIns="0" rIns="0" bIns="0" rtlCol="0" anchor="t" anchorCtr="0">
            <a:spAutoFit/>
          </a:bodyPr>
          <a:lstStyle>
            <a:lvl1pPr>
              <a:defRPr/>
            </a:lvl1pPr>
          </a:lstStyle>
          <a:p>
            <a:r>
              <a:rPr lang="en-US"/>
              <a:t>Title here</a:t>
            </a:r>
            <a:endParaRPr lang="en-GB"/>
          </a:p>
        </p:txBody>
      </p:sp>
      <p:sp>
        <p:nvSpPr>
          <p:cNvPr id="4" name="Text Placeholder 1">
            <a:extLst>
              <a:ext uri="{FF2B5EF4-FFF2-40B4-BE49-F238E27FC236}">
                <a16:creationId xmlns:a16="http://schemas.microsoft.com/office/drawing/2014/main" id="{AC97DEC4-AF09-7E7A-6D7B-6725889AF18F}"/>
              </a:ext>
            </a:extLst>
          </p:cNvPr>
          <p:cNvSpPr>
            <a:spLocks noGrp="1"/>
          </p:cNvSpPr>
          <p:nvPr>
            <p:ph idx="1"/>
          </p:nvPr>
        </p:nvSpPr>
        <p:spPr>
          <a:xfrm>
            <a:off x="275101" y="1795748"/>
            <a:ext cx="11655631" cy="458600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ext Placeholder 6">
            <a:extLst>
              <a:ext uri="{FF2B5EF4-FFF2-40B4-BE49-F238E27FC236}">
                <a16:creationId xmlns:a16="http://schemas.microsoft.com/office/drawing/2014/main" id="{318897EF-3DFA-0CF9-0BD2-4E99B4BA6084}"/>
              </a:ext>
            </a:extLst>
          </p:cNvPr>
          <p:cNvSpPr>
            <a:spLocks noGrp="1"/>
          </p:cNvSpPr>
          <p:nvPr>
            <p:ph type="body" sz="quarter" idx="11" hasCustomPrompt="1"/>
          </p:nvPr>
        </p:nvSpPr>
        <p:spPr>
          <a:xfrm>
            <a:off x="263526" y="1174814"/>
            <a:ext cx="11653839" cy="341473"/>
          </a:xfrm>
        </p:spPr>
        <p:txBody>
          <a:bodyPr>
            <a:normAutofit/>
          </a:bodyPr>
          <a:lstStyle>
            <a:lvl1pPr>
              <a:defRPr sz="1800">
                <a:solidFill>
                  <a:srgbClr val="0C2340"/>
                </a:solidFill>
                <a:latin typeface="Work Sans SemiBold" pitchFamily="2" charset="0"/>
              </a:defRPr>
            </a:lvl1pPr>
          </a:lstStyle>
          <a:p>
            <a:pPr lvl="0"/>
            <a:r>
              <a:rPr lang="en-GB"/>
              <a:t>Subtitle Here</a:t>
            </a:r>
          </a:p>
        </p:txBody>
      </p:sp>
    </p:spTree>
    <p:extLst>
      <p:ext uri="{BB962C8B-B14F-4D97-AF65-F5344CB8AC3E}">
        <p14:creationId xmlns:p14="http://schemas.microsoft.com/office/powerpoint/2010/main" val="406301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F48C-1886-DF8F-3E39-F3A66939AC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B6712-6A21-18BB-395C-CF8E781DE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EAFAF-84E6-86C9-0609-B2F345152830}"/>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5" name="Footer Placeholder 4">
            <a:extLst>
              <a:ext uri="{FF2B5EF4-FFF2-40B4-BE49-F238E27FC236}">
                <a16:creationId xmlns:a16="http://schemas.microsoft.com/office/drawing/2014/main" id="{A4E5DD6D-33C8-3FA0-EE5F-6F1AC7ECC2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2952D-F81D-9C4A-DDDA-0590AF79AA7D}"/>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321892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FE56-8A27-1F07-1D01-AF5000D0B1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CAE1E8-7494-55D4-5302-446C14E26A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A4CFE9-D31E-4C80-DCE6-6EF66D9FC5BC}"/>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5" name="Footer Placeholder 4">
            <a:extLst>
              <a:ext uri="{FF2B5EF4-FFF2-40B4-BE49-F238E27FC236}">
                <a16:creationId xmlns:a16="http://schemas.microsoft.com/office/drawing/2014/main" id="{357FAB5E-EA18-8419-CACD-D8B6674025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6AEC8-4974-80D5-FCB4-A009C2C43DC0}"/>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905628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5F9E-AC05-715F-4427-5439B539B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C8F0A5-8B0F-2449-CEBA-817AC77F22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72A347-0DDC-DCB6-FFF3-C2D9B3FE0E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8272F3-ABE9-B111-909F-0721DF7040C4}"/>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6" name="Footer Placeholder 5">
            <a:extLst>
              <a:ext uri="{FF2B5EF4-FFF2-40B4-BE49-F238E27FC236}">
                <a16:creationId xmlns:a16="http://schemas.microsoft.com/office/drawing/2014/main" id="{DC6A649C-4191-F86D-A4D2-B6F0F5ABB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FF35A-5F08-F8E9-8BF0-E4519B943A5D}"/>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406843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989E-6A5E-4EA6-C930-242CC00D9F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DDEA1F-218B-99D6-CA4E-229CCA441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D2C449-F721-65A8-C659-D27925643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893FE1-2B29-4172-B5A5-3E73BD369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7A43D6-7255-5953-7794-56423FE7B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BEB1D0-693C-0A50-1016-08461373F685}"/>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8" name="Footer Placeholder 7">
            <a:extLst>
              <a:ext uri="{FF2B5EF4-FFF2-40B4-BE49-F238E27FC236}">
                <a16:creationId xmlns:a16="http://schemas.microsoft.com/office/drawing/2014/main" id="{41DFD206-BEBA-742A-3B11-D1DCAF9D03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7273AE-C943-FD86-3C69-4CEB82071025}"/>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360108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F257-821F-3DBF-F5DB-DA65785161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0FF26-D906-4734-A64C-24BF545CF7E7}"/>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4" name="Footer Placeholder 3">
            <a:extLst>
              <a:ext uri="{FF2B5EF4-FFF2-40B4-BE49-F238E27FC236}">
                <a16:creationId xmlns:a16="http://schemas.microsoft.com/office/drawing/2014/main" id="{FCEA2D0B-680B-55F6-69A8-FABDEA3E69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264D5-19A2-2744-BF35-F81B95DC9000}"/>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87123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B5D666-94FE-5C7D-7417-7D96F8AAD5F4}"/>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3" name="Footer Placeholder 2">
            <a:extLst>
              <a:ext uri="{FF2B5EF4-FFF2-40B4-BE49-F238E27FC236}">
                <a16:creationId xmlns:a16="http://schemas.microsoft.com/office/drawing/2014/main" id="{CD34F268-D764-BB0E-CDBC-52B6A3950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65F215-406E-FD1F-72E6-58440D83D41E}"/>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355758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F4235-22E5-0848-C952-331EA1737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AD97A4-7DD7-2978-D9C2-C95986F7EB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C9CB13-FD76-F8BA-293E-3E931672E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05BCB5-76D6-13AC-9AA1-723EC63C4BB1}"/>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6" name="Footer Placeholder 5">
            <a:extLst>
              <a:ext uri="{FF2B5EF4-FFF2-40B4-BE49-F238E27FC236}">
                <a16:creationId xmlns:a16="http://schemas.microsoft.com/office/drawing/2014/main" id="{FC4D0FAB-C42C-7034-519F-7D5886CDF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73008E-D9A2-68F7-F18B-34845A15C310}"/>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301129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D639-7CB4-D670-C2C7-13494B1EB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FF723-F21A-936F-5F18-CEB89403C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A6A8D3-D24B-171F-8B32-E098253EA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3933CB-0DE5-F036-6FEC-5F72CAEE81D5}"/>
              </a:ext>
            </a:extLst>
          </p:cNvPr>
          <p:cNvSpPr>
            <a:spLocks noGrp="1"/>
          </p:cNvSpPr>
          <p:nvPr>
            <p:ph type="dt" sz="half" idx="10"/>
          </p:nvPr>
        </p:nvSpPr>
        <p:spPr/>
        <p:txBody>
          <a:bodyPr/>
          <a:lstStyle/>
          <a:p>
            <a:fld id="{367B2277-2DAA-45CC-87FF-D5D68B9BD360}" type="datetimeFigureOut">
              <a:rPr lang="en-US" smtClean="0"/>
              <a:t>9/16/25</a:t>
            </a:fld>
            <a:endParaRPr lang="en-US"/>
          </a:p>
        </p:txBody>
      </p:sp>
      <p:sp>
        <p:nvSpPr>
          <p:cNvPr id="6" name="Footer Placeholder 5">
            <a:extLst>
              <a:ext uri="{FF2B5EF4-FFF2-40B4-BE49-F238E27FC236}">
                <a16:creationId xmlns:a16="http://schemas.microsoft.com/office/drawing/2014/main" id="{D1C61358-8250-36CF-1E04-9FB50D242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BC0DB-FC74-E437-4891-67A66685E75D}"/>
              </a:ext>
            </a:extLst>
          </p:cNvPr>
          <p:cNvSpPr>
            <a:spLocks noGrp="1"/>
          </p:cNvSpPr>
          <p:nvPr>
            <p:ph type="sldNum" sz="quarter" idx="12"/>
          </p:nvPr>
        </p:nvSpPr>
        <p:spPr/>
        <p:txBody>
          <a:bodyPr/>
          <a:lstStyle/>
          <a:p>
            <a:fld id="{E26BA252-8938-4811-926D-F52AD1006F4B}" type="slidenum">
              <a:rPr lang="en-US" smtClean="0"/>
              <a:t>‹#›</a:t>
            </a:fld>
            <a:endParaRPr lang="en-US"/>
          </a:p>
        </p:txBody>
      </p:sp>
    </p:spTree>
    <p:extLst>
      <p:ext uri="{BB962C8B-B14F-4D97-AF65-F5344CB8AC3E}">
        <p14:creationId xmlns:p14="http://schemas.microsoft.com/office/powerpoint/2010/main" val="32531320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020DF-DFEB-C2DF-774C-DDF97E619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D18A27-F7CA-52A3-B76F-AFBCEFC7E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78E22-6100-6A3E-1A59-1CE8D776C2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7B2277-2DAA-45CC-87FF-D5D68B9BD360}" type="datetimeFigureOut">
              <a:rPr lang="en-US" smtClean="0"/>
              <a:t>9/16/25</a:t>
            </a:fld>
            <a:endParaRPr lang="en-US"/>
          </a:p>
        </p:txBody>
      </p:sp>
      <p:sp>
        <p:nvSpPr>
          <p:cNvPr id="5" name="Footer Placeholder 4">
            <a:extLst>
              <a:ext uri="{FF2B5EF4-FFF2-40B4-BE49-F238E27FC236}">
                <a16:creationId xmlns:a16="http://schemas.microsoft.com/office/drawing/2014/main" id="{169CDFAB-EDFD-AD0A-1A14-C1E915198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43B15D9-43B4-7978-256E-E9727B2B24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6BA252-8938-4811-926D-F52AD1006F4B}" type="slidenum">
              <a:rPr lang="en-US" smtClean="0"/>
              <a:t>‹#›</a:t>
            </a:fld>
            <a:endParaRPr lang="en-US"/>
          </a:p>
        </p:txBody>
      </p:sp>
    </p:spTree>
    <p:extLst>
      <p:ext uri="{BB962C8B-B14F-4D97-AF65-F5344CB8AC3E}">
        <p14:creationId xmlns:p14="http://schemas.microsoft.com/office/powerpoint/2010/main" val="297579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FD127-99C0-9E3E-EEB2-DD4D0EF957E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A6DE893-10FC-4D8C-E262-AA741AFFA225}"/>
              </a:ext>
            </a:extLst>
          </p:cNvPr>
          <p:cNvSpPr txBox="1"/>
          <p:nvPr/>
        </p:nvSpPr>
        <p:spPr>
          <a:xfrm>
            <a:off x="0" y="461665"/>
            <a:ext cx="2336475" cy="5885695"/>
          </a:xfrm>
          <a:prstGeom prst="rect">
            <a:avLst/>
          </a:prstGeom>
          <a:solidFill>
            <a:srgbClr val="0C2340"/>
          </a:solidFill>
        </p:spPr>
        <p:txBody>
          <a:bodyPr wrap="square" rtlCol="0">
            <a:spAutoFit/>
          </a:bodyPr>
          <a:lstStyle/>
          <a:p>
            <a:endParaRPr lang="en-US"/>
          </a:p>
        </p:txBody>
      </p:sp>
      <p:sp>
        <p:nvSpPr>
          <p:cNvPr id="4" name="TextBox 13">
            <a:extLst>
              <a:ext uri="{FF2B5EF4-FFF2-40B4-BE49-F238E27FC236}">
                <a16:creationId xmlns:a16="http://schemas.microsoft.com/office/drawing/2014/main" id="{965B79D7-B2E5-6F24-20B9-15F3BE356EDB}"/>
              </a:ext>
            </a:extLst>
          </p:cNvPr>
          <p:cNvSpPr txBox="1"/>
          <p:nvPr/>
        </p:nvSpPr>
        <p:spPr>
          <a:xfrm>
            <a:off x="2927898" y="494974"/>
            <a:ext cx="6021028" cy="1495794"/>
          </a:xfrm>
          <a:prstGeom prst="rect">
            <a:avLst/>
          </a:prstGeom>
        </p:spPr>
        <p:txBody>
          <a:bodyPr wrap="square" lIns="0" tIns="0" rIns="0" bIns="0" rtlCol="0" anchor="t">
            <a:spAutoFit/>
          </a:bodyPr>
          <a:lstStyle/>
          <a:p>
            <a:pPr defTabSz="609615">
              <a:lnSpc>
                <a:spcPct val="90000"/>
              </a:lnSpc>
              <a:defRPr/>
            </a:pPr>
            <a:r>
              <a:rPr lang="en-US" sz="3600" dirty="0">
                <a:solidFill>
                  <a:srgbClr val="0C2340"/>
                </a:solidFill>
                <a:latin typeface="Work Sans Light" pitchFamily="2" charset="0"/>
              </a:rPr>
              <a:t>Case Study (Structured Notes)</a:t>
            </a:r>
          </a:p>
          <a:p>
            <a:pPr defTabSz="609615">
              <a:lnSpc>
                <a:spcPct val="90000"/>
              </a:lnSpc>
              <a:defRPr/>
            </a:pPr>
            <a:endParaRPr lang="en-US" sz="3600" dirty="0">
              <a:solidFill>
                <a:srgbClr val="0C2340"/>
              </a:solidFill>
              <a:latin typeface="Work Sans Light" pitchFamily="2" charset="0"/>
            </a:endParaRPr>
          </a:p>
        </p:txBody>
      </p:sp>
      <p:pic>
        <p:nvPicPr>
          <p:cNvPr id="2" name="Picture 1">
            <a:extLst>
              <a:ext uri="{FF2B5EF4-FFF2-40B4-BE49-F238E27FC236}">
                <a16:creationId xmlns:a16="http://schemas.microsoft.com/office/drawing/2014/main" id="{1A3594AC-13C3-BBD9-4C7A-BBB5B5F3F0E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6350" r="6206"/>
          <a:stretch/>
        </p:blipFill>
        <p:spPr>
          <a:xfrm>
            <a:off x="1" y="6347361"/>
            <a:ext cx="2336474" cy="518384"/>
          </a:xfrm>
          <a:prstGeom prst="rect">
            <a:avLst/>
          </a:prstGeom>
        </p:spPr>
      </p:pic>
      <p:sp>
        <p:nvSpPr>
          <p:cNvPr id="3" name="TextBox 2">
            <a:extLst>
              <a:ext uri="{FF2B5EF4-FFF2-40B4-BE49-F238E27FC236}">
                <a16:creationId xmlns:a16="http://schemas.microsoft.com/office/drawing/2014/main" id="{9DFB398C-E992-BC15-13F7-52E4EAA6967F}"/>
              </a:ext>
            </a:extLst>
          </p:cNvPr>
          <p:cNvSpPr txBox="1"/>
          <p:nvPr/>
        </p:nvSpPr>
        <p:spPr>
          <a:xfrm>
            <a:off x="0" y="1"/>
            <a:ext cx="2336475" cy="461665"/>
          </a:xfrm>
          <a:prstGeom prst="rect">
            <a:avLst/>
          </a:prstGeom>
          <a:solidFill>
            <a:srgbClr val="0C2340"/>
          </a:solidFill>
        </p:spPr>
        <p:txBody>
          <a:bodyPr wrap="square" rtlCol="0">
            <a:spAutoFit/>
          </a:bodyPr>
          <a:lstStyle/>
          <a:p>
            <a:endParaRPr lang="en-US" sz="2400"/>
          </a:p>
        </p:txBody>
      </p:sp>
      <p:sp>
        <p:nvSpPr>
          <p:cNvPr id="7" name="TextBox 6">
            <a:extLst>
              <a:ext uri="{FF2B5EF4-FFF2-40B4-BE49-F238E27FC236}">
                <a16:creationId xmlns:a16="http://schemas.microsoft.com/office/drawing/2014/main" id="{3B20CC22-2910-98D1-ECB2-2592A0514B78}"/>
              </a:ext>
            </a:extLst>
          </p:cNvPr>
          <p:cNvSpPr txBox="1"/>
          <p:nvPr/>
        </p:nvSpPr>
        <p:spPr>
          <a:xfrm>
            <a:off x="291331" y="4442077"/>
            <a:ext cx="2516138" cy="369332"/>
          </a:xfrm>
          <a:prstGeom prst="rect">
            <a:avLst/>
          </a:prstGeom>
          <a:noFill/>
        </p:spPr>
        <p:txBody>
          <a:bodyPr wrap="square">
            <a:spAutoFit/>
          </a:bodyPr>
          <a:lstStyle/>
          <a:p>
            <a:endParaRPr lang="en-US">
              <a:solidFill>
                <a:schemeClr val="bg2"/>
              </a:solidFill>
              <a:latin typeface="Work Sans ExtraLight" pitchFamily="2" charset="0"/>
            </a:endParaRPr>
          </a:p>
        </p:txBody>
      </p:sp>
      <p:cxnSp>
        <p:nvCxnSpPr>
          <p:cNvPr id="8" name="Straight Connector 7">
            <a:extLst>
              <a:ext uri="{FF2B5EF4-FFF2-40B4-BE49-F238E27FC236}">
                <a16:creationId xmlns:a16="http://schemas.microsoft.com/office/drawing/2014/main" id="{1ABB1760-6579-02F2-EF3C-FE45D776B6B3}"/>
              </a:ext>
            </a:extLst>
          </p:cNvPr>
          <p:cNvCxnSpPr>
            <a:cxnSpLocks/>
          </p:cNvCxnSpPr>
          <p:nvPr/>
        </p:nvCxnSpPr>
        <p:spPr>
          <a:xfrm>
            <a:off x="9157469" y="753675"/>
            <a:ext cx="2743200" cy="0"/>
          </a:xfrm>
          <a:prstGeom prst="line">
            <a:avLst/>
          </a:prstGeom>
          <a:noFill/>
          <a:ln w="9525" cap="flat" cmpd="sng" algn="ctr">
            <a:solidFill>
              <a:srgbClr val="DADEE2"/>
            </a:solidFill>
            <a:prstDash val="solid"/>
          </a:ln>
          <a:effectLst/>
        </p:spPr>
      </p:cxnSp>
      <p:cxnSp>
        <p:nvCxnSpPr>
          <p:cNvPr id="11" name="Straight Connector 10">
            <a:extLst>
              <a:ext uri="{FF2B5EF4-FFF2-40B4-BE49-F238E27FC236}">
                <a16:creationId xmlns:a16="http://schemas.microsoft.com/office/drawing/2014/main" id="{6136FDE6-D7A1-9F34-BE1A-9E75DE6A6B03}"/>
              </a:ext>
            </a:extLst>
          </p:cNvPr>
          <p:cNvCxnSpPr>
            <a:cxnSpLocks/>
          </p:cNvCxnSpPr>
          <p:nvPr/>
        </p:nvCxnSpPr>
        <p:spPr>
          <a:xfrm>
            <a:off x="9157469" y="1267933"/>
            <a:ext cx="2743200" cy="0"/>
          </a:xfrm>
          <a:prstGeom prst="line">
            <a:avLst/>
          </a:prstGeom>
          <a:ln>
            <a:solidFill>
              <a:srgbClr val="DADEE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8B94386-DD34-0391-A61D-E1D41D530277}"/>
              </a:ext>
            </a:extLst>
          </p:cNvPr>
          <p:cNvCxnSpPr>
            <a:cxnSpLocks/>
          </p:cNvCxnSpPr>
          <p:nvPr/>
        </p:nvCxnSpPr>
        <p:spPr>
          <a:xfrm>
            <a:off x="9157469" y="1785332"/>
            <a:ext cx="2743200" cy="0"/>
          </a:xfrm>
          <a:prstGeom prst="line">
            <a:avLst/>
          </a:prstGeom>
          <a:ln>
            <a:solidFill>
              <a:srgbClr val="DADEE2"/>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6B8A71D-231E-8FA0-2B88-7D963837B48E}"/>
              </a:ext>
            </a:extLst>
          </p:cNvPr>
          <p:cNvSpPr txBox="1"/>
          <p:nvPr/>
        </p:nvSpPr>
        <p:spPr>
          <a:xfrm>
            <a:off x="291331" y="2432880"/>
            <a:ext cx="2516138" cy="369332"/>
          </a:xfrm>
          <a:prstGeom prst="rect">
            <a:avLst/>
          </a:prstGeom>
          <a:noFill/>
        </p:spPr>
        <p:txBody>
          <a:bodyPr wrap="square">
            <a:spAutoFit/>
          </a:bodyPr>
          <a:lstStyle/>
          <a:p>
            <a:endParaRPr lang="en-US">
              <a:solidFill>
                <a:schemeClr val="bg2"/>
              </a:solidFill>
              <a:latin typeface="Work Sans ExtraLight" pitchFamily="2" charset="0"/>
            </a:endParaRPr>
          </a:p>
        </p:txBody>
      </p:sp>
      <p:sp>
        <p:nvSpPr>
          <p:cNvPr id="14" name="TextBox 13">
            <a:extLst>
              <a:ext uri="{FF2B5EF4-FFF2-40B4-BE49-F238E27FC236}">
                <a16:creationId xmlns:a16="http://schemas.microsoft.com/office/drawing/2014/main" id="{6C1767CC-179B-1892-9B5C-C5024A75FFD7}"/>
              </a:ext>
            </a:extLst>
          </p:cNvPr>
          <p:cNvSpPr txBox="1"/>
          <p:nvPr/>
        </p:nvSpPr>
        <p:spPr>
          <a:xfrm>
            <a:off x="291331" y="423683"/>
            <a:ext cx="2516138" cy="369332"/>
          </a:xfrm>
          <a:prstGeom prst="rect">
            <a:avLst/>
          </a:prstGeom>
          <a:noFill/>
        </p:spPr>
        <p:txBody>
          <a:bodyPr wrap="square">
            <a:spAutoFit/>
          </a:bodyPr>
          <a:lstStyle/>
          <a:p>
            <a:endParaRPr lang="en-US">
              <a:solidFill>
                <a:schemeClr val="bg2"/>
              </a:solidFill>
              <a:latin typeface="Work Sans ExtraLight" pitchFamily="2" charset="0"/>
            </a:endParaRPr>
          </a:p>
        </p:txBody>
      </p:sp>
      <p:pic>
        <p:nvPicPr>
          <p:cNvPr id="35" name="Immagine 6" descr="BIP logo-01.png">
            <a:extLst>
              <a:ext uri="{FF2B5EF4-FFF2-40B4-BE49-F238E27FC236}">
                <a16:creationId xmlns:a16="http://schemas.microsoft.com/office/drawing/2014/main" id="{8A6A1B4A-8D5C-5C18-4550-6A99469C3B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89642" y="6244096"/>
            <a:ext cx="738833" cy="481561"/>
          </a:xfrm>
          <a:prstGeom prst="rect">
            <a:avLst/>
          </a:prstGeom>
        </p:spPr>
      </p:pic>
      <p:sp>
        <p:nvSpPr>
          <p:cNvPr id="17" name="TextBox 16">
            <a:extLst>
              <a:ext uri="{FF2B5EF4-FFF2-40B4-BE49-F238E27FC236}">
                <a16:creationId xmlns:a16="http://schemas.microsoft.com/office/drawing/2014/main" id="{6FC6B7FA-31C4-EBD2-C83C-4FA274D4BA9C}"/>
              </a:ext>
            </a:extLst>
          </p:cNvPr>
          <p:cNvSpPr txBox="1"/>
          <p:nvPr/>
        </p:nvSpPr>
        <p:spPr>
          <a:xfrm>
            <a:off x="4426791" y="6380167"/>
            <a:ext cx="1611120" cy="215444"/>
          </a:xfrm>
          <a:prstGeom prst="rect">
            <a:avLst/>
          </a:prstGeom>
          <a:solidFill>
            <a:srgbClr val="9BA5B2">
              <a:alpha val="40000"/>
            </a:srgbClr>
          </a:solidFill>
        </p:spPr>
        <p:txBody>
          <a:bodyPr wrap="square" rtlCol="0">
            <a:spAutoFit/>
          </a:bodyPr>
          <a:lstStyle/>
          <a:p>
            <a:pPr algn="ctr" defTabSz="609555">
              <a:spcBef>
                <a:spcPct val="0"/>
              </a:spcBef>
              <a:spcAft>
                <a:spcPct val="0"/>
              </a:spcAft>
              <a:defRPr/>
            </a:pPr>
            <a:r>
              <a:rPr lang="en-US" sz="800" kern="0" dirty="0">
                <a:solidFill>
                  <a:schemeClr val="bg1"/>
                </a:solidFill>
                <a:latin typeface="Arial"/>
                <a:cs typeface="Arial"/>
              </a:rPr>
              <a:t>Project Management</a:t>
            </a:r>
          </a:p>
        </p:txBody>
      </p:sp>
      <p:sp>
        <p:nvSpPr>
          <p:cNvPr id="19" name="TextBox 18">
            <a:extLst>
              <a:ext uri="{FF2B5EF4-FFF2-40B4-BE49-F238E27FC236}">
                <a16:creationId xmlns:a16="http://schemas.microsoft.com/office/drawing/2014/main" id="{C5121C16-8F14-ABB2-73C3-5E63DA1EE280}"/>
              </a:ext>
            </a:extLst>
          </p:cNvPr>
          <p:cNvSpPr txBox="1"/>
          <p:nvPr/>
        </p:nvSpPr>
        <p:spPr>
          <a:xfrm>
            <a:off x="7372018" y="6386731"/>
            <a:ext cx="1251752" cy="215444"/>
          </a:xfrm>
          <a:prstGeom prst="rect">
            <a:avLst/>
          </a:prstGeom>
          <a:solidFill>
            <a:srgbClr val="0C2340"/>
          </a:solidFill>
        </p:spPr>
        <p:txBody>
          <a:bodyPr wrap="square" lIns="91440" tIns="45720" rIns="91440" bIns="45720" rtlCol="0" anchor="t">
            <a:spAutoFit/>
          </a:bodyPr>
          <a:lstStyle/>
          <a:p>
            <a:pPr algn="ctr" defTabSz="609555">
              <a:spcBef>
                <a:spcPct val="0"/>
              </a:spcBef>
              <a:spcAft>
                <a:spcPct val="0"/>
              </a:spcAft>
              <a:defRPr/>
            </a:pPr>
            <a:r>
              <a:rPr lang="en-US" sz="800" kern="0" dirty="0">
                <a:solidFill>
                  <a:schemeClr val="bg1"/>
                </a:solidFill>
                <a:latin typeface="Arial"/>
                <a:cs typeface="Arial"/>
              </a:rPr>
              <a:t>Trade Systems</a:t>
            </a:r>
          </a:p>
        </p:txBody>
      </p:sp>
      <p:sp>
        <p:nvSpPr>
          <p:cNvPr id="16" name="TextBox 15">
            <a:extLst>
              <a:ext uri="{FF2B5EF4-FFF2-40B4-BE49-F238E27FC236}">
                <a16:creationId xmlns:a16="http://schemas.microsoft.com/office/drawing/2014/main" id="{CBD1163F-63FE-1F42-821A-91E771572346}"/>
              </a:ext>
            </a:extLst>
          </p:cNvPr>
          <p:cNvSpPr txBox="1"/>
          <p:nvPr/>
        </p:nvSpPr>
        <p:spPr>
          <a:xfrm>
            <a:off x="8660318" y="6386731"/>
            <a:ext cx="1656373" cy="215444"/>
          </a:xfrm>
          <a:prstGeom prst="rect">
            <a:avLst/>
          </a:prstGeom>
          <a:solidFill>
            <a:srgbClr val="0C2340"/>
          </a:solidFill>
        </p:spPr>
        <p:txBody>
          <a:bodyPr wrap="square" lIns="91440" tIns="45720" rIns="91440" bIns="45720" rtlCol="0" anchor="t">
            <a:spAutoFit/>
          </a:bodyPr>
          <a:lstStyle/>
          <a:p>
            <a:pPr algn="ctr" defTabSz="609555">
              <a:spcBef>
                <a:spcPct val="0"/>
              </a:spcBef>
              <a:spcAft>
                <a:spcPct val="0"/>
              </a:spcAft>
              <a:defRPr/>
            </a:pPr>
            <a:r>
              <a:rPr lang="en-US" sz="800" kern="0" dirty="0">
                <a:solidFill>
                  <a:schemeClr val="bg1"/>
                </a:solidFill>
                <a:latin typeface="Arial"/>
                <a:cs typeface="Arial"/>
              </a:rPr>
              <a:t>Change Management</a:t>
            </a:r>
          </a:p>
        </p:txBody>
      </p:sp>
      <p:sp>
        <p:nvSpPr>
          <p:cNvPr id="20" name="TextBox 19">
            <a:extLst>
              <a:ext uri="{FF2B5EF4-FFF2-40B4-BE49-F238E27FC236}">
                <a16:creationId xmlns:a16="http://schemas.microsoft.com/office/drawing/2014/main" id="{CDAF2DDC-ABDF-C5E6-B61B-DFB48871DDB0}"/>
              </a:ext>
            </a:extLst>
          </p:cNvPr>
          <p:cNvSpPr txBox="1"/>
          <p:nvPr/>
        </p:nvSpPr>
        <p:spPr>
          <a:xfrm>
            <a:off x="6083718" y="6386731"/>
            <a:ext cx="1251752" cy="215444"/>
          </a:xfrm>
          <a:prstGeom prst="rect">
            <a:avLst/>
          </a:prstGeom>
          <a:solidFill>
            <a:srgbClr val="0C2340"/>
          </a:solidFill>
        </p:spPr>
        <p:txBody>
          <a:bodyPr wrap="square" lIns="91440" tIns="45720" rIns="91440" bIns="45720" rtlCol="0" anchor="t">
            <a:spAutoFit/>
          </a:bodyPr>
          <a:lstStyle/>
          <a:p>
            <a:pPr algn="ctr" defTabSz="609555">
              <a:spcBef>
                <a:spcPct val="0"/>
              </a:spcBef>
              <a:spcAft>
                <a:spcPct val="0"/>
              </a:spcAft>
              <a:defRPr/>
            </a:pPr>
            <a:r>
              <a:rPr lang="en-US" sz="800" kern="0" dirty="0">
                <a:solidFill>
                  <a:schemeClr val="bg1"/>
                </a:solidFill>
                <a:latin typeface="Arial"/>
                <a:cs typeface="Arial"/>
              </a:rPr>
              <a:t>Regulatory Compliance</a:t>
            </a:r>
          </a:p>
        </p:txBody>
      </p:sp>
      <p:sp>
        <p:nvSpPr>
          <p:cNvPr id="23" name="TextBox 22">
            <a:extLst>
              <a:ext uri="{FF2B5EF4-FFF2-40B4-BE49-F238E27FC236}">
                <a16:creationId xmlns:a16="http://schemas.microsoft.com/office/drawing/2014/main" id="{303E2398-F007-252D-650E-F1A6B1A6136A}"/>
              </a:ext>
            </a:extLst>
          </p:cNvPr>
          <p:cNvSpPr txBox="1"/>
          <p:nvPr/>
        </p:nvSpPr>
        <p:spPr>
          <a:xfrm>
            <a:off x="2752638" y="6377154"/>
            <a:ext cx="1611120" cy="215444"/>
          </a:xfrm>
          <a:prstGeom prst="rect">
            <a:avLst/>
          </a:prstGeom>
          <a:solidFill>
            <a:srgbClr val="9BA5B2">
              <a:alpha val="40000"/>
            </a:srgbClr>
          </a:solidFill>
        </p:spPr>
        <p:txBody>
          <a:bodyPr wrap="square" rtlCol="0">
            <a:spAutoFit/>
          </a:bodyPr>
          <a:lstStyle/>
          <a:p>
            <a:pPr algn="ctr" defTabSz="609555">
              <a:spcBef>
                <a:spcPct val="0"/>
              </a:spcBef>
              <a:spcAft>
                <a:spcPct val="0"/>
              </a:spcAft>
              <a:defRPr/>
            </a:pPr>
            <a:r>
              <a:rPr lang="en-US" sz="800" kern="0" dirty="0">
                <a:solidFill>
                  <a:schemeClr val="bg1"/>
                </a:solidFill>
                <a:latin typeface="Arial"/>
                <a:cs typeface="Arial"/>
              </a:rPr>
              <a:t>Risk Management</a:t>
            </a:r>
          </a:p>
        </p:txBody>
      </p:sp>
      <p:sp>
        <p:nvSpPr>
          <p:cNvPr id="15" name="TextBox 14">
            <a:extLst>
              <a:ext uri="{FF2B5EF4-FFF2-40B4-BE49-F238E27FC236}">
                <a16:creationId xmlns:a16="http://schemas.microsoft.com/office/drawing/2014/main" id="{24B5FC80-0AE6-9085-BDFD-351DF82BB95A}"/>
              </a:ext>
            </a:extLst>
          </p:cNvPr>
          <p:cNvSpPr txBox="1"/>
          <p:nvPr/>
        </p:nvSpPr>
        <p:spPr>
          <a:xfrm>
            <a:off x="2807469" y="2951319"/>
            <a:ext cx="2169017" cy="707886"/>
          </a:xfrm>
          <a:prstGeom prst="rect">
            <a:avLst/>
          </a:prstGeom>
          <a:noFill/>
        </p:spPr>
        <p:txBody>
          <a:bodyPr wrap="square" rtlCol="0">
            <a:spAutoFit/>
          </a:bodyPr>
          <a:lstStyle/>
          <a:p>
            <a:r>
              <a:rPr lang="en-US" sz="1100" dirty="0">
                <a:solidFill>
                  <a:srgbClr val="A2ACB7"/>
                </a:solidFill>
                <a:cs typeface="Arial" panose="020B0604020202020204" pitchFamily="34" charset="0"/>
              </a:rPr>
              <a:t>Industry</a:t>
            </a:r>
          </a:p>
          <a:p>
            <a:endParaRPr lang="en-US" dirty="0"/>
          </a:p>
          <a:p>
            <a:r>
              <a:rPr lang="en-US" sz="1100" dirty="0">
                <a:solidFill>
                  <a:srgbClr val="0C2340"/>
                </a:solidFill>
                <a:latin typeface="Work Sans SemiBold" pitchFamily="2" charset="0"/>
                <a:cs typeface="Arial" panose="020B0604020202020204" pitchFamily="34" charset="0"/>
              </a:rPr>
              <a:t>Financial Services</a:t>
            </a:r>
          </a:p>
        </p:txBody>
      </p:sp>
      <p:sp>
        <p:nvSpPr>
          <p:cNvPr id="18" name="TextBox 17">
            <a:extLst>
              <a:ext uri="{FF2B5EF4-FFF2-40B4-BE49-F238E27FC236}">
                <a16:creationId xmlns:a16="http://schemas.microsoft.com/office/drawing/2014/main" id="{FB144A05-943D-9616-FC26-41F02D083AE9}"/>
              </a:ext>
            </a:extLst>
          </p:cNvPr>
          <p:cNvSpPr txBox="1"/>
          <p:nvPr/>
        </p:nvSpPr>
        <p:spPr>
          <a:xfrm>
            <a:off x="5625085" y="2951319"/>
            <a:ext cx="2169017" cy="707886"/>
          </a:xfrm>
          <a:prstGeom prst="rect">
            <a:avLst/>
          </a:prstGeom>
          <a:noFill/>
        </p:spPr>
        <p:txBody>
          <a:bodyPr wrap="square" rtlCol="0">
            <a:spAutoFit/>
          </a:bodyPr>
          <a:lstStyle/>
          <a:p>
            <a:r>
              <a:rPr lang="en-US" sz="1100" dirty="0">
                <a:solidFill>
                  <a:srgbClr val="A2ACB7"/>
                </a:solidFill>
                <a:cs typeface="Arial" panose="020B0604020202020204" pitchFamily="34" charset="0"/>
              </a:rPr>
              <a:t>Category</a:t>
            </a:r>
          </a:p>
          <a:p>
            <a:endParaRPr lang="en-US" dirty="0"/>
          </a:p>
          <a:p>
            <a:r>
              <a:rPr lang="en-US" sz="1100" dirty="0">
                <a:solidFill>
                  <a:srgbClr val="0C2340"/>
                </a:solidFill>
                <a:latin typeface="Work Sans SemiBold" pitchFamily="2" charset="0"/>
                <a:cs typeface="Arial" panose="020B0604020202020204" pitchFamily="34" charset="0"/>
              </a:rPr>
              <a:t>Trade Migration</a:t>
            </a:r>
          </a:p>
        </p:txBody>
      </p:sp>
      <p:sp>
        <p:nvSpPr>
          <p:cNvPr id="24" name="TextBox 23">
            <a:extLst>
              <a:ext uri="{FF2B5EF4-FFF2-40B4-BE49-F238E27FC236}">
                <a16:creationId xmlns:a16="http://schemas.microsoft.com/office/drawing/2014/main" id="{01F358A9-B368-CBAD-CEF4-6D5EC88D38CF}"/>
              </a:ext>
            </a:extLst>
          </p:cNvPr>
          <p:cNvSpPr txBox="1"/>
          <p:nvPr/>
        </p:nvSpPr>
        <p:spPr>
          <a:xfrm>
            <a:off x="7926157" y="2951319"/>
            <a:ext cx="2169017" cy="707886"/>
          </a:xfrm>
          <a:prstGeom prst="rect">
            <a:avLst/>
          </a:prstGeom>
          <a:noFill/>
        </p:spPr>
        <p:txBody>
          <a:bodyPr wrap="square" rtlCol="0">
            <a:spAutoFit/>
          </a:bodyPr>
          <a:lstStyle/>
          <a:p>
            <a:r>
              <a:rPr lang="en-US" sz="1100" dirty="0">
                <a:solidFill>
                  <a:srgbClr val="A2ACB7"/>
                </a:solidFill>
                <a:cs typeface="Arial" panose="020B0604020202020204" pitchFamily="34" charset="0"/>
              </a:rPr>
              <a:t>Function</a:t>
            </a:r>
          </a:p>
          <a:p>
            <a:endParaRPr lang="en-US" dirty="0"/>
          </a:p>
          <a:p>
            <a:r>
              <a:rPr lang="en-US" sz="1100" dirty="0">
                <a:solidFill>
                  <a:srgbClr val="0C2340"/>
                </a:solidFill>
                <a:latin typeface="Work Sans SemiBold" pitchFamily="2" charset="0"/>
                <a:cs typeface="Arial" panose="020B0604020202020204" pitchFamily="34" charset="0"/>
              </a:rPr>
              <a:t>Treasury Office</a:t>
            </a:r>
          </a:p>
        </p:txBody>
      </p:sp>
      <p:cxnSp>
        <p:nvCxnSpPr>
          <p:cNvPr id="26" name="Straight Connector 25">
            <a:extLst>
              <a:ext uri="{FF2B5EF4-FFF2-40B4-BE49-F238E27FC236}">
                <a16:creationId xmlns:a16="http://schemas.microsoft.com/office/drawing/2014/main" id="{8CC60F28-CB2A-507B-1009-914E2779F467}"/>
              </a:ext>
            </a:extLst>
          </p:cNvPr>
          <p:cNvCxnSpPr/>
          <p:nvPr/>
        </p:nvCxnSpPr>
        <p:spPr>
          <a:xfrm>
            <a:off x="2864892" y="3804051"/>
            <a:ext cx="859776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F5A38A04-B98B-4DFE-FD03-D8D94D500C51}"/>
              </a:ext>
            </a:extLst>
          </p:cNvPr>
          <p:cNvSpPr txBox="1"/>
          <p:nvPr/>
        </p:nvSpPr>
        <p:spPr>
          <a:xfrm>
            <a:off x="2807468" y="3918857"/>
            <a:ext cx="2516139" cy="681597"/>
          </a:xfrm>
          <a:prstGeom prst="rect">
            <a:avLst/>
          </a:prstGeom>
          <a:noFill/>
        </p:spPr>
        <p:txBody>
          <a:bodyPr wrap="square" rtlCol="0">
            <a:spAutoFit/>
          </a:bodyPr>
          <a:lstStyle/>
          <a:p>
            <a:r>
              <a:rPr lang="en-US" sz="1100" dirty="0">
                <a:solidFill>
                  <a:srgbClr val="DA291C"/>
                </a:solidFill>
                <a:latin typeface="Work Sans SemiBold" pitchFamily="2" charset="0"/>
                <a:cs typeface="Arial" panose="020B0604020202020204" pitchFamily="34" charset="0"/>
              </a:rPr>
              <a:t>Challenge</a:t>
            </a:r>
          </a:p>
          <a:p>
            <a:endParaRPr lang="en-US" dirty="0"/>
          </a:p>
          <a:p>
            <a:pPr defTabSz="609630">
              <a:lnSpc>
                <a:spcPct val="110000"/>
              </a:lnSpc>
              <a:spcAft>
                <a:spcPts val="400"/>
              </a:spcAft>
              <a:defRPr/>
            </a:pPr>
            <a:r>
              <a:rPr lang="en-US" sz="900" dirty="0">
                <a:solidFill>
                  <a:srgbClr val="0C2340"/>
                </a:solidFill>
                <a:latin typeface="Work Sans  "/>
              </a:rPr>
              <a:t>The client faced difficulties in obtaining a centralized view of risk and PnL for the Structured Notes business due to the complexities of their support models following the merger. This fragmentation was exacerbated by the use of multiple systems for trade bookings and hedging.</a:t>
            </a:r>
          </a:p>
        </p:txBody>
      </p:sp>
      <p:sp>
        <p:nvSpPr>
          <p:cNvPr id="28" name="TextBox 27">
            <a:extLst>
              <a:ext uri="{FF2B5EF4-FFF2-40B4-BE49-F238E27FC236}">
                <a16:creationId xmlns:a16="http://schemas.microsoft.com/office/drawing/2014/main" id="{51999874-4707-9749-E03F-7CE37FC165EF}"/>
              </a:ext>
            </a:extLst>
          </p:cNvPr>
          <p:cNvSpPr txBox="1"/>
          <p:nvPr/>
        </p:nvSpPr>
        <p:spPr>
          <a:xfrm>
            <a:off x="5598126" y="3918857"/>
            <a:ext cx="2328031" cy="707886"/>
          </a:xfrm>
          <a:prstGeom prst="rect">
            <a:avLst/>
          </a:prstGeom>
          <a:noFill/>
        </p:spPr>
        <p:txBody>
          <a:bodyPr wrap="square" rtlCol="0">
            <a:spAutoFit/>
          </a:bodyPr>
          <a:lstStyle/>
          <a:p>
            <a:r>
              <a:rPr lang="en-US" sz="1100" dirty="0">
                <a:solidFill>
                  <a:srgbClr val="DA291C"/>
                </a:solidFill>
                <a:latin typeface="Work Sans SemiBold" pitchFamily="2" charset="0"/>
                <a:cs typeface="Arial" panose="020B0604020202020204" pitchFamily="34" charset="0"/>
              </a:rPr>
              <a:t>Solution</a:t>
            </a:r>
          </a:p>
          <a:p>
            <a:endParaRPr lang="en-US" dirty="0"/>
          </a:p>
          <a:p>
            <a:pPr defTabSz="609630">
              <a:lnSpc>
                <a:spcPct val="110000"/>
              </a:lnSpc>
              <a:spcAft>
                <a:spcPts val="400"/>
              </a:spcAft>
              <a:defRPr/>
            </a:pPr>
            <a:r>
              <a:rPr lang="en-US" sz="900" dirty="0">
                <a:solidFill>
                  <a:srgbClr val="0C2340"/>
                </a:solidFill>
                <a:latin typeface="Work Sans  "/>
              </a:rPr>
              <a:t>BIP provided effective project management and testing governance to streamline the migration of legacy BAC Equity Linked Notes to a Treasury-based support model. They leveraged their existing relationships with Treasury and change managers to ensure successful implementation.</a:t>
            </a:r>
          </a:p>
        </p:txBody>
      </p:sp>
      <p:sp>
        <p:nvSpPr>
          <p:cNvPr id="29" name="TextBox 28">
            <a:extLst>
              <a:ext uri="{FF2B5EF4-FFF2-40B4-BE49-F238E27FC236}">
                <a16:creationId xmlns:a16="http://schemas.microsoft.com/office/drawing/2014/main" id="{994694DA-9A4E-7E49-3BAD-0CFDEC89CB18}"/>
              </a:ext>
            </a:extLst>
          </p:cNvPr>
          <p:cNvSpPr txBox="1"/>
          <p:nvPr/>
        </p:nvSpPr>
        <p:spPr>
          <a:xfrm>
            <a:off x="7941390" y="3911870"/>
            <a:ext cx="2672726" cy="707886"/>
          </a:xfrm>
          <a:prstGeom prst="rect">
            <a:avLst/>
          </a:prstGeom>
          <a:noFill/>
        </p:spPr>
        <p:txBody>
          <a:bodyPr wrap="square" rtlCol="0">
            <a:spAutoFit/>
          </a:bodyPr>
          <a:lstStyle/>
          <a:p>
            <a:r>
              <a:rPr lang="en-US" sz="1100" dirty="0">
                <a:solidFill>
                  <a:srgbClr val="DA291C"/>
                </a:solidFill>
                <a:latin typeface="Work Sans SemiBold" pitchFamily="2" charset="0"/>
                <a:cs typeface="Arial" panose="020B0604020202020204" pitchFamily="34" charset="0"/>
              </a:rPr>
              <a:t>Results</a:t>
            </a:r>
          </a:p>
          <a:p>
            <a:endParaRPr lang="en-US" dirty="0"/>
          </a:p>
          <a:p>
            <a:pPr defTabSz="609630">
              <a:lnSpc>
                <a:spcPct val="110000"/>
              </a:lnSpc>
              <a:spcAft>
                <a:spcPts val="400"/>
              </a:spcAft>
              <a:defRPr/>
            </a:pPr>
            <a:r>
              <a:rPr lang="en-US" sz="900" dirty="0">
                <a:solidFill>
                  <a:srgbClr val="0C2340"/>
                </a:solidFill>
                <a:latin typeface="Work Sans  "/>
              </a:rPr>
              <a:t>As a result, the client achieved improved risk visibility and streamlined operations in its Structured Notes business. The initiative also facilitated compliance with regulatory reform initiatives and better reporting of OTC swaps.</a:t>
            </a:r>
          </a:p>
        </p:txBody>
      </p:sp>
      <p:sp>
        <p:nvSpPr>
          <p:cNvPr id="21" name="TextBox 20">
            <a:extLst>
              <a:ext uri="{FF2B5EF4-FFF2-40B4-BE49-F238E27FC236}">
                <a16:creationId xmlns:a16="http://schemas.microsoft.com/office/drawing/2014/main" id="{C9D93563-E479-067E-8079-6A121579CC02}"/>
              </a:ext>
            </a:extLst>
          </p:cNvPr>
          <p:cNvSpPr txBox="1"/>
          <p:nvPr/>
        </p:nvSpPr>
        <p:spPr>
          <a:xfrm>
            <a:off x="9639022" y="380389"/>
            <a:ext cx="2039978" cy="276999"/>
          </a:xfrm>
          <a:prstGeom prst="rect">
            <a:avLst/>
          </a:prstGeom>
          <a:noFill/>
        </p:spPr>
        <p:txBody>
          <a:bodyPr wrap="square" rtlCol="0">
            <a:spAutoFit/>
          </a:bodyPr>
          <a:lstStyle/>
          <a:p>
            <a:r>
              <a:rPr lang="en-US" sz="1200" dirty="0" err="1">
                <a:solidFill>
                  <a:srgbClr val="9DA7B3"/>
                </a:solidFill>
                <a:latin typeface="Work Sans"/>
              </a:rPr>
              <a:t>Operational Efficiency</a:t>
            </a:r>
            <a:endParaRPr lang="en-US" sz="1200" dirty="0">
              <a:solidFill>
                <a:srgbClr val="9DA7B3"/>
              </a:solidFill>
              <a:latin typeface="Work Sans"/>
            </a:endParaRPr>
          </a:p>
        </p:txBody>
      </p:sp>
      <p:sp>
        <p:nvSpPr>
          <p:cNvPr id="30" name="TextBox 29">
            <a:extLst>
              <a:ext uri="{FF2B5EF4-FFF2-40B4-BE49-F238E27FC236}">
                <a16:creationId xmlns:a16="http://schemas.microsoft.com/office/drawing/2014/main" id="{0303CFF7-B989-908A-BD93-5D9D1E890682}"/>
              </a:ext>
            </a:extLst>
          </p:cNvPr>
          <p:cNvSpPr txBox="1"/>
          <p:nvPr/>
        </p:nvSpPr>
        <p:spPr>
          <a:xfrm>
            <a:off x="9639022" y="834026"/>
            <a:ext cx="2039978" cy="276999"/>
          </a:xfrm>
          <a:prstGeom prst="rect">
            <a:avLst/>
          </a:prstGeom>
          <a:noFill/>
        </p:spPr>
        <p:txBody>
          <a:bodyPr wrap="square" rtlCol="0">
            <a:spAutoFit/>
          </a:bodyPr>
          <a:lstStyle/>
          <a:p>
            <a:r>
              <a:rPr lang="en-US" sz="1200" dirty="0" err="1">
                <a:solidFill>
                  <a:srgbClr val="9DA7B3"/>
                </a:solidFill>
                <a:latin typeface=""/>
              </a:rPr>
              <a:t>Risk Visibility</a:t>
            </a:r>
            <a:endParaRPr lang="en-US" sz="1200" dirty="0">
              <a:solidFill>
                <a:srgbClr val="9DA7B3"/>
              </a:solidFill>
              <a:latin typeface=""/>
            </a:endParaRPr>
          </a:p>
        </p:txBody>
      </p:sp>
      <p:sp>
        <p:nvSpPr>
          <p:cNvPr id="31" name="TextBox 30">
            <a:extLst>
              <a:ext uri="{FF2B5EF4-FFF2-40B4-BE49-F238E27FC236}">
                <a16:creationId xmlns:a16="http://schemas.microsoft.com/office/drawing/2014/main" id="{A8C697A2-618F-5233-ED7F-98749CDA5BBF}"/>
              </a:ext>
            </a:extLst>
          </p:cNvPr>
          <p:cNvSpPr txBox="1"/>
          <p:nvPr/>
        </p:nvSpPr>
        <p:spPr>
          <a:xfrm>
            <a:off x="9636987" y="1360164"/>
            <a:ext cx="2016812" cy="276999"/>
          </a:xfrm>
          <a:prstGeom prst="rect">
            <a:avLst/>
          </a:prstGeom>
          <a:noFill/>
        </p:spPr>
        <p:txBody>
          <a:bodyPr wrap="square" rtlCol="0">
            <a:spAutoFit/>
          </a:bodyPr>
          <a:lstStyle/>
          <a:p>
            <a:r>
              <a:rPr lang="en-US" sz="1200" dirty="0" err="1">
                <a:solidFill>
                  <a:srgbClr val="9DA7B3"/>
                </a:solidFill>
                <a:latin typeface=""/>
              </a:rPr>
              <a:t>Regulatory Reform</a:t>
            </a:r>
            <a:endParaRPr lang="en-US" sz="1200" dirty="0">
              <a:solidFill>
                <a:srgbClr val="9DA7B3"/>
              </a:solidFill>
              <a:latin typeface=""/>
            </a:endParaRPr>
          </a:p>
        </p:txBody>
      </p:sp>
      <p:sp>
        <p:nvSpPr>
          <p:cNvPr id="6" name="TextBox 5">
            <a:extLst>
              <a:ext uri="{FF2B5EF4-FFF2-40B4-BE49-F238E27FC236}">
                <a16:creationId xmlns:a16="http://schemas.microsoft.com/office/drawing/2014/main" id="{2BB4CE95-A0B3-DF81-1BCC-CDB55BF04246}"/>
              </a:ext>
            </a:extLst>
          </p:cNvPr>
          <p:cNvSpPr txBox="1"/>
          <p:nvPr/>
        </p:nvSpPr>
        <p:spPr>
          <a:xfrm>
            <a:off x="9389698" y="375204"/>
            <a:ext cx="498649" cy="276999"/>
          </a:xfrm>
          <a:prstGeom prst="rect">
            <a:avLst/>
          </a:prstGeom>
          <a:noFill/>
        </p:spPr>
        <p:txBody>
          <a:bodyPr wrap="square" rtlCol="0">
            <a:spAutoFit/>
          </a:bodyPr>
          <a:lstStyle/>
          <a:p>
            <a:r>
              <a:rPr lang="en-US" sz="1200" dirty="0">
                <a:solidFill>
                  <a:srgbClr val="9DA7B3"/>
                </a:solidFill>
                <a:latin typeface=""/>
              </a:rPr>
              <a:t>#</a:t>
            </a:r>
          </a:p>
        </p:txBody>
      </p:sp>
      <p:sp>
        <p:nvSpPr>
          <p:cNvPr id="9" name="TextBox 8">
            <a:extLst>
              <a:ext uri="{FF2B5EF4-FFF2-40B4-BE49-F238E27FC236}">
                <a16:creationId xmlns:a16="http://schemas.microsoft.com/office/drawing/2014/main" id="{DA3C1A37-30F5-8ABF-7AE1-00E3078DE3E4}"/>
              </a:ext>
            </a:extLst>
          </p:cNvPr>
          <p:cNvSpPr txBox="1"/>
          <p:nvPr/>
        </p:nvSpPr>
        <p:spPr>
          <a:xfrm>
            <a:off x="9389697" y="841638"/>
            <a:ext cx="498649" cy="276999"/>
          </a:xfrm>
          <a:prstGeom prst="rect">
            <a:avLst/>
          </a:prstGeom>
          <a:noFill/>
        </p:spPr>
        <p:txBody>
          <a:bodyPr wrap="square" rtlCol="0">
            <a:spAutoFit/>
          </a:bodyPr>
          <a:lstStyle/>
          <a:p>
            <a:r>
              <a:rPr lang="en-US" sz="1200" dirty="0">
                <a:solidFill>
                  <a:srgbClr val="9DA7B3"/>
                </a:solidFill>
                <a:latin typeface=""/>
              </a:rPr>
              <a:t>#</a:t>
            </a:r>
          </a:p>
        </p:txBody>
      </p:sp>
      <p:sp>
        <p:nvSpPr>
          <p:cNvPr id="10" name="TextBox 9">
            <a:extLst>
              <a:ext uri="{FF2B5EF4-FFF2-40B4-BE49-F238E27FC236}">
                <a16:creationId xmlns:a16="http://schemas.microsoft.com/office/drawing/2014/main" id="{21EC672D-7760-6136-F9C7-BC8AA7008B44}"/>
              </a:ext>
            </a:extLst>
          </p:cNvPr>
          <p:cNvSpPr txBox="1"/>
          <p:nvPr/>
        </p:nvSpPr>
        <p:spPr>
          <a:xfrm>
            <a:off x="9407781" y="1388133"/>
            <a:ext cx="498649" cy="276999"/>
          </a:xfrm>
          <a:prstGeom prst="rect">
            <a:avLst/>
          </a:prstGeom>
          <a:noFill/>
        </p:spPr>
        <p:txBody>
          <a:bodyPr wrap="square" rtlCol="0">
            <a:spAutoFit/>
          </a:bodyPr>
          <a:lstStyle/>
          <a:p>
            <a:r>
              <a:rPr lang="en-US" sz="1200" dirty="0">
                <a:solidFill>
                  <a:srgbClr val="9DA7B3"/>
                </a:solidFill>
                <a:latin typeface=""/>
              </a:rPr>
              <a:t>#</a:t>
            </a:r>
          </a:p>
        </p:txBody>
      </p:sp>
    </p:spTree>
    <p:extLst>
      <p:ext uri="{BB962C8B-B14F-4D97-AF65-F5344CB8AC3E}">
        <p14:creationId xmlns:p14="http://schemas.microsoft.com/office/powerpoint/2010/main" val="4184292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BC634EF743E7D4DAA2EF29C0AB2BD69" ma:contentTypeVersion="3" ma:contentTypeDescription="Creare un nuovo documento." ma:contentTypeScope="" ma:versionID="e645113b670e895dc8d49a18d43bbd74">
  <xsd:schema xmlns:xsd="http://www.w3.org/2001/XMLSchema" xmlns:xs="http://www.w3.org/2001/XMLSchema" xmlns:p="http://schemas.microsoft.com/office/2006/metadata/properties" xmlns:ns2="da8e8557-1d05-4873-8a45-7b5327c7b528" targetNamespace="http://schemas.microsoft.com/office/2006/metadata/properties" ma:root="true" ma:fieldsID="db653a39c7221fe238f49516383207bd" ns2:_="">
    <xsd:import namespace="da8e8557-1d05-4873-8a45-7b5327c7b52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8e8557-1d05-4873-8a45-7b5327c7b5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754EB-637B-408F-A6DF-93DF9DDF2402}">
  <ds:schemaRefs>
    <ds:schemaRef ds:uri="da8e8557-1d05-4873-8a45-7b5327c7b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D527B0C-6515-499D-A58D-916DE982A8D2}">
  <ds:schemaRefs>
    <ds:schemaRef ds:uri="http://purl.org/dc/elements/1.1/"/>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terms/"/>
    <ds:schemaRef ds:uri="da8e8557-1d05-4873-8a45-7b5327c7b528"/>
    <ds:schemaRef ds:uri="http://purl.org/dc/dcmitype/"/>
  </ds:schemaRefs>
</ds:datastoreItem>
</file>

<file path=customXml/itemProps3.xml><?xml version="1.0" encoding="utf-8"?>
<ds:datastoreItem xmlns:ds="http://schemas.openxmlformats.org/officeDocument/2006/customXml" ds:itemID="{0DA1A951-CD38-45ED-97EB-4547FC46F585}">
  <ds:schemaRefs>
    <ds:schemaRef ds:uri="http://schemas.microsoft.com/sharepoint/v3/contenttype/forms"/>
  </ds:schemaRefs>
</ds:datastoreItem>
</file>

<file path=docMetadata/LabelInfo.xml><?xml version="1.0" encoding="utf-8"?>
<clbl:labelList xmlns:clbl="http://schemas.microsoft.com/office/2020/mipLabelMetadata">
  <clbl:label id="{bb1a63eb-eb09-471a-a005-37b07792a5b5}" enabled="0" method="" siteId="{bb1a63eb-eb09-471a-a005-37b07792a5b5}" removed="1"/>
</clbl:labelList>
</file>

<file path=docProps/app.xml><?xml version="1.0" encoding="utf-8"?>
<Properties xmlns="http://schemas.openxmlformats.org/officeDocument/2006/extended-properties" xmlns:vt="http://schemas.openxmlformats.org/officeDocument/2006/docPropsVTypes">
  <TotalTime>112</TotalTime>
  <Words>53</Words>
  <Application>Microsoft Macintosh PowerPoint</Application>
  <PresentationFormat>Widescreen</PresentationFormat>
  <Paragraphs>32</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Aptos</vt:lpstr>
      <vt:lpstr>Aptos Display</vt:lpstr>
      <vt:lpstr>Arial</vt:lpstr>
      <vt:lpstr>Calibri</vt:lpstr>
      <vt:lpstr>Work Sans</vt:lpstr>
      <vt:lpstr>Work Sans  </vt:lpstr>
      <vt:lpstr>Work Sans ExtraLight</vt:lpstr>
      <vt:lpstr>Work Sans Light</vt:lpstr>
      <vt:lpstr>Work Sans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Corradini, Niccolo (BIP.Monticello)</dc:creator>
  <cp:lastModifiedBy>Rohon Nandi</cp:lastModifiedBy>
  <cp:revision>21</cp:revision>
  <dcterms:created xsi:type="dcterms:W3CDTF">2025-07-22T21:00:40Z</dcterms:created>
  <dcterms:modified xsi:type="dcterms:W3CDTF">2025-09-16T15:41:35Z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0x0101006BC634EF743E7D4DAA2EF29C0AB2BD69</vt:lpwstr>
  </property>
</Properties>
</file>