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2" r:id="rId2"/>
    <p:sldId id="257" r:id="rId3"/>
    <p:sldId id="258" r:id="rId4"/>
    <p:sldId id="284" r:id="rId5"/>
    <p:sldId id="285" r:id="rId6"/>
    <p:sldId id="261" r:id="rId7"/>
    <p:sldId id="280" r:id="rId8"/>
    <p:sldId id="276" r:id="rId9"/>
    <p:sldId id="277" r:id="rId10"/>
    <p:sldId id="269" r:id="rId11"/>
    <p:sldId id="275" r:id="rId12"/>
    <p:sldId id="281" r:id="rId13"/>
    <p:sldId id="278" r:id="rId14"/>
    <p:sldId id="279" r:id="rId15"/>
    <p:sldId id="274" r:id="rId16"/>
    <p:sldId id="286" r:id="rId17"/>
    <p:sldId id="287" r:id="rId18"/>
    <p:sldId id="288" r:id="rId19"/>
    <p:sldId id="289" r:id="rId20"/>
    <p:sldId id="282" r:id="rId21"/>
    <p:sldId id="2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8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overlay val="0"/>
    </c:title>
    <c:autoTitleDeleted val="0"/>
    <c:plotArea>
      <c:layout/>
      <c:lineChart>
        <c:grouping val="standard"/>
        <c:varyColors val="0"/>
        <c:ser>
          <c:idx val="0"/>
          <c:order val="0"/>
          <c:tx>
            <c:strRef>
              <c:f>Sheet1!$B$1</c:f>
              <c:strCache>
                <c:ptCount val="1"/>
                <c:pt idx="0">
                  <c:v> Data</c:v>
                </c:pt>
              </c:strCache>
            </c:strRef>
          </c:tx>
          <c:marker>
            <c:symbol val="none"/>
          </c:marker>
          <c:cat>
            <c:numRef>
              <c:f>Sheet1!$A$2:$A$4</c:f>
              <c:numCache>
                <c:formatCode>General</c:formatCode>
                <c:ptCount val="3"/>
                <c:pt idx="0">
                  <c:v>10.0</c:v>
                </c:pt>
                <c:pt idx="1">
                  <c:v>50.0</c:v>
                </c:pt>
                <c:pt idx="2">
                  <c:v>100.0</c:v>
                </c:pt>
              </c:numCache>
            </c:numRef>
          </c:cat>
          <c:val>
            <c:numRef>
              <c:f>Sheet1!$B$2:$B$4</c:f>
              <c:numCache>
                <c:formatCode>General</c:formatCode>
                <c:ptCount val="3"/>
                <c:pt idx="0">
                  <c:v>537.612</c:v>
                </c:pt>
                <c:pt idx="1">
                  <c:v>473.349</c:v>
                </c:pt>
                <c:pt idx="2">
                  <c:v>397.154</c:v>
                </c:pt>
              </c:numCache>
            </c:numRef>
          </c:val>
          <c:smooth val="0"/>
        </c:ser>
        <c:dLbls>
          <c:showLegendKey val="0"/>
          <c:showVal val="0"/>
          <c:showCatName val="0"/>
          <c:showSerName val="0"/>
          <c:showPercent val="0"/>
          <c:showBubbleSize val="0"/>
        </c:dLbls>
        <c:marker val="1"/>
        <c:smooth val="0"/>
        <c:axId val="-2110077448"/>
        <c:axId val="-2110075256"/>
      </c:lineChart>
      <c:catAx>
        <c:axId val="-2110077448"/>
        <c:scaling>
          <c:orientation val="minMax"/>
        </c:scaling>
        <c:delete val="0"/>
        <c:axPos val="b"/>
        <c:numFmt formatCode="General" sourceLinked="1"/>
        <c:majorTickMark val="none"/>
        <c:minorTickMark val="cross"/>
        <c:tickLblPos val="nextTo"/>
        <c:crossAx val="-2110075256"/>
        <c:crossesAt val="0.0"/>
        <c:auto val="1"/>
        <c:lblAlgn val="ctr"/>
        <c:lblOffset val="100"/>
        <c:noMultiLvlLbl val="0"/>
      </c:catAx>
      <c:valAx>
        <c:axId val="-2110075256"/>
        <c:scaling>
          <c:orientation val="minMax"/>
          <c:max val="700.0"/>
          <c:min val="0.0"/>
        </c:scaling>
        <c:delete val="0"/>
        <c:axPos val="l"/>
        <c:majorGridlines/>
        <c:numFmt formatCode="General" sourceLinked="1"/>
        <c:majorTickMark val="out"/>
        <c:minorTickMark val="none"/>
        <c:tickLblPos val="nextTo"/>
        <c:crossAx val="-2110077448"/>
        <c:crosses val="autoZero"/>
        <c:crossBetween val="between"/>
        <c:majorUnit val="100.0"/>
        <c:minorUnit val="10.0"/>
      </c:valAx>
    </c:plotArea>
    <c:legend>
      <c:legendPos val="r"/>
      <c:layout>
        <c:manualLayout>
          <c:xMode val="edge"/>
          <c:yMode val="edge"/>
          <c:x val="0.863050813470048"/>
          <c:y val="0.229757380709389"/>
          <c:w val="0.135251393660682"/>
          <c:h val="0.224083026140528"/>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overlay val="0"/>
    </c:title>
    <c:autoTitleDeleted val="0"/>
    <c:plotArea>
      <c:layout/>
      <c:lineChart>
        <c:grouping val="standard"/>
        <c:varyColors val="0"/>
        <c:ser>
          <c:idx val="0"/>
          <c:order val="0"/>
          <c:tx>
            <c:strRef>
              <c:f>Sheet1!$B$1</c:f>
              <c:strCache>
                <c:ptCount val="1"/>
                <c:pt idx="0">
                  <c:v> Data</c:v>
                </c:pt>
              </c:strCache>
            </c:strRef>
          </c:tx>
          <c:marker>
            <c:symbol val="none"/>
          </c:marker>
          <c:cat>
            <c:numRef>
              <c:f>Sheet1!$A$2:$A$6</c:f>
              <c:numCache>
                <c:formatCode>General</c:formatCode>
                <c:ptCount val="5"/>
                <c:pt idx="0">
                  <c:v>2.0</c:v>
                </c:pt>
                <c:pt idx="1">
                  <c:v>4.0</c:v>
                </c:pt>
                <c:pt idx="2">
                  <c:v>6.0</c:v>
                </c:pt>
                <c:pt idx="3">
                  <c:v>8.0</c:v>
                </c:pt>
                <c:pt idx="4">
                  <c:v>10.0</c:v>
                </c:pt>
              </c:numCache>
            </c:numRef>
          </c:cat>
          <c:val>
            <c:numRef>
              <c:f>Sheet1!$B$2:$B$6</c:f>
              <c:numCache>
                <c:formatCode>General</c:formatCode>
                <c:ptCount val="5"/>
                <c:pt idx="0">
                  <c:v>636.612</c:v>
                </c:pt>
                <c:pt idx="1">
                  <c:v>320.247</c:v>
                </c:pt>
                <c:pt idx="2">
                  <c:v>259.719</c:v>
                </c:pt>
                <c:pt idx="3">
                  <c:v>208.256</c:v>
                </c:pt>
                <c:pt idx="4">
                  <c:v>160.684</c:v>
                </c:pt>
              </c:numCache>
            </c:numRef>
          </c:val>
          <c:smooth val="0"/>
        </c:ser>
        <c:dLbls>
          <c:showLegendKey val="0"/>
          <c:showVal val="0"/>
          <c:showCatName val="0"/>
          <c:showSerName val="0"/>
          <c:showPercent val="0"/>
          <c:showBubbleSize val="0"/>
        </c:dLbls>
        <c:marker val="1"/>
        <c:smooth val="0"/>
        <c:axId val="-2110011864"/>
        <c:axId val="-2110008920"/>
      </c:lineChart>
      <c:catAx>
        <c:axId val="-2110011864"/>
        <c:scaling>
          <c:orientation val="minMax"/>
        </c:scaling>
        <c:delete val="0"/>
        <c:axPos val="b"/>
        <c:numFmt formatCode="General" sourceLinked="1"/>
        <c:majorTickMark val="none"/>
        <c:minorTickMark val="cross"/>
        <c:tickLblPos val="nextTo"/>
        <c:crossAx val="-2110008920"/>
        <c:crosses val="autoZero"/>
        <c:auto val="1"/>
        <c:lblAlgn val="ctr"/>
        <c:lblOffset val="100"/>
        <c:noMultiLvlLbl val="0"/>
      </c:catAx>
      <c:valAx>
        <c:axId val="-2110008920"/>
        <c:scaling>
          <c:orientation val="minMax"/>
          <c:max val="1000.0"/>
        </c:scaling>
        <c:delete val="0"/>
        <c:axPos val="l"/>
        <c:majorGridlines/>
        <c:numFmt formatCode="General" sourceLinked="1"/>
        <c:majorTickMark val="out"/>
        <c:minorTickMark val="none"/>
        <c:tickLblPos val="nextTo"/>
        <c:crossAx val="-2110011864"/>
        <c:crosses val="autoZero"/>
        <c:crossBetween val="between"/>
        <c:majorUnit val="100.0"/>
      </c:valAx>
    </c:plotArea>
    <c:legend>
      <c:legendPos val="r"/>
      <c:layout>
        <c:manualLayout>
          <c:xMode val="edge"/>
          <c:yMode val="edge"/>
          <c:x val="0.850591859129441"/>
          <c:y val="0.25735863551424"/>
          <c:w val="0.147778169940512"/>
          <c:h val="0.213075964639067"/>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DA1CF-A9AA-C04C-BEB0-BFA9A996D98E}" type="doc">
      <dgm:prSet loTypeId="urn:microsoft.com/office/officeart/2005/8/layout/cycle6" loCatId="" qsTypeId="urn:microsoft.com/office/officeart/2005/8/quickstyle/3D5" qsCatId="3D" csTypeId="urn:microsoft.com/office/officeart/2005/8/colors/accent1_2" csCatId="accent1" phldr="1"/>
      <dgm:spPr/>
      <dgm:t>
        <a:bodyPr/>
        <a:lstStyle/>
        <a:p>
          <a:endParaRPr lang="en-US"/>
        </a:p>
      </dgm:t>
    </dgm:pt>
    <dgm:pt modelId="{14A599E7-EAE7-474E-B8EF-1DA2A85E50D4}">
      <dgm:prSet phldrT="[Text]"/>
      <dgm:spPr/>
      <dgm:t>
        <a:bodyPr/>
        <a:lstStyle/>
        <a:p>
          <a:r>
            <a:rPr lang="en-US" dirty="0" smtClean="0"/>
            <a:t>Initial State</a:t>
          </a:r>
          <a:endParaRPr lang="en-US" dirty="0"/>
        </a:p>
      </dgm:t>
    </dgm:pt>
    <dgm:pt modelId="{3EB2CDDB-7D85-1247-8043-456CC1888DD8}" type="parTrans" cxnId="{5DFF684D-55DB-904C-A481-1242835322ED}">
      <dgm:prSet/>
      <dgm:spPr/>
      <dgm:t>
        <a:bodyPr/>
        <a:lstStyle/>
        <a:p>
          <a:endParaRPr lang="en-US"/>
        </a:p>
      </dgm:t>
    </dgm:pt>
    <dgm:pt modelId="{F38B43F1-B85C-2744-A9C5-55CD4DF42056}" type="sibTrans" cxnId="{5DFF684D-55DB-904C-A481-1242835322ED}">
      <dgm:prSet/>
      <dgm:spPr>
        <a:ln>
          <a:solidFill>
            <a:schemeClr val="accent1">
              <a:lumMod val="50000"/>
            </a:schemeClr>
          </a:solidFill>
          <a:tailEnd type="arrow"/>
        </a:ln>
      </dgm:spPr>
      <dgm:t>
        <a:bodyPr/>
        <a:lstStyle/>
        <a:p>
          <a:endParaRPr lang="en-US"/>
        </a:p>
      </dgm:t>
    </dgm:pt>
    <dgm:pt modelId="{2AFB721C-16D2-0C42-8342-257446846887}">
      <dgm:prSet phldrT="[Text]"/>
      <dgm:spPr/>
      <dgm:t>
        <a:bodyPr/>
        <a:lstStyle/>
        <a:p>
          <a:r>
            <a:rPr lang="en-US" dirty="0" smtClean="0"/>
            <a:t>Moderator Selection Pending</a:t>
          </a:r>
          <a:endParaRPr lang="en-US" dirty="0"/>
        </a:p>
      </dgm:t>
    </dgm:pt>
    <dgm:pt modelId="{D4447DD3-A150-6C43-B441-6CECCCB0839D}" type="parTrans" cxnId="{375AA8DC-A2D5-6843-8A02-FDF61AEE8F7B}">
      <dgm:prSet/>
      <dgm:spPr/>
      <dgm:t>
        <a:bodyPr/>
        <a:lstStyle/>
        <a:p>
          <a:endParaRPr lang="en-US"/>
        </a:p>
      </dgm:t>
    </dgm:pt>
    <dgm:pt modelId="{1D56FBDE-7D5E-C04F-8880-FA05C46594A0}" type="sibTrans" cxnId="{375AA8DC-A2D5-6843-8A02-FDF61AEE8F7B}">
      <dgm:prSet/>
      <dgm:spPr>
        <a:ln>
          <a:solidFill>
            <a:schemeClr val="accent1">
              <a:lumMod val="50000"/>
            </a:schemeClr>
          </a:solidFill>
          <a:tailEnd type="arrow"/>
        </a:ln>
      </dgm:spPr>
      <dgm:t>
        <a:bodyPr/>
        <a:lstStyle/>
        <a:p>
          <a:endParaRPr lang="en-US"/>
        </a:p>
      </dgm:t>
    </dgm:pt>
    <dgm:pt modelId="{720AC533-7E9E-3940-8AD7-0851E2F34A41}">
      <dgm:prSet phldrT="[Text]"/>
      <dgm:spPr/>
      <dgm:t>
        <a:bodyPr/>
        <a:lstStyle/>
        <a:p>
          <a:r>
            <a:rPr lang="en-US" dirty="0" smtClean="0"/>
            <a:t>Moderator Selected</a:t>
          </a:r>
          <a:endParaRPr lang="en-US" dirty="0"/>
        </a:p>
      </dgm:t>
    </dgm:pt>
    <dgm:pt modelId="{4D00C378-52CA-5D4C-87E5-DF3D62F08EF2}" type="parTrans" cxnId="{F413A75C-D24F-E14E-800D-9A5C9154A227}">
      <dgm:prSet/>
      <dgm:spPr/>
      <dgm:t>
        <a:bodyPr/>
        <a:lstStyle/>
        <a:p>
          <a:endParaRPr lang="en-US"/>
        </a:p>
      </dgm:t>
    </dgm:pt>
    <dgm:pt modelId="{BE6D1115-DECC-CC4E-BC38-4AA59B474B50}" type="sibTrans" cxnId="{F413A75C-D24F-E14E-800D-9A5C9154A227}">
      <dgm:prSet/>
      <dgm:spPr>
        <a:ln>
          <a:solidFill>
            <a:schemeClr val="accent1">
              <a:lumMod val="50000"/>
            </a:schemeClr>
          </a:solidFill>
          <a:tailEnd type="arrow"/>
        </a:ln>
      </dgm:spPr>
      <dgm:t>
        <a:bodyPr/>
        <a:lstStyle/>
        <a:p>
          <a:endParaRPr lang="en-US"/>
        </a:p>
      </dgm:t>
    </dgm:pt>
    <dgm:pt modelId="{DFC3A148-F2F5-D343-9BDF-A55521B5242D}">
      <dgm:prSet phldrT="[Text]"/>
      <dgm:spPr/>
      <dgm:t>
        <a:bodyPr/>
        <a:lstStyle/>
        <a:p>
          <a:r>
            <a:rPr lang="en-US" dirty="0" smtClean="0"/>
            <a:t>Task Response Pending</a:t>
          </a:r>
          <a:endParaRPr lang="en-US" dirty="0"/>
        </a:p>
      </dgm:t>
    </dgm:pt>
    <dgm:pt modelId="{CDD4988C-2C10-B04D-AB67-637DE64843FA}" type="parTrans" cxnId="{0988AD18-2661-CD4A-9105-E100DAB8F7C8}">
      <dgm:prSet/>
      <dgm:spPr/>
      <dgm:t>
        <a:bodyPr/>
        <a:lstStyle/>
        <a:p>
          <a:endParaRPr lang="en-US"/>
        </a:p>
      </dgm:t>
    </dgm:pt>
    <dgm:pt modelId="{93B80D0B-A301-3541-BD45-EDA399033B28}" type="sibTrans" cxnId="{0988AD18-2661-CD4A-9105-E100DAB8F7C8}">
      <dgm:prSet/>
      <dgm:spPr>
        <a:ln>
          <a:solidFill>
            <a:schemeClr val="accent1">
              <a:lumMod val="50000"/>
            </a:schemeClr>
          </a:solidFill>
          <a:tailEnd type="arrow"/>
        </a:ln>
      </dgm:spPr>
      <dgm:t>
        <a:bodyPr/>
        <a:lstStyle/>
        <a:p>
          <a:endParaRPr lang="en-US"/>
        </a:p>
      </dgm:t>
    </dgm:pt>
    <dgm:pt modelId="{3852C6E6-FE50-CE4A-B923-F0CEF6EAACBC}" type="pres">
      <dgm:prSet presAssocID="{FE3DA1CF-A9AA-C04C-BEB0-BFA9A996D98E}" presName="cycle" presStyleCnt="0">
        <dgm:presLayoutVars>
          <dgm:dir/>
          <dgm:resizeHandles val="exact"/>
        </dgm:presLayoutVars>
      </dgm:prSet>
      <dgm:spPr/>
      <dgm:t>
        <a:bodyPr/>
        <a:lstStyle/>
        <a:p>
          <a:endParaRPr lang="en-US"/>
        </a:p>
      </dgm:t>
    </dgm:pt>
    <dgm:pt modelId="{36D6C36B-000B-0E40-A0C4-DD6673CA80AA}" type="pres">
      <dgm:prSet presAssocID="{14A599E7-EAE7-474E-B8EF-1DA2A85E50D4}" presName="node" presStyleLbl="node1" presStyleIdx="0" presStyleCnt="4">
        <dgm:presLayoutVars>
          <dgm:bulletEnabled val="1"/>
        </dgm:presLayoutVars>
      </dgm:prSet>
      <dgm:spPr/>
      <dgm:t>
        <a:bodyPr/>
        <a:lstStyle/>
        <a:p>
          <a:endParaRPr lang="en-US"/>
        </a:p>
      </dgm:t>
    </dgm:pt>
    <dgm:pt modelId="{326BEBF9-1A6B-BB4F-A105-8E8901F1449F}" type="pres">
      <dgm:prSet presAssocID="{14A599E7-EAE7-474E-B8EF-1DA2A85E50D4}" presName="spNode" presStyleCnt="0"/>
      <dgm:spPr/>
    </dgm:pt>
    <dgm:pt modelId="{03F54F39-252E-324F-91F3-E842DC54213F}" type="pres">
      <dgm:prSet presAssocID="{F38B43F1-B85C-2744-A9C5-55CD4DF42056}" presName="sibTrans" presStyleLbl="sibTrans1D1" presStyleIdx="0" presStyleCnt="4"/>
      <dgm:spPr/>
      <dgm:t>
        <a:bodyPr/>
        <a:lstStyle/>
        <a:p>
          <a:endParaRPr lang="en-US"/>
        </a:p>
      </dgm:t>
    </dgm:pt>
    <dgm:pt modelId="{905EFC4F-5347-3342-BF87-2F64EB3402D1}" type="pres">
      <dgm:prSet presAssocID="{2AFB721C-16D2-0C42-8342-257446846887}" presName="node" presStyleLbl="node1" presStyleIdx="1" presStyleCnt="4">
        <dgm:presLayoutVars>
          <dgm:bulletEnabled val="1"/>
        </dgm:presLayoutVars>
      </dgm:prSet>
      <dgm:spPr/>
      <dgm:t>
        <a:bodyPr/>
        <a:lstStyle/>
        <a:p>
          <a:endParaRPr lang="en-US"/>
        </a:p>
      </dgm:t>
    </dgm:pt>
    <dgm:pt modelId="{19D13F4A-C392-4E4D-8631-2C7FB0688F89}" type="pres">
      <dgm:prSet presAssocID="{2AFB721C-16D2-0C42-8342-257446846887}" presName="spNode" presStyleCnt="0"/>
      <dgm:spPr/>
    </dgm:pt>
    <dgm:pt modelId="{9787576A-2065-0A4D-B0A6-06534555ACDE}" type="pres">
      <dgm:prSet presAssocID="{1D56FBDE-7D5E-C04F-8880-FA05C46594A0}" presName="sibTrans" presStyleLbl="sibTrans1D1" presStyleIdx="1" presStyleCnt="4"/>
      <dgm:spPr/>
      <dgm:t>
        <a:bodyPr/>
        <a:lstStyle/>
        <a:p>
          <a:endParaRPr lang="en-US"/>
        </a:p>
      </dgm:t>
    </dgm:pt>
    <dgm:pt modelId="{54C1724D-6C90-5145-AAC8-C02AEE1DB2CE}" type="pres">
      <dgm:prSet presAssocID="{720AC533-7E9E-3940-8AD7-0851E2F34A41}" presName="node" presStyleLbl="node1" presStyleIdx="2" presStyleCnt="4">
        <dgm:presLayoutVars>
          <dgm:bulletEnabled val="1"/>
        </dgm:presLayoutVars>
      </dgm:prSet>
      <dgm:spPr/>
      <dgm:t>
        <a:bodyPr/>
        <a:lstStyle/>
        <a:p>
          <a:endParaRPr lang="en-US"/>
        </a:p>
      </dgm:t>
    </dgm:pt>
    <dgm:pt modelId="{D419C6A7-D871-F443-B301-A95130CCB3D0}" type="pres">
      <dgm:prSet presAssocID="{720AC533-7E9E-3940-8AD7-0851E2F34A41}" presName="spNode" presStyleCnt="0"/>
      <dgm:spPr/>
    </dgm:pt>
    <dgm:pt modelId="{F063FCBB-1F38-FF48-A6E0-B0240175F83B}" type="pres">
      <dgm:prSet presAssocID="{BE6D1115-DECC-CC4E-BC38-4AA59B474B50}" presName="sibTrans" presStyleLbl="sibTrans1D1" presStyleIdx="2" presStyleCnt="4"/>
      <dgm:spPr/>
      <dgm:t>
        <a:bodyPr/>
        <a:lstStyle/>
        <a:p>
          <a:endParaRPr lang="en-US"/>
        </a:p>
      </dgm:t>
    </dgm:pt>
    <dgm:pt modelId="{5BFC26E7-6DDC-774B-9207-706722CF6EE4}" type="pres">
      <dgm:prSet presAssocID="{DFC3A148-F2F5-D343-9BDF-A55521B5242D}" presName="node" presStyleLbl="node1" presStyleIdx="3" presStyleCnt="4">
        <dgm:presLayoutVars>
          <dgm:bulletEnabled val="1"/>
        </dgm:presLayoutVars>
      </dgm:prSet>
      <dgm:spPr/>
      <dgm:t>
        <a:bodyPr/>
        <a:lstStyle/>
        <a:p>
          <a:endParaRPr lang="en-US"/>
        </a:p>
      </dgm:t>
    </dgm:pt>
    <dgm:pt modelId="{C76991ED-0CEF-9B4A-833B-8DAFDCB3F327}" type="pres">
      <dgm:prSet presAssocID="{DFC3A148-F2F5-D343-9BDF-A55521B5242D}" presName="spNode" presStyleCnt="0"/>
      <dgm:spPr/>
    </dgm:pt>
    <dgm:pt modelId="{3B094978-CDC1-0A4E-9395-A029E5A4377D}" type="pres">
      <dgm:prSet presAssocID="{93B80D0B-A301-3541-BD45-EDA399033B28}" presName="sibTrans" presStyleLbl="sibTrans1D1" presStyleIdx="3" presStyleCnt="4"/>
      <dgm:spPr/>
      <dgm:t>
        <a:bodyPr/>
        <a:lstStyle/>
        <a:p>
          <a:endParaRPr lang="en-US"/>
        </a:p>
      </dgm:t>
    </dgm:pt>
  </dgm:ptLst>
  <dgm:cxnLst>
    <dgm:cxn modelId="{7F75124C-57C7-2A40-942B-B09A8068880A}" type="presOf" srcId="{F38B43F1-B85C-2744-A9C5-55CD4DF42056}" destId="{03F54F39-252E-324F-91F3-E842DC54213F}" srcOrd="0" destOrd="0" presId="urn:microsoft.com/office/officeart/2005/8/layout/cycle6"/>
    <dgm:cxn modelId="{A04F1296-11B2-7E40-8BC3-286E1609B2AD}" type="presOf" srcId="{93B80D0B-A301-3541-BD45-EDA399033B28}" destId="{3B094978-CDC1-0A4E-9395-A029E5A4377D}" srcOrd="0" destOrd="0" presId="urn:microsoft.com/office/officeart/2005/8/layout/cycle6"/>
    <dgm:cxn modelId="{5F2786C5-CFDC-3B4F-864B-6385B5C137D3}" type="presOf" srcId="{14A599E7-EAE7-474E-B8EF-1DA2A85E50D4}" destId="{36D6C36B-000B-0E40-A0C4-DD6673CA80AA}" srcOrd="0" destOrd="0" presId="urn:microsoft.com/office/officeart/2005/8/layout/cycle6"/>
    <dgm:cxn modelId="{CAE09C63-A8F5-504F-944E-BF5F43B4924E}" type="presOf" srcId="{FE3DA1CF-A9AA-C04C-BEB0-BFA9A996D98E}" destId="{3852C6E6-FE50-CE4A-B923-F0CEF6EAACBC}" srcOrd="0" destOrd="0" presId="urn:microsoft.com/office/officeart/2005/8/layout/cycle6"/>
    <dgm:cxn modelId="{63666B8B-0D4D-014E-B02D-D9714D79BF23}" type="presOf" srcId="{1D56FBDE-7D5E-C04F-8880-FA05C46594A0}" destId="{9787576A-2065-0A4D-B0A6-06534555ACDE}" srcOrd="0" destOrd="0" presId="urn:microsoft.com/office/officeart/2005/8/layout/cycle6"/>
    <dgm:cxn modelId="{04E79268-5ACD-0F4C-A190-3E7E0EA59F9A}" type="presOf" srcId="{720AC533-7E9E-3940-8AD7-0851E2F34A41}" destId="{54C1724D-6C90-5145-AAC8-C02AEE1DB2CE}" srcOrd="0" destOrd="0" presId="urn:microsoft.com/office/officeart/2005/8/layout/cycle6"/>
    <dgm:cxn modelId="{5DFF684D-55DB-904C-A481-1242835322ED}" srcId="{FE3DA1CF-A9AA-C04C-BEB0-BFA9A996D98E}" destId="{14A599E7-EAE7-474E-B8EF-1DA2A85E50D4}" srcOrd="0" destOrd="0" parTransId="{3EB2CDDB-7D85-1247-8043-456CC1888DD8}" sibTransId="{F38B43F1-B85C-2744-A9C5-55CD4DF42056}"/>
    <dgm:cxn modelId="{375AA8DC-A2D5-6843-8A02-FDF61AEE8F7B}" srcId="{FE3DA1CF-A9AA-C04C-BEB0-BFA9A996D98E}" destId="{2AFB721C-16D2-0C42-8342-257446846887}" srcOrd="1" destOrd="0" parTransId="{D4447DD3-A150-6C43-B441-6CECCCB0839D}" sibTransId="{1D56FBDE-7D5E-C04F-8880-FA05C46594A0}"/>
    <dgm:cxn modelId="{0988AD18-2661-CD4A-9105-E100DAB8F7C8}" srcId="{FE3DA1CF-A9AA-C04C-BEB0-BFA9A996D98E}" destId="{DFC3A148-F2F5-D343-9BDF-A55521B5242D}" srcOrd="3" destOrd="0" parTransId="{CDD4988C-2C10-B04D-AB67-637DE64843FA}" sibTransId="{93B80D0B-A301-3541-BD45-EDA399033B28}"/>
    <dgm:cxn modelId="{602CF54A-8CBB-D245-B51A-21429335E5F7}" type="presOf" srcId="{2AFB721C-16D2-0C42-8342-257446846887}" destId="{905EFC4F-5347-3342-BF87-2F64EB3402D1}" srcOrd="0" destOrd="0" presId="urn:microsoft.com/office/officeart/2005/8/layout/cycle6"/>
    <dgm:cxn modelId="{1E23F20A-3913-4241-BD17-405C5EF77489}" type="presOf" srcId="{DFC3A148-F2F5-D343-9BDF-A55521B5242D}" destId="{5BFC26E7-6DDC-774B-9207-706722CF6EE4}" srcOrd="0" destOrd="0" presId="urn:microsoft.com/office/officeart/2005/8/layout/cycle6"/>
    <dgm:cxn modelId="{3F342206-BC4D-6E44-A69D-5B0F6C7A2DDF}" type="presOf" srcId="{BE6D1115-DECC-CC4E-BC38-4AA59B474B50}" destId="{F063FCBB-1F38-FF48-A6E0-B0240175F83B}" srcOrd="0" destOrd="0" presId="urn:microsoft.com/office/officeart/2005/8/layout/cycle6"/>
    <dgm:cxn modelId="{F413A75C-D24F-E14E-800D-9A5C9154A227}" srcId="{FE3DA1CF-A9AA-C04C-BEB0-BFA9A996D98E}" destId="{720AC533-7E9E-3940-8AD7-0851E2F34A41}" srcOrd="2" destOrd="0" parTransId="{4D00C378-52CA-5D4C-87E5-DF3D62F08EF2}" sibTransId="{BE6D1115-DECC-CC4E-BC38-4AA59B474B50}"/>
    <dgm:cxn modelId="{B33BAFC3-0DE0-0F4C-BC4B-101C1EB5DD45}" type="presParOf" srcId="{3852C6E6-FE50-CE4A-B923-F0CEF6EAACBC}" destId="{36D6C36B-000B-0E40-A0C4-DD6673CA80AA}" srcOrd="0" destOrd="0" presId="urn:microsoft.com/office/officeart/2005/8/layout/cycle6"/>
    <dgm:cxn modelId="{8557E6F7-2235-A64B-9C9E-F56D1127F646}" type="presParOf" srcId="{3852C6E6-FE50-CE4A-B923-F0CEF6EAACBC}" destId="{326BEBF9-1A6B-BB4F-A105-8E8901F1449F}" srcOrd="1" destOrd="0" presId="urn:microsoft.com/office/officeart/2005/8/layout/cycle6"/>
    <dgm:cxn modelId="{A7BD76AE-ACAC-2A43-969F-DF445394DC6C}" type="presParOf" srcId="{3852C6E6-FE50-CE4A-B923-F0CEF6EAACBC}" destId="{03F54F39-252E-324F-91F3-E842DC54213F}" srcOrd="2" destOrd="0" presId="urn:microsoft.com/office/officeart/2005/8/layout/cycle6"/>
    <dgm:cxn modelId="{E36ADF21-8B13-1044-BAE0-E512CE199D43}" type="presParOf" srcId="{3852C6E6-FE50-CE4A-B923-F0CEF6EAACBC}" destId="{905EFC4F-5347-3342-BF87-2F64EB3402D1}" srcOrd="3" destOrd="0" presId="urn:microsoft.com/office/officeart/2005/8/layout/cycle6"/>
    <dgm:cxn modelId="{CB3C6D32-2C2C-2F41-B47B-E1E6175DD9F7}" type="presParOf" srcId="{3852C6E6-FE50-CE4A-B923-F0CEF6EAACBC}" destId="{19D13F4A-C392-4E4D-8631-2C7FB0688F89}" srcOrd="4" destOrd="0" presId="urn:microsoft.com/office/officeart/2005/8/layout/cycle6"/>
    <dgm:cxn modelId="{5EB60C4C-BBCF-9449-882C-9DEBE6E03726}" type="presParOf" srcId="{3852C6E6-FE50-CE4A-B923-F0CEF6EAACBC}" destId="{9787576A-2065-0A4D-B0A6-06534555ACDE}" srcOrd="5" destOrd="0" presId="urn:microsoft.com/office/officeart/2005/8/layout/cycle6"/>
    <dgm:cxn modelId="{67766848-40DD-8E41-9939-90E20EA71F29}" type="presParOf" srcId="{3852C6E6-FE50-CE4A-B923-F0CEF6EAACBC}" destId="{54C1724D-6C90-5145-AAC8-C02AEE1DB2CE}" srcOrd="6" destOrd="0" presId="urn:microsoft.com/office/officeart/2005/8/layout/cycle6"/>
    <dgm:cxn modelId="{09C02121-7733-EC47-A062-BA786525233D}" type="presParOf" srcId="{3852C6E6-FE50-CE4A-B923-F0CEF6EAACBC}" destId="{D419C6A7-D871-F443-B301-A95130CCB3D0}" srcOrd="7" destOrd="0" presId="urn:microsoft.com/office/officeart/2005/8/layout/cycle6"/>
    <dgm:cxn modelId="{B081095E-D284-E741-8233-DDF6CCD94A99}" type="presParOf" srcId="{3852C6E6-FE50-CE4A-B923-F0CEF6EAACBC}" destId="{F063FCBB-1F38-FF48-A6E0-B0240175F83B}" srcOrd="8" destOrd="0" presId="urn:microsoft.com/office/officeart/2005/8/layout/cycle6"/>
    <dgm:cxn modelId="{29A41CF1-F10C-1946-BE4C-F31CE33F9A55}" type="presParOf" srcId="{3852C6E6-FE50-CE4A-B923-F0CEF6EAACBC}" destId="{5BFC26E7-6DDC-774B-9207-706722CF6EE4}" srcOrd="9" destOrd="0" presId="urn:microsoft.com/office/officeart/2005/8/layout/cycle6"/>
    <dgm:cxn modelId="{BF2E934C-AB59-D240-B6AD-CDCD8CA094BF}" type="presParOf" srcId="{3852C6E6-FE50-CE4A-B923-F0CEF6EAACBC}" destId="{C76991ED-0CEF-9B4A-833B-8DAFDCB3F327}" srcOrd="10" destOrd="0" presId="urn:microsoft.com/office/officeart/2005/8/layout/cycle6"/>
    <dgm:cxn modelId="{56D81EFD-728E-D844-A051-2CF6F86FD779}" type="presParOf" srcId="{3852C6E6-FE50-CE4A-B923-F0CEF6EAACBC}" destId="{3B094978-CDC1-0A4E-9395-A029E5A4377D}"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0.85569</cdr:x>
      <cdr:y>0.45035</cdr:y>
    </cdr:from>
    <cdr:to>
      <cdr:x>1</cdr:x>
      <cdr:y>0.80819</cdr:y>
    </cdr:to>
    <cdr:sp macro="" textlink="">
      <cdr:nvSpPr>
        <cdr:cNvPr id="2" name="TextBox 1"/>
        <cdr:cNvSpPr txBox="1"/>
      </cdr:nvSpPr>
      <cdr:spPr>
        <a:xfrm xmlns:a="http://schemas.openxmlformats.org/drawingml/2006/main">
          <a:off x="6400831" y="1518425"/>
          <a:ext cx="1079469" cy="12065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500" b="1" dirty="0" smtClean="0"/>
            <a:t>X-Axis : </a:t>
          </a:r>
          <a:r>
            <a:rPr lang="en-US" sz="1500" dirty="0" smtClean="0"/>
            <a:t>Number of clients</a:t>
          </a:r>
          <a:endParaRPr lang="en-US" sz="1500" b="1" dirty="0" smtClean="0"/>
        </a:p>
        <a:p xmlns:a="http://schemas.openxmlformats.org/drawingml/2006/main">
          <a:r>
            <a:rPr lang="en-US" sz="1500" b="1" dirty="0" smtClean="0"/>
            <a:t>Y-Axis : </a:t>
          </a:r>
          <a:r>
            <a:rPr lang="en-US" sz="1500" dirty="0" smtClean="0"/>
            <a:t>Time in seconds</a:t>
          </a:r>
        </a:p>
      </cdr:txBody>
    </cdr:sp>
  </cdr:relSizeAnchor>
</c:userShapes>
</file>

<file path=ppt/drawings/drawing2.xml><?xml version="1.0" encoding="utf-8"?>
<c:userShapes xmlns:c="http://schemas.openxmlformats.org/drawingml/2006/chart">
  <cdr:relSizeAnchor xmlns:cdr="http://schemas.openxmlformats.org/drawingml/2006/chartDrawing">
    <cdr:from>
      <cdr:x>0.86877</cdr:x>
      <cdr:y>0.47479</cdr:y>
    </cdr:from>
    <cdr:to>
      <cdr:x>1</cdr:x>
      <cdr:y>0.88208</cdr:y>
    </cdr:to>
    <cdr:sp macro="" textlink="">
      <cdr:nvSpPr>
        <cdr:cNvPr id="3" name="TextBox 2"/>
        <cdr:cNvSpPr txBox="1"/>
      </cdr:nvSpPr>
      <cdr:spPr>
        <a:xfrm xmlns:a="http://schemas.openxmlformats.org/drawingml/2006/main">
          <a:off x="6769100" y="1683525"/>
          <a:ext cx="1022450" cy="144417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500" b="1" dirty="0" smtClean="0"/>
            <a:t>X-Axis : </a:t>
          </a:r>
          <a:r>
            <a:rPr lang="en-US" sz="1500" dirty="0" smtClean="0"/>
            <a:t>Number of clients</a:t>
          </a:r>
          <a:endParaRPr lang="en-US" sz="1500" b="1" dirty="0" smtClean="0"/>
        </a:p>
        <a:p xmlns:a="http://schemas.openxmlformats.org/drawingml/2006/main">
          <a:r>
            <a:rPr lang="en-US" sz="1500" b="1" dirty="0" smtClean="0"/>
            <a:t>Y-Axis : </a:t>
          </a:r>
          <a:r>
            <a:rPr lang="en-US" sz="1500" dirty="0" smtClean="0"/>
            <a:t>Time in seconds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EE62C-8358-9C48-B42B-518A5CD0C2C3}" type="datetimeFigureOut">
              <a:rPr lang="en-US" smtClean="0"/>
              <a:t>30/05/16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1E847-49DC-E048-94CA-BD703A23CEF2}" type="slidenum">
              <a:rPr lang="en-US" smtClean="0"/>
              <a:t>‹#›</a:t>
            </a:fld>
            <a:endParaRPr lang="en-US"/>
          </a:p>
        </p:txBody>
      </p:sp>
    </p:spTree>
    <p:extLst>
      <p:ext uri="{BB962C8B-B14F-4D97-AF65-F5344CB8AC3E}">
        <p14:creationId xmlns:p14="http://schemas.microsoft.com/office/powerpoint/2010/main" val="38359932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191">
              <a:defRPr sz="2900" b="1">
                <a:solidFill>
                  <a:schemeClr val="tx1"/>
                </a:solidFill>
                <a:latin typeface="Arial" charset="0"/>
                <a:ea typeface="MS PGothic" pitchFamily="34" charset="-128"/>
              </a:defRPr>
            </a:lvl1pPr>
            <a:lvl2pPr marL="730171" indent="-280835" defTabSz="886191">
              <a:defRPr sz="2900" b="1">
                <a:solidFill>
                  <a:schemeClr val="tx1"/>
                </a:solidFill>
                <a:latin typeface="Arial" charset="0"/>
                <a:ea typeface="MS PGothic" pitchFamily="34" charset="-128"/>
              </a:defRPr>
            </a:lvl2pPr>
            <a:lvl3pPr marL="1123340" indent="-224668" defTabSz="886191">
              <a:defRPr sz="2900" b="1">
                <a:solidFill>
                  <a:schemeClr val="tx1"/>
                </a:solidFill>
                <a:latin typeface="Arial" charset="0"/>
                <a:ea typeface="MS PGothic" pitchFamily="34" charset="-128"/>
              </a:defRPr>
            </a:lvl3pPr>
            <a:lvl4pPr marL="1572677" indent="-224668" defTabSz="886191">
              <a:defRPr sz="2900" b="1">
                <a:solidFill>
                  <a:schemeClr val="tx1"/>
                </a:solidFill>
                <a:latin typeface="Arial" charset="0"/>
                <a:ea typeface="MS PGothic" pitchFamily="34" charset="-128"/>
              </a:defRPr>
            </a:lvl4pPr>
            <a:lvl5pPr marL="2022013" indent="-224668" defTabSz="886191">
              <a:defRPr sz="2900" b="1">
                <a:solidFill>
                  <a:schemeClr val="tx1"/>
                </a:solidFill>
                <a:latin typeface="Arial" charset="0"/>
                <a:ea typeface="MS PGothic" pitchFamily="34" charset="-128"/>
              </a:defRPr>
            </a:lvl5pPr>
            <a:lvl6pPr marL="2471349"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6pPr>
            <a:lvl7pPr marL="2920685"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7pPr>
            <a:lvl8pPr marL="3370021"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8pPr>
            <a:lvl9pPr marL="3819357"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9pPr>
          </a:lstStyle>
          <a:p>
            <a:fld id="{084344EE-8BB2-476B-9D04-3E572F647FEC}" type="slidenum">
              <a:rPr lang="en-US" altLang="en-US" sz="800" b="0"/>
              <a:pPr/>
              <a:t>1</a:t>
            </a:fld>
            <a:endParaRPr lang="en-US" altLang="en-US" sz="8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19</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2</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3</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marL="228600" indent="-228600" eaLnBrk="1" hangingPunct="1">
              <a:buAutoNum type="arabicPeriod"/>
            </a:pPr>
            <a:r>
              <a:rPr lang="en-US" dirty="0" smtClean="0"/>
              <a:t>Client sends the join request to Server with its capability</a:t>
            </a:r>
            <a:r>
              <a:rPr lang="en-US" baseline="0" dirty="0" smtClean="0"/>
              <a:t> details.</a:t>
            </a:r>
          </a:p>
          <a:p>
            <a:pPr marL="228600" indent="-228600" eaLnBrk="1" hangingPunct="1">
              <a:buAutoNum type="arabicPeriod"/>
            </a:pPr>
            <a:r>
              <a:rPr lang="en-US" baseline="0" dirty="0" smtClean="0"/>
              <a:t>Server maintains that information for the client and assigns him the task accordingly. So, distribution among clients can be uneven.</a:t>
            </a:r>
          </a:p>
          <a:p>
            <a:pPr marL="228600" indent="-228600" eaLnBrk="1" hangingPunct="1">
              <a:buAutoNum type="arabicPeriod"/>
            </a:pPr>
            <a:r>
              <a:rPr lang="en-US" baseline="0" dirty="0" smtClean="0"/>
              <a:t>Server can also select the best group to work on a task, as per its group capability.</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4</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5</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6</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7</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8</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9</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30/05/16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86471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30/05/16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29483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30/05/16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362444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03"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1"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7" name="Rectangle 56"/>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60"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2" name="Rounded Rectangle 51"/>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Rounded Rectangle 57"/>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Rectangle 60"/>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Rectangle 5"/>
          <p:cNvSpPr>
            <a:spLocks noChangeArrowheads="1"/>
          </p:cNvSpPr>
          <p:nvPr userDrawn="1"/>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63"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64"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2012</a:t>
            </a:r>
            <a:r>
              <a:rPr lang="en-US" sz="600" baseline="0" dirty="0" smtClean="0">
                <a:solidFill>
                  <a:srgbClr val="C0C0C0"/>
                </a:solidFill>
                <a:latin typeface="+mj-lt"/>
              </a:rPr>
              <a:t>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grpSp>
        <p:nvGrpSpPr>
          <p:cNvPr id="3" name="Group 67"/>
          <p:cNvGrpSpPr/>
          <p:nvPr userDrawn="1"/>
        </p:nvGrpSpPr>
        <p:grpSpPr>
          <a:xfrm>
            <a:off x="341314" y="311151"/>
            <a:ext cx="829170" cy="438358"/>
            <a:chOff x="609600" y="528537"/>
            <a:chExt cx="1444734" cy="763789"/>
          </a:xfrm>
          <a:gradFill flip="none" rotWithShape="1">
            <a:gsLst>
              <a:gs pos="11000">
                <a:srgbClr val="6DB344"/>
              </a:gs>
              <a:gs pos="100000">
                <a:srgbClr val="B7D333"/>
              </a:gs>
            </a:gsLst>
            <a:lin ang="2700000" scaled="1"/>
            <a:tileRect/>
          </a:gradFill>
        </p:grpSpPr>
        <p:sp>
          <p:nvSpPr>
            <p:cNvPr id="66" name="Rectangle 65"/>
            <p:cNvSpPr>
              <a:spLocks noChangeArrowheads="1"/>
            </p:cNvSpPr>
            <p:nvPr/>
          </p:nvSpPr>
          <p:spPr bwMode="black">
            <a:xfrm>
              <a:off x="1016578" y="1035681"/>
              <a:ext cx="65914" cy="249730"/>
            </a:xfrm>
            <a:prstGeom prst="rect">
              <a:avLst/>
            </a:prstGeom>
            <a:grp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67" name="Freeform 66"/>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68" name="Freeform 67"/>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3" name="Freeform 8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4" name="Freeform 8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6" name="Freeform 85"/>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7" name="Freeform 86"/>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8" name="Freeform 87"/>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9" name="Freeform 88"/>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0" name="Freeform 89"/>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1" name="Freeform 90"/>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2" name="Freeform 91"/>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3" name="Freeform 92"/>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4" name="Freeform 93"/>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grpSp>
    </p:spTree>
    <p:extLst>
      <p:ext uri="{BB962C8B-B14F-4D97-AF65-F5344CB8AC3E}">
        <p14:creationId xmlns:p14="http://schemas.microsoft.com/office/powerpoint/2010/main" val="2321244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4" name="Picture 2" descr="C:\Documents and Settings\contractor\Desktop\Blue_Green_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6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1824038" y="-3570288"/>
            <a:ext cx="1728787" cy="14014451"/>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6" name="Rounded Rectangle 5"/>
          <p:cNvSpPr/>
          <p:nvPr/>
        </p:nvSpPr>
        <p:spPr>
          <a:xfrm>
            <a:off x="0" y="-638175"/>
            <a:ext cx="1730375" cy="8148638"/>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7" name="Rounded Rectangle 6"/>
          <p:cNvSpPr/>
          <p:nvPr/>
        </p:nvSpPr>
        <p:spPr>
          <a:xfrm rot="10800000">
            <a:off x="1014413" y="4248150"/>
            <a:ext cx="1728787" cy="8148638"/>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latin typeface="+mj-lt"/>
            </a:endParaRPr>
          </a:p>
        </p:txBody>
      </p:sp>
      <p:sp>
        <p:nvSpPr>
          <p:cNvPr id="8" name="Rounded Rectangle 7"/>
          <p:cNvSpPr/>
          <p:nvPr/>
        </p:nvSpPr>
        <p:spPr>
          <a:xfrm>
            <a:off x="6584950" y="-2913063"/>
            <a:ext cx="1730375" cy="8148638"/>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9" name="Rounded Rectangle 8"/>
          <p:cNvSpPr/>
          <p:nvPr/>
        </p:nvSpPr>
        <p:spPr>
          <a:xfrm>
            <a:off x="8105775" y="5699125"/>
            <a:ext cx="1728788" cy="8148638"/>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10" name="Rounded Rectangle 9"/>
          <p:cNvSpPr/>
          <p:nvPr/>
        </p:nvSpPr>
        <p:spPr>
          <a:xfrm rot="10800000">
            <a:off x="3035300" y="1516063"/>
            <a:ext cx="1730375" cy="8148637"/>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11" name="Rectangle 5"/>
          <p:cNvSpPr>
            <a:spLocks noChangeArrowheads="1"/>
          </p:cNvSpPr>
          <p:nvPr/>
        </p:nvSpPr>
        <p:spPr bwMode="ltGray">
          <a:xfrm>
            <a:off x="7785100" y="6584950"/>
            <a:ext cx="79057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3000" b="1">
                <a:solidFill>
                  <a:schemeClr val="tx1"/>
                </a:solidFill>
                <a:latin typeface="Arial" charset="0"/>
                <a:ea typeface="MS PGothic" pitchFamily="34" charset="-128"/>
              </a:defRPr>
            </a:lvl1pPr>
            <a:lvl2pPr marL="742950" indent="-285750" defTabSz="814388">
              <a:defRPr sz="3000" b="1">
                <a:solidFill>
                  <a:schemeClr val="tx1"/>
                </a:solidFill>
                <a:latin typeface="Arial" charset="0"/>
                <a:ea typeface="MS PGothic" pitchFamily="34" charset="-128"/>
              </a:defRPr>
            </a:lvl2pPr>
            <a:lvl3pPr marL="1143000" indent="-228600" defTabSz="814388">
              <a:defRPr sz="3000" b="1">
                <a:solidFill>
                  <a:schemeClr val="tx1"/>
                </a:solidFill>
                <a:latin typeface="Arial" charset="0"/>
                <a:ea typeface="MS PGothic" pitchFamily="34" charset="-128"/>
              </a:defRPr>
            </a:lvl3pPr>
            <a:lvl4pPr marL="1600200" indent="-228600" defTabSz="814388">
              <a:defRPr sz="3000" b="1">
                <a:solidFill>
                  <a:schemeClr val="tx1"/>
                </a:solidFill>
                <a:latin typeface="Arial" charset="0"/>
                <a:ea typeface="MS PGothic" pitchFamily="34" charset="-128"/>
              </a:defRPr>
            </a:lvl4pPr>
            <a:lvl5pPr marL="2057400" indent="-228600" defTabSz="814388">
              <a:defRPr sz="3000" b="1">
                <a:solidFill>
                  <a:schemeClr val="tx1"/>
                </a:solidFill>
                <a:latin typeface="Arial" charset="0"/>
                <a:ea typeface="MS PGothic" pitchFamily="34" charset="-128"/>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gn="r">
              <a:lnSpc>
                <a:spcPct val="100000"/>
              </a:lnSpc>
            </a:pPr>
            <a:r>
              <a:rPr lang="en-US" altLang="en-US" sz="600">
                <a:solidFill>
                  <a:schemeClr val="bg2"/>
                </a:solidFill>
              </a:rPr>
              <a:t>Cisco Confidential</a:t>
            </a:r>
          </a:p>
        </p:txBody>
      </p:sp>
      <p:grpSp>
        <p:nvGrpSpPr>
          <p:cNvPr id="12" name="Group 5"/>
          <p:cNvGrpSpPr>
            <a:grpSpLocks/>
          </p:cNvGrpSpPr>
          <p:nvPr/>
        </p:nvGrpSpPr>
        <p:grpSpPr bwMode="auto">
          <a:xfrm>
            <a:off x="341313" y="304800"/>
            <a:ext cx="631825" cy="447675"/>
            <a:chOff x="384" y="331"/>
            <a:chExt cx="912" cy="485"/>
          </a:xfrm>
        </p:grpSpPr>
        <p:sp>
          <p:nvSpPr>
            <p:cNvPr id="13" name="AutoShape 6"/>
            <p:cNvSpPr>
              <a:spLocks noChangeAspect="1" noChangeArrowheads="1" noTextEdit="1"/>
            </p:cNvSpPr>
            <p:nvPr/>
          </p:nvSpPr>
          <p:spPr bwMode="invGray">
            <a:xfrm>
              <a:off x="384" y="331"/>
              <a:ext cx="912"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7"/>
            <p:cNvSpPr>
              <a:spLocks noChangeArrowheads="1"/>
            </p:cNvSpPr>
            <p:nvPr/>
          </p:nvSpPr>
          <p:spPr bwMode="invGray">
            <a:xfrm>
              <a:off x="641" y="653"/>
              <a:ext cx="41"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ea typeface="MS PGothic" pitchFamily="34" charset="-128"/>
                </a:defRPr>
              </a:lvl1pPr>
              <a:lvl2pPr marL="742950" indent="-285750">
                <a:defRPr sz="3000" b="1">
                  <a:solidFill>
                    <a:schemeClr val="tx1"/>
                  </a:solidFill>
                  <a:latin typeface="Arial" charset="0"/>
                  <a:ea typeface="MS PGothic" pitchFamily="34" charset="-128"/>
                </a:defRPr>
              </a:lvl2pPr>
              <a:lvl3pPr marL="1143000" indent="-228600">
                <a:defRPr sz="3000" b="1">
                  <a:solidFill>
                    <a:schemeClr val="tx1"/>
                  </a:solidFill>
                  <a:latin typeface="Arial" charset="0"/>
                  <a:ea typeface="MS PGothic" pitchFamily="34" charset="-128"/>
                </a:defRPr>
              </a:lvl3pPr>
              <a:lvl4pPr marL="1600200" indent="-228600">
                <a:defRPr sz="3000" b="1">
                  <a:solidFill>
                    <a:schemeClr val="tx1"/>
                  </a:solidFill>
                  <a:latin typeface="Arial" charset="0"/>
                  <a:ea typeface="MS PGothic" pitchFamily="34" charset="-128"/>
                </a:defRPr>
              </a:lvl4pPr>
              <a:lvl5pPr marL="2057400" indent="-228600">
                <a:defRPr sz="3000" b="1">
                  <a:solidFill>
                    <a:schemeClr val="tx1"/>
                  </a:solidFill>
                  <a:latin typeface="Arial" charset="0"/>
                  <a:ea typeface="MS PGothic" pitchFamily="34" charset="-128"/>
                </a:defRPr>
              </a:lvl5pPr>
              <a:lvl6pPr marL="25146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gn="ctr"/>
              <a:endParaRPr lang="en-US" altLang="en-US" sz="2400" b="0">
                <a:solidFill>
                  <a:srgbClr val="FFFFFF"/>
                </a:solidFill>
              </a:endParaRPr>
            </a:p>
          </p:txBody>
        </p:sp>
        <p:sp>
          <p:nvSpPr>
            <p:cNvPr id="15" name="Freeform 8"/>
            <p:cNvSpPr>
              <a:spLocks/>
            </p:cNvSpPr>
            <p:nvPr/>
          </p:nvSpPr>
          <p:spPr bwMode="invGray">
            <a:xfrm>
              <a:off x="881" y="647"/>
              <a:ext cx="121" cy="167"/>
            </a:xfrm>
            <a:custGeom>
              <a:avLst/>
              <a:gdLst>
                <a:gd name="T0" fmla="*/ 2289 w 58"/>
                <a:gd name="T1" fmla="*/ 946 h 80"/>
                <a:gd name="T2" fmla="*/ 1671 w 58"/>
                <a:gd name="T3" fmla="*/ 802 h 80"/>
                <a:gd name="T4" fmla="*/ 837 w 58"/>
                <a:gd name="T5" fmla="*/ 1591 h 80"/>
                <a:gd name="T6" fmla="*/ 1671 w 58"/>
                <a:gd name="T7" fmla="*/ 2376 h 80"/>
                <a:gd name="T8" fmla="*/ 2289 w 58"/>
                <a:gd name="T9" fmla="*/ 2219 h 80"/>
                <a:gd name="T10" fmla="*/ 2289 w 58"/>
                <a:gd name="T11" fmla="*/ 3054 h 80"/>
                <a:gd name="T12" fmla="*/ 1623 w 58"/>
                <a:gd name="T13" fmla="*/ 3177 h 80"/>
                <a:gd name="T14" fmla="*/ 0 w 58"/>
                <a:gd name="T15" fmla="*/ 1591 h 80"/>
                <a:gd name="T16" fmla="*/ 1623 w 58"/>
                <a:gd name="T17" fmla="*/ 0 h 80"/>
                <a:gd name="T18" fmla="*/ 2289 w 58"/>
                <a:gd name="T19" fmla="*/ 117 h 80"/>
                <a:gd name="T20" fmla="*/ 2289 w 58"/>
                <a:gd name="T21" fmla="*/ 94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9"/>
            <p:cNvSpPr>
              <a:spLocks/>
            </p:cNvSpPr>
            <p:nvPr/>
          </p:nvSpPr>
          <p:spPr bwMode="invGray">
            <a:xfrm>
              <a:off x="466" y="647"/>
              <a:ext cx="121" cy="167"/>
            </a:xfrm>
            <a:custGeom>
              <a:avLst/>
              <a:gdLst>
                <a:gd name="T0" fmla="*/ 2289 w 58"/>
                <a:gd name="T1" fmla="*/ 946 h 80"/>
                <a:gd name="T2" fmla="*/ 1671 w 58"/>
                <a:gd name="T3" fmla="*/ 802 h 80"/>
                <a:gd name="T4" fmla="*/ 837 w 58"/>
                <a:gd name="T5" fmla="*/ 1591 h 80"/>
                <a:gd name="T6" fmla="*/ 1671 w 58"/>
                <a:gd name="T7" fmla="*/ 2376 h 80"/>
                <a:gd name="T8" fmla="*/ 2289 w 58"/>
                <a:gd name="T9" fmla="*/ 2219 h 80"/>
                <a:gd name="T10" fmla="*/ 2289 w 58"/>
                <a:gd name="T11" fmla="*/ 3054 h 80"/>
                <a:gd name="T12" fmla="*/ 1571 w 58"/>
                <a:gd name="T13" fmla="*/ 3177 h 80"/>
                <a:gd name="T14" fmla="*/ 0 w 58"/>
                <a:gd name="T15" fmla="*/ 1591 h 80"/>
                <a:gd name="T16" fmla="*/ 1571 w 58"/>
                <a:gd name="T17" fmla="*/ 0 h 80"/>
                <a:gd name="T18" fmla="*/ 2289 w 58"/>
                <a:gd name="T19" fmla="*/ 117 h 80"/>
                <a:gd name="T20" fmla="*/ 2289 w 58"/>
                <a:gd name="T21" fmla="*/ 94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0"/>
            <p:cNvSpPr>
              <a:spLocks noEditPoints="1"/>
            </p:cNvSpPr>
            <p:nvPr/>
          </p:nvSpPr>
          <p:spPr bwMode="invGray">
            <a:xfrm>
              <a:off x="1046" y="647"/>
              <a:ext cx="165" cy="167"/>
            </a:xfrm>
            <a:custGeom>
              <a:avLst/>
              <a:gdLst>
                <a:gd name="T0" fmla="*/ 2982 w 80"/>
                <a:gd name="T1" fmla="*/ 1591 h 80"/>
                <a:gd name="T2" fmla="*/ 1502 w 80"/>
                <a:gd name="T3" fmla="*/ 3177 h 80"/>
                <a:gd name="T4" fmla="*/ 0 w 80"/>
                <a:gd name="T5" fmla="*/ 1591 h 80"/>
                <a:gd name="T6" fmla="*/ 1502 w 80"/>
                <a:gd name="T7" fmla="*/ 0 h 80"/>
                <a:gd name="T8" fmla="*/ 2982 w 80"/>
                <a:gd name="T9" fmla="*/ 1591 h 80"/>
                <a:gd name="T10" fmla="*/ 1502 w 80"/>
                <a:gd name="T11" fmla="*/ 802 h 80"/>
                <a:gd name="T12" fmla="*/ 745 w 80"/>
                <a:gd name="T13" fmla="*/ 1591 h 80"/>
                <a:gd name="T14" fmla="*/ 1502 w 80"/>
                <a:gd name="T15" fmla="*/ 2376 h 80"/>
                <a:gd name="T16" fmla="*/ 2246 w 80"/>
                <a:gd name="T17" fmla="*/ 1591 h 80"/>
                <a:gd name="T18" fmla="*/ 1502 w 80"/>
                <a:gd name="T19" fmla="*/ 802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
            <p:cNvSpPr>
              <a:spLocks/>
            </p:cNvSpPr>
            <p:nvPr/>
          </p:nvSpPr>
          <p:spPr bwMode="invGray">
            <a:xfrm>
              <a:off x="735" y="647"/>
              <a:ext cx="108" cy="167"/>
            </a:xfrm>
            <a:custGeom>
              <a:avLst/>
              <a:gdLst>
                <a:gd name="T0" fmla="*/ 1830 w 52"/>
                <a:gd name="T1" fmla="*/ 762 h 80"/>
                <a:gd name="T2" fmla="*/ 1230 w 52"/>
                <a:gd name="T3" fmla="*/ 662 h 80"/>
                <a:gd name="T4" fmla="*/ 781 w 52"/>
                <a:gd name="T5" fmla="*/ 910 h 80"/>
                <a:gd name="T6" fmla="*/ 1122 w 52"/>
                <a:gd name="T7" fmla="*/ 1202 h 80"/>
                <a:gd name="T8" fmla="*/ 1315 w 52"/>
                <a:gd name="T9" fmla="*/ 1273 h 80"/>
                <a:gd name="T10" fmla="*/ 2006 w 52"/>
                <a:gd name="T11" fmla="*/ 2148 h 80"/>
                <a:gd name="T12" fmla="*/ 816 w 52"/>
                <a:gd name="T13" fmla="*/ 3177 h 80"/>
                <a:gd name="T14" fmla="*/ 0 w 52"/>
                <a:gd name="T15" fmla="*/ 3054 h 80"/>
                <a:gd name="T16" fmla="*/ 0 w 52"/>
                <a:gd name="T17" fmla="*/ 2376 h 80"/>
                <a:gd name="T18" fmla="*/ 690 w 52"/>
                <a:gd name="T19" fmla="*/ 2509 h 80"/>
                <a:gd name="T20" fmla="*/ 1230 w 52"/>
                <a:gd name="T21" fmla="*/ 2219 h 80"/>
                <a:gd name="T22" fmla="*/ 897 w 52"/>
                <a:gd name="T23" fmla="*/ 1900 h 80"/>
                <a:gd name="T24" fmla="*/ 725 w 52"/>
                <a:gd name="T25" fmla="*/ 1864 h 80"/>
                <a:gd name="T26" fmla="*/ 0 w 52"/>
                <a:gd name="T27" fmla="*/ 946 h 80"/>
                <a:gd name="T28" fmla="*/ 1074 w 52"/>
                <a:gd name="T29" fmla="*/ 0 h 80"/>
                <a:gd name="T30" fmla="*/ 1830 w 52"/>
                <a:gd name="T31" fmla="*/ 117 h 80"/>
                <a:gd name="T32" fmla="*/ 1830 w 52"/>
                <a:gd name="T33" fmla="*/ 762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2"/>
            <p:cNvSpPr>
              <a:spLocks/>
            </p:cNvSpPr>
            <p:nvPr/>
          </p:nvSpPr>
          <p:spPr bwMode="invGray">
            <a:xfrm>
              <a:off x="384" y="462"/>
              <a:ext cx="39" cy="81"/>
            </a:xfrm>
            <a:custGeom>
              <a:avLst/>
              <a:gdLst>
                <a:gd name="T0" fmla="*/ 692 w 19"/>
                <a:gd name="T1" fmla="*/ 393 h 39"/>
                <a:gd name="T2" fmla="*/ 372 w 19"/>
                <a:gd name="T3" fmla="*/ 0 h 39"/>
                <a:gd name="T4" fmla="*/ 0 w 19"/>
                <a:gd name="T5" fmla="*/ 393 h 39"/>
                <a:gd name="T6" fmla="*/ 0 w 19"/>
                <a:gd name="T7" fmla="*/ 1157 h 39"/>
                <a:gd name="T8" fmla="*/ 372 w 19"/>
                <a:gd name="T9" fmla="*/ 1506 h 39"/>
                <a:gd name="T10" fmla="*/ 692 w 19"/>
                <a:gd name="T11" fmla="*/ 1157 h 39"/>
                <a:gd name="T12" fmla="*/ 692 w 19"/>
                <a:gd name="T13" fmla="*/ 39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3"/>
            <p:cNvSpPr>
              <a:spLocks/>
            </p:cNvSpPr>
            <p:nvPr/>
          </p:nvSpPr>
          <p:spPr bwMode="invGray">
            <a:xfrm>
              <a:off x="494" y="407"/>
              <a:ext cx="39" cy="136"/>
            </a:xfrm>
            <a:custGeom>
              <a:avLst/>
              <a:gdLst>
                <a:gd name="T0" fmla="*/ 692 w 19"/>
                <a:gd name="T1" fmla="*/ 368 h 65"/>
                <a:gd name="T2" fmla="*/ 320 w 19"/>
                <a:gd name="T3" fmla="*/ 0 h 65"/>
                <a:gd name="T4" fmla="*/ 0 w 19"/>
                <a:gd name="T5" fmla="*/ 368 h 65"/>
                <a:gd name="T6" fmla="*/ 0 w 19"/>
                <a:gd name="T7" fmla="*/ 2245 h 65"/>
                <a:gd name="T8" fmla="*/ 320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4"/>
            <p:cNvSpPr>
              <a:spLocks/>
            </p:cNvSpPr>
            <p:nvPr/>
          </p:nvSpPr>
          <p:spPr bwMode="invGray">
            <a:xfrm>
              <a:off x="602" y="333"/>
              <a:ext cx="39" cy="249"/>
            </a:xfrm>
            <a:custGeom>
              <a:avLst/>
              <a:gdLst>
                <a:gd name="T0" fmla="*/ 692 w 19"/>
                <a:gd name="T1" fmla="*/ 349 h 120"/>
                <a:gd name="T2" fmla="*/ 372 w 19"/>
                <a:gd name="T3" fmla="*/ 0 h 120"/>
                <a:gd name="T4" fmla="*/ 0 w 19"/>
                <a:gd name="T5" fmla="*/ 349 h 120"/>
                <a:gd name="T6" fmla="*/ 0 w 19"/>
                <a:gd name="T7" fmla="*/ 4262 h 120"/>
                <a:gd name="T8" fmla="*/ 372 w 19"/>
                <a:gd name="T9" fmla="*/ 4619 h 120"/>
                <a:gd name="T10" fmla="*/ 692 w 19"/>
                <a:gd name="T11" fmla="*/ 4262 h 120"/>
                <a:gd name="T12" fmla="*/ 692 w 19"/>
                <a:gd name="T13" fmla="*/ 34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5"/>
            <p:cNvSpPr>
              <a:spLocks/>
            </p:cNvSpPr>
            <p:nvPr/>
          </p:nvSpPr>
          <p:spPr bwMode="invGray">
            <a:xfrm>
              <a:off x="712" y="407"/>
              <a:ext cx="39" cy="136"/>
            </a:xfrm>
            <a:custGeom>
              <a:avLst/>
              <a:gdLst>
                <a:gd name="T0" fmla="*/ 692 w 19"/>
                <a:gd name="T1" fmla="*/ 368 h 65"/>
                <a:gd name="T2" fmla="*/ 320 w 19"/>
                <a:gd name="T3" fmla="*/ 0 h 65"/>
                <a:gd name="T4" fmla="*/ 0 w 19"/>
                <a:gd name="T5" fmla="*/ 368 h 65"/>
                <a:gd name="T6" fmla="*/ 0 w 19"/>
                <a:gd name="T7" fmla="*/ 2245 h 65"/>
                <a:gd name="T8" fmla="*/ 320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6"/>
            <p:cNvSpPr>
              <a:spLocks/>
            </p:cNvSpPr>
            <p:nvPr/>
          </p:nvSpPr>
          <p:spPr bwMode="invGray">
            <a:xfrm>
              <a:off x="817" y="462"/>
              <a:ext cx="44" cy="81"/>
            </a:xfrm>
            <a:custGeom>
              <a:avLst/>
              <a:gdLst>
                <a:gd name="T0" fmla="*/ 1032 w 20"/>
                <a:gd name="T1" fmla="*/ 393 h 39"/>
                <a:gd name="T2" fmla="*/ 513 w 20"/>
                <a:gd name="T3" fmla="*/ 0 h 39"/>
                <a:gd name="T4" fmla="*/ 0 w 20"/>
                <a:gd name="T5" fmla="*/ 393 h 39"/>
                <a:gd name="T6" fmla="*/ 0 w 20"/>
                <a:gd name="T7" fmla="*/ 1157 h 39"/>
                <a:gd name="T8" fmla="*/ 513 w 20"/>
                <a:gd name="T9" fmla="*/ 1506 h 39"/>
                <a:gd name="T10" fmla="*/ 1032 w 20"/>
                <a:gd name="T11" fmla="*/ 1157 h 39"/>
                <a:gd name="T12" fmla="*/ 1032 w 20"/>
                <a:gd name="T13" fmla="*/ 39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7"/>
            <p:cNvSpPr>
              <a:spLocks/>
            </p:cNvSpPr>
            <p:nvPr/>
          </p:nvSpPr>
          <p:spPr bwMode="invGray">
            <a:xfrm>
              <a:off x="927" y="407"/>
              <a:ext cx="39" cy="136"/>
            </a:xfrm>
            <a:custGeom>
              <a:avLst/>
              <a:gdLst>
                <a:gd name="T0" fmla="*/ 692 w 19"/>
                <a:gd name="T1" fmla="*/ 368 h 65"/>
                <a:gd name="T2" fmla="*/ 372 w 19"/>
                <a:gd name="T3" fmla="*/ 0 h 65"/>
                <a:gd name="T4" fmla="*/ 0 w 19"/>
                <a:gd name="T5" fmla="*/ 368 h 65"/>
                <a:gd name="T6" fmla="*/ 0 w 19"/>
                <a:gd name="T7" fmla="*/ 2245 h 65"/>
                <a:gd name="T8" fmla="*/ 372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8"/>
            <p:cNvSpPr>
              <a:spLocks/>
            </p:cNvSpPr>
            <p:nvPr/>
          </p:nvSpPr>
          <p:spPr bwMode="invGray">
            <a:xfrm>
              <a:off x="1037" y="333"/>
              <a:ext cx="39" cy="249"/>
            </a:xfrm>
            <a:custGeom>
              <a:avLst/>
              <a:gdLst>
                <a:gd name="T0" fmla="*/ 692 w 19"/>
                <a:gd name="T1" fmla="*/ 349 h 120"/>
                <a:gd name="T2" fmla="*/ 320 w 19"/>
                <a:gd name="T3" fmla="*/ 0 h 120"/>
                <a:gd name="T4" fmla="*/ 0 w 19"/>
                <a:gd name="T5" fmla="*/ 349 h 120"/>
                <a:gd name="T6" fmla="*/ 0 w 19"/>
                <a:gd name="T7" fmla="*/ 4262 h 120"/>
                <a:gd name="T8" fmla="*/ 320 w 19"/>
                <a:gd name="T9" fmla="*/ 4619 h 120"/>
                <a:gd name="T10" fmla="*/ 692 w 19"/>
                <a:gd name="T11" fmla="*/ 4262 h 120"/>
                <a:gd name="T12" fmla="*/ 692 w 19"/>
                <a:gd name="T13" fmla="*/ 34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9"/>
            <p:cNvSpPr>
              <a:spLocks/>
            </p:cNvSpPr>
            <p:nvPr/>
          </p:nvSpPr>
          <p:spPr bwMode="invGray">
            <a:xfrm>
              <a:off x="1145" y="407"/>
              <a:ext cx="39" cy="136"/>
            </a:xfrm>
            <a:custGeom>
              <a:avLst/>
              <a:gdLst>
                <a:gd name="T0" fmla="*/ 692 w 19"/>
                <a:gd name="T1" fmla="*/ 368 h 65"/>
                <a:gd name="T2" fmla="*/ 372 w 19"/>
                <a:gd name="T3" fmla="*/ 0 h 65"/>
                <a:gd name="T4" fmla="*/ 0 w 19"/>
                <a:gd name="T5" fmla="*/ 368 h 65"/>
                <a:gd name="T6" fmla="*/ 0 w 19"/>
                <a:gd name="T7" fmla="*/ 2245 h 65"/>
                <a:gd name="T8" fmla="*/ 372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20"/>
            <p:cNvSpPr>
              <a:spLocks/>
            </p:cNvSpPr>
            <p:nvPr/>
          </p:nvSpPr>
          <p:spPr bwMode="invGray">
            <a:xfrm>
              <a:off x="1255" y="462"/>
              <a:ext cx="39" cy="81"/>
            </a:xfrm>
            <a:custGeom>
              <a:avLst/>
              <a:gdLst>
                <a:gd name="T0" fmla="*/ 692 w 19"/>
                <a:gd name="T1" fmla="*/ 393 h 39"/>
                <a:gd name="T2" fmla="*/ 320 w 19"/>
                <a:gd name="T3" fmla="*/ 0 h 39"/>
                <a:gd name="T4" fmla="*/ 0 w 19"/>
                <a:gd name="T5" fmla="*/ 393 h 39"/>
                <a:gd name="T6" fmla="*/ 0 w 19"/>
                <a:gd name="T7" fmla="*/ 1157 h 39"/>
                <a:gd name="T8" fmla="*/ 320 w 19"/>
                <a:gd name="T9" fmla="*/ 1506 h 39"/>
                <a:gd name="T10" fmla="*/ 692 w 19"/>
                <a:gd name="T11" fmla="*/ 1157 h 39"/>
                <a:gd name="T12" fmla="*/ 692 w 19"/>
                <a:gd name="T13" fmla="*/ 39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Rectangle 4"/>
          <p:cNvSpPr>
            <a:spLocks noChangeArrowheads="1"/>
          </p:cNvSpPr>
          <p:nvPr/>
        </p:nvSpPr>
        <p:spPr bwMode="ltGray">
          <a:xfrm>
            <a:off x="265113" y="6586538"/>
            <a:ext cx="342106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lvl1pPr defTabSz="814388">
              <a:defRPr sz="3000" b="1">
                <a:solidFill>
                  <a:schemeClr val="tx1"/>
                </a:solidFill>
                <a:latin typeface="Arial" charset="0"/>
                <a:ea typeface="MS PGothic" pitchFamily="34" charset="-128"/>
              </a:defRPr>
            </a:lvl1pPr>
            <a:lvl2pPr marL="742950" indent="-285750" defTabSz="814388">
              <a:defRPr sz="3000" b="1">
                <a:solidFill>
                  <a:schemeClr val="tx1"/>
                </a:solidFill>
                <a:latin typeface="Arial" charset="0"/>
                <a:ea typeface="MS PGothic" pitchFamily="34" charset="-128"/>
              </a:defRPr>
            </a:lvl2pPr>
            <a:lvl3pPr marL="1143000" indent="-228600" defTabSz="814388">
              <a:defRPr sz="3000" b="1">
                <a:solidFill>
                  <a:schemeClr val="tx1"/>
                </a:solidFill>
                <a:latin typeface="Arial" charset="0"/>
                <a:ea typeface="MS PGothic" pitchFamily="34" charset="-128"/>
              </a:defRPr>
            </a:lvl3pPr>
            <a:lvl4pPr marL="1600200" indent="-228600" defTabSz="814388">
              <a:defRPr sz="3000" b="1">
                <a:solidFill>
                  <a:schemeClr val="tx1"/>
                </a:solidFill>
                <a:latin typeface="Arial" charset="0"/>
                <a:ea typeface="MS PGothic" pitchFamily="34" charset="-128"/>
              </a:defRPr>
            </a:lvl4pPr>
            <a:lvl5pPr marL="2057400" indent="-228600" defTabSz="814388">
              <a:defRPr sz="3000" b="1">
                <a:solidFill>
                  <a:schemeClr val="tx1"/>
                </a:solidFill>
                <a:latin typeface="Arial" charset="0"/>
                <a:ea typeface="MS PGothic" pitchFamily="34" charset="-128"/>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nSpc>
                <a:spcPct val="100000"/>
              </a:lnSpc>
            </a:pPr>
            <a:r>
              <a:rPr lang="en-US" altLang="en-US" sz="600">
                <a:solidFill>
                  <a:schemeClr val="bg2"/>
                </a:solidFill>
              </a:rPr>
              <a:t>© 2010 Cisco and/or its affiliates. All rights reserved.</a:t>
            </a:r>
          </a:p>
        </p:txBody>
      </p:sp>
      <p:sp>
        <p:nvSpPr>
          <p:cNvPr id="29" name="Rectangle 7"/>
          <p:cNvSpPr>
            <a:spLocks noChangeArrowheads="1"/>
          </p:cNvSpPr>
          <p:nvPr/>
        </p:nvSpPr>
        <p:spPr bwMode="ltGray">
          <a:xfrm>
            <a:off x="8621713" y="6580188"/>
            <a:ext cx="26035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3000" b="1">
                <a:solidFill>
                  <a:schemeClr val="tx1"/>
                </a:solidFill>
                <a:latin typeface="Arial" charset="0"/>
                <a:ea typeface="MS PGothic" pitchFamily="34" charset="-128"/>
              </a:defRPr>
            </a:lvl1pPr>
            <a:lvl2pPr marL="742950" indent="-285750" defTabSz="814388">
              <a:defRPr sz="3000" b="1">
                <a:solidFill>
                  <a:schemeClr val="tx1"/>
                </a:solidFill>
                <a:latin typeface="Arial" charset="0"/>
                <a:ea typeface="MS PGothic" pitchFamily="34" charset="-128"/>
              </a:defRPr>
            </a:lvl2pPr>
            <a:lvl3pPr marL="1143000" indent="-228600" defTabSz="814388">
              <a:defRPr sz="3000" b="1">
                <a:solidFill>
                  <a:schemeClr val="tx1"/>
                </a:solidFill>
                <a:latin typeface="Arial" charset="0"/>
                <a:ea typeface="MS PGothic" pitchFamily="34" charset="-128"/>
              </a:defRPr>
            </a:lvl3pPr>
            <a:lvl4pPr marL="1600200" indent="-228600" defTabSz="814388">
              <a:defRPr sz="3000" b="1">
                <a:solidFill>
                  <a:schemeClr val="tx1"/>
                </a:solidFill>
                <a:latin typeface="Arial" charset="0"/>
                <a:ea typeface="MS PGothic" pitchFamily="34" charset="-128"/>
              </a:defRPr>
            </a:lvl4pPr>
            <a:lvl5pPr marL="2057400" indent="-228600" defTabSz="814388">
              <a:defRPr sz="3000" b="1">
                <a:solidFill>
                  <a:schemeClr val="tx1"/>
                </a:solidFill>
                <a:latin typeface="Arial" charset="0"/>
                <a:ea typeface="MS PGothic" pitchFamily="34" charset="-128"/>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gn="r">
              <a:lnSpc>
                <a:spcPct val="100000"/>
              </a:lnSpc>
            </a:pPr>
            <a:fld id="{0955E22F-EF4D-472E-BA7B-8DACA12D17F9}" type="slidenum">
              <a:rPr lang="en-US" altLang="en-US" sz="600">
                <a:solidFill>
                  <a:schemeClr val="bg2"/>
                </a:solidFill>
              </a:rPr>
              <a:pPr algn="r">
                <a:lnSpc>
                  <a:spcPct val="100000"/>
                </a:lnSpc>
              </a:pPr>
              <a:t>‹#›</a:t>
            </a:fld>
            <a:endParaRPr lang="en-US" altLang="en-US" sz="600">
              <a:solidFill>
                <a:schemeClr val="bg2"/>
              </a:solidFill>
            </a:endParaRPr>
          </a:p>
        </p:txBody>
      </p:sp>
      <p:sp>
        <p:nvSpPr>
          <p:cNvPr id="2" name="Title 1"/>
          <p:cNvSpPr>
            <a:spLocks noGrp="1"/>
          </p:cNvSpPr>
          <p:nvPr>
            <p:ph type="ctrTitle"/>
          </p:nvPr>
        </p:nvSpPr>
        <p:spPr>
          <a:xfrm>
            <a:off x="221393" y="1236691"/>
            <a:ext cx="8112125" cy="2918779"/>
          </a:xfrm>
        </p:spPr>
        <p:txBody>
          <a:bodyPr/>
          <a:lstStyle>
            <a:lvl1pPr>
              <a:lnSpc>
                <a:spcPct val="90000"/>
              </a:lnSpc>
              <a:defRPr sz="6000" b="0" spc="-200" baseline="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36383" y="4464070"/>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17677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9"/>
                                        </p:tgtEl>
                                        <p:attrNameLst>
                                          <p:attrName>ppt_x</p:attrName>
                                          <p:attrName>ppt_y</p:attrName>
                                        </p:attrNameLst>
                                      </p:cBhvr>
                                      <p:rCtr x="0" y="-71200"/>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8"/>
                                        </p:tgtEl>
                                        <p:attrNameLst>
                                          <p:attrName>ppt_x</p:attrName>
                                          <p:attrName>ppt_y</p:attrName>
                                        </p:attrNameLst>
                                      </p:cBhvr>
                                      <p:rCtr x="0" y="44300"/>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10"/>
                                        </p:tgtEl>
                                        <p:attrNameLst>
                                          <p:attrName>ppt_x</p:attrName>
                                          <p:attrName>ppt_y</p:attrName>
                                        </p:attrNameLst>
                                      </p:cBhvr>
                                      <p:rCtr x="0" y="-66600"/>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7"/>
                                        </p:tgtEl>
                                        <p:attrNameLst>
                                          <p:attrName>ppt_x</p:attrName>
                                          <p:attrName>ppt_y</p:attrName>
                                        </p:attrNameLst>
                                      </p:cBhvr>
                                      <p:rCtr x="0" y="-7100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6"/>
                                        </p:tgtEl>
                                        <p:attrNameLst>
                                          <p:attrName>ppt_x</p:attrName>
                                          <p:attrName>ppt_y</p:attrName>
                                        </p:attrNameLst>
                                      </p:cBhvr>
                                      <p:rCtr x="0" y="4100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5"/>
                                        </p:tgtEl>
                                        <p:attrNameLst>
                                          <p:attrName>ppt_x</p:attrName>
                                          <p:attrName>ppt_y</p:attrName>
                                        </p:attrNameLst>
                                      </p:cBhvr>
                                      <p:rCtr x="0" y="5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30/05/16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193811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B24B4-4CCA-384D-BA15-92AF2F72755F}" type="datetimeFigureOut">
              <a:rPr lang="en-US" smtClean="0"/>
              <a:t>30/05/16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8095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B24B4-4CCA-384D-BA15-92AF2F72755F}" type="datetimeFigureOut">
              <a:rPr lang="en-US" smtClean="0"/>
              <a:t>30/05/16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03232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3B24B4-4CCA-384D-BA15-92AF2F72755F}" type="datetimeFigureOut">
              <a:rPr lang="en-US" smtClean="0"/>
              <a:t>30/05/16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50502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3B24B4-4CCA-384D-BA15-92AF2F72755F}" type="datetimeFigureOut">
              <a:rPr lang="en-US" smtClean="0"/>
              <a:t>30/05/16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217186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B24B4-4CCA-384D-BA15-92AF2F72755F}" type="datetimeFigureOut">
              <a:rPr lang="en-US" smtClean="0"/>
              <a:t>30/05/16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38574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B24B4-4CCA-384D-BA15-92AF2F72755F}" type="datetimeFigureOut">
              <a:rPr lang="en-US" smtClean="0"/>
              <a:t>30/05/16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18007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B24B4-4CCA-384D-BA15-92AF2F72755F}" type="datetimeFigureOut">
              <a:rPr lang="en-US" smtClean="0"/>
              <a:t>30/05/16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2805065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B24B4-4CCA-384D-BA15-92AF2F72755F}" type="datetimeFigureOut">
              <a:rPr lang="en-US" smtClean="0"/>
              <a:t>30/05/16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E2BC9-71EC-1E4E-A4AE-064CDD9290B4}" type="slidenum">
              <a:rPr lang="en-US" smtClean="0"/>
              <a:t>‹#›</a:t>
            </a:fld>
            <a:endParaRPr lang="en-US"/>
          </a:p>
        </p:txBody>
      </p:sp>
    </p:spTree>
    <p:extLst>
      <p:ext uri="{BB962C8B-B14F-4D97-AF65-F5344CB8AC3E}">
        <p14:creationId xmlns:p14="http://schemas.microsoft.com/office/powerpoint/2010/main" val="110967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921479" y="662280"/>
            <a:ext cx="7772400" cy="2667000"/>
          </a:xfrm>
        </p:spPr>
        <p:txBody>
          <a:bodyPr>
            <a:normAutofit fontScale="90000"/>
          </a:bodyPr>
          <a:lstStyle/>
          <a:p>
            <a:r>
              <a:rPr lang="en-US" dirty="0"/>
              <a:t>Distributed Computing using multicast</a:t>
            </a:r>
            <a:r>
              <a:rPr lang="en-US" dirty="0" smtClean="0"/>
              <a:t/>
            </a:r>
            <a:br>
              <a:rPr lang="en-US"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18290960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04935" y="215900"/>
            <a:ext cx="2573565" cy="6858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6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DEMO</a:t>
            </a:r>
            <a:endParaRPr lang="en-US" sz="6000" dirty="0"/>
          </a:p>
        </p:txBody>
      </p:sp>
    </p:spTree>
    <p:extLst>
      <p:ext uri="{BB962C8B-B14F-4D97-AF65-F5344CB8AC3E}">
        <p14:creationId xmlns:p14="http://schemas.microsoft.com/office/powerpoint/2010/main" val="4239865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702" y="0"/>
            <a:ext cx="8588861"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8266717"/>
              </p:ext>
            </p:extLst>
          </p:nvPr>
        </p:nvGraphicFramePr>
        <p:xfrm>
          <a:off x="762000" y="1066800"/>
          <a:ext cx="3670300" cy="1585938"/>
        </p:xfrm>
        <a:graphic>
          <a:graphicData uri="http://schemas.openxmlformats.org/drawingml/2006/table">
            <a:tbl>
              <a:tblPr>
                <a:tableStyleId>{5C22544A-7EE6-4342-B048-85BDC9FD1C3A}</a:tableStyleId>
              </a:tblPr>
              <a:tblGrid>
                <a:gridCol w="1155242"/>
                <a:gridCol w="2515058"/>
              </a:tblGrid>
              <a:tr h="764445">
                <a:tc>
                  <a:txBody>
                    <a:bodyPr/>
                    <a:lstStyle/>
                    <a:p>
                      <a:pPr algn="l" fontAlgn="b"/>
                      <a:r>
                        <a:rPr lang="en-US" sz="1200" b="1" u="none" strike="noStrike" dirty="0">
                          <a:effectLst/>
                        </a:rPr>
                        <a:t>#Clients</a:t>
                      </a:r>
                      <a:endParaRPr lang="en-US" sz="1200" b="1" i="0" u="none" strike="noStrike" dirty="0">
                        <a:solidFill>
                          <a:srgbClr val="000000"/>
                        </a:solidFill>
                        <a:effectLst/>
                        <a:latin typeface="Calibri"/>
                      </a:endParaRPr>
                    </a:p>
                  </a:txBody>
                  <a:tcPr marL="7620" marR="7620" marT="7620" marB="0" anchor="ctr"/>
                </a:tc>
                <a:tc>
                  <a:txBody>
                    <a:bodyPr/>
                    <a:lstStyle/>
                    <a:p>
                      <a:pPr algn="l" fontAlgn="b"/>
                      <a:r>
                        <a:rPr lang="en-US" sz="1200" b="1" u="none" strike="noStrike" dirty="0">
                          <a:effectLst/>
                        </a:rPr>
                        <a:t>Total Execution Time in Seconds for </a:t>
                      </a:r>
                      <a:r>
                        <a:rPr lang="en-US" sz="1200" b="1" u="none" strike="noStrike" dirty="0" smtClean="0">
                          <a:effectLst/>
                        </a:rPr>
                        <a:t>Data</a:t>
                      </a:r>
                      <a:endParaRPr lang="en-US" sz="1200" b="1"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537.612</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smtClean="0">
                          <a:effectLst/>
                        </a:rPr>
                        <a:t>50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473.349</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a:effectLst/>
                        </a:rPr>
                        <a:t>1</a:t>
                      </a:r>
                      <a:r>
                        <a:rPr lang="en-US" sz="1100" u="none" strike="noStrike" dirty="0" smtClean="0">
                          <a:effectLst/>
                        </a:rPr>
                        <a:t>00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397.154</a:t>
                      </a:r>
                      <a:endParaRPr lang="en-US" sz="1100" b="0" i="0" u="none" strike="noStrike" dirty="0">
                        <a:solidFill>
                          <a:srgbClr val="000000"/>
                        </a:solidFill>
                        <a:effectLst/>
                        <a:latin typeface="Calibri"/>
                      </a:endParaRPr>
                    </a:p>
                  </a:txBody>
                  <a:tcPr marL="7620" marR="7620" marT="7620" marB="0" anchor="ctr"/>
                </a:tc>
              </a:tr>
            </a:tbl>
          </a:graphicData>
        </a:graphic>
      </p:graphicFrame>
      <p:sp>
        <p:nvSpPr>
          <p:cNvPr id="5" name="TextBox 4"/>
          <p:cNvSpPr txBox="1"/>
          <p:nvPr/>
        </p:nvSpPr>
        <p:spPr>
          <a:xfrm>
            <a:off x="4876800" y="1066800"/>
            <a:ext cx="3276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Number Data Items = 100 Million</a:t>
            </a:r>
          </a:p>
          <a:p>
            <a:pPr marL="285750" indent="-285750">
              <a:buFont typeface="Arial" panose="020B0604020202020204" pitchFamily="34" charset="0"/>
              <a:buChar char="•"/>
            </a:pPr>
            <a:r>
              <a:rPr lang="en-US" dirty="0" smtClean="0"/>
              <a:t>Operation : Find Prime Numbers</a:t>
            </a:r>
          </a:p>
        </p:txBody>
      </p:sp>
      <p:sp>
        <p:nvSpPr>
          <p:cNvPr id="6" name="Rectangle 2"/>
          <p:cNvSpPr txBox="1">
            <a:spLocks noChangeArrowheads="1"/>
          </p:cNvSpPr>
          <p:nvPr/>
        </p:nvSpPr>
        <p:spPr>
          <a:xfrm>
            <a:off x="1261383" y="40552"/>
            <a:ext cx="8743544" cy="10262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Performance Testing (US RTP m/c’s)</a:t>
            </a:r>
          </a:p>
        </p:txBody>
      </p:sp>
      <p:graphicFrame>
        <p:nvGraphicFramePr>
          <p:cNvPr id="7" name="Chart 6"/>
          <p:cNvGraphicFramePr/>
          <p:nvPr>
            <p:extLst>
              <p:ext uri="{D42A27DB-BD31-4B8C-83A1-F6EECF244321}">
                <p14:modId xmlns:p14="http://schemas.microsoft.com/office/powerpoint/2010/main" val="725196948"/>
              </p:ext>
            </p:extLst>
          </p:nvPr>
        </p:nvGraphicFramePr>
        <p:xfrm>
          <a:off x="831849" y="2926568"/>
          <a:ext cx="7480300" cy="33716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21151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702" y="0"/>
            <a:ext cx="8588861"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055287"/>
              </p:ext>
            </p:extLst>
          </p:nvPr>
        </p:nvGraphicFramePr>
        <p:xfrm>
          <a:off x="1261383" y="1066799"/>
          <a:ext cx="3479799" cy="2133600"/>
        </p:xfrm>
        <a:graphic>
          <a:graphicData uri="http://schemas.openxmlformats.org/drawingml/2006/table">
            <a:tbl>
              <a:tblPr>
                <a:tableStyleId>{5C22544A-7EE6-4342-B048-85BDC9FD1C3A}</a:tableStyleId>
              </a:tblPr>
              <a:tblGrid>
                <a:gridCol w="1095281"/>
                <a:gridCol w="2384518"/>
              </a:tblGrid>
              <a:tr h="764445">
                <a:tc>
                  <a:txBody>
                    <a:bodyPr/>
                    <a:lstStyle/>
                    <a:p>
                      <a:pPr algn="l" fontAlgn="b"/>
                      <a:r>
                        <a:rPr lang="en-US" sz="1200" b="1" u="none" strike="noStrike" dirty="0">
                          <a:effectLst/>
                        </a:rPr>
                        <a:t>#Clients</a:t>
                      </a:r>
                      <a:endParaRPr lang="en-US" sz="1200" b="1" i="0" u="none" strike="noStrike" dirty="0">
                        <a:solidFill>
                          <a:srgbClr val="000000"/>
                        </a:solidFill>
                        <a:effectLst/>
                        <a:latin typeface="Calibri"/>
                      </a:endParaRPr>
                    </a:p>
                  </a:txBody>
                  <a:tcPr marL="7620" marR="7620" marT="7620" marB="0" anchor="ctr"/>
                </a:tc>
                <a:tc>
                  <a:txBody>
                    <a:bodyPr/>
                    <a:lstStyle/>
                    <a:p>
                      <a:pPr algn="l" fontAlgn="b"/>
                      <a:r>
                        <a:rPr lang="en-US" sz="1200" b="1" u="none" strike="noStrike" dirty="0">
                          <a:effectLst/>
                        </a:rPr>
                        <a:t>Total Execution Time in Seconds for </a:t>
                      </a:r>
                      <a:r>
                        <a:rPr lang="en-US" sz="1200" b="1" u="none" strike="noStrike" dirty="0" smtClean="0">
                          <a:effectLst/>
                        </a:rPr>
                        <a:t>Data</a:t>
                      </a:r>
                      <a:endParaRPr lang="en-US" sz="1200" b="1"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rgbClr val="000000"/>
                          </a:solidFill>
                          <a:effectLst/>
                          <a:latin typeface="Calibri"/>
                        </a:rPr>
                        <a:t>2</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b="0" i="0" u="none" strike="noStrike" dirty="0" smtClean="0">
                          <a:solidFill>
                            <a:srgbClr val="000000"/>
                          </a:solidFill>
                          <a:effectLst/>
                          <a:latin typeface="+mn-lt"/>
                        </a:rPr>
                        <a:t>636.612</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rgbClr val="000000"/>
                          </a:solidFill>
                          <a:effectLst/>
                          <a:latin typeface="Calibri"/>
                        </a:rPr>
                        <a:t>4</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b="0" i="0" u="none" strike="noStrike" dirty="0" smtClean="0">
                          <a:solidFill>
                            <a:srgbClr val="000000"/>
                          </a:solidFill>
                          <a:effectLst/>
                          <a:latin typeface="+mn-lt"/>
                        </a:rPr>
                        <a:t>320.247</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chemeClr val="dk1"/>
                          </a:solidFill>
                          <a:effectLst/>
                          <a:latin typeface="+mn-lt"/>
                        </a:rPr>
                        <a:t>6</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259.719</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rgbClr val="000000"/>
                          </a:solidFill>
                          <a:effectLst/>
                          <a:latin typeface="Calibri"/>
                        </a:rPr>
                        <a:t>8</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b="0" i="0" u="none" strike="noStrike" dirty="0" smtClean="0">
                          <a:solidFill>
                            <a:srgbClr val="000000"/>
                          </a:solidFill>
                          <a:effectLst/>
                          <a:latin typeface="+mn-lt"/>
                        </a:rPr>
                        <a:t>208.256</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smtClean="0">
                          <a:effectLst/>
                        </a:rPr>
                        <a:t>10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160.684</a:t>
                      </a:r>
                      <a:endParaRPr lang="en-US" sz="1100" b="0" i="0" u="none" strike="noStrike" dirty="0">
                        <a:solidFill>
                          <a:srgbClr val="000000"/>
                        </a:solidFill>
                        <a:effectLst/>
                        <a:latin typeface="Calibri"/>
                      </a:endParaRPr>
                    </a:p>
                  </a:txBody>
                  <a:tcPr marL="7620" marR="7620" marT="7620" marB="0" anchor="ctr"/>
                </a:tc>
              </a:tr>
            </a:tbl>
          </a:graphicData>
        </a:graphic>
      </p:graphicFrame>
      <p:sp>
        <p:nvSpPr>
          <p:cNvPr id="5" name="TextBox 4"/>
          <p:cNvSpPr txBox="1"/>
          <p:nvPr/>
        </p:nvSpPr>
        <p:spPr>
          <a:xfrm>
            <a:off x="4876800" y="1066800"/>
            <a:ext cx="337195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Number Data Items = 100 Million</a:t>
            </a:r>
          </a:p>
          <a:p>
            <a:pPr marL="285750" indent="-285750">
              <a:buFont typeface="Arial" panose="020B0604020202020204" pitchFamily="34" charset="0"/>
              <a:buChar char="•"/>
            </a:pPr>
            <a:r>
              <a:rPr lang="en-US" dirty="0" smtClean="0"/>
              <a:t>Operation : Find Prime Numbers</a:t>
            </a:r>
          </a:p>
        </p:txBody>
      </p:sp>
      <p:sp>
        <p:nvSpPr>
          <p:cNvPr id="6" name="Rectangle 2"/>
          <p:cNvSpPr txBox="1">
            <a:spLocks noChangeArrowheads="1"/>
          </p:cNvSpPr>
          <p:nvPr/>
        </p:nvSpPr>
        <p:spPr>
          <a:xfrm>
            <a:off x="1261383" y="40552"/>
            <a:ext cx="8743544" cy="10262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Performance Testing (BGL m/c’s)</a:t>
            </a:r>
          </a:p>
        </p:txBody>
      </p:sp>
      <p:graphicFrame>
        <p:nvGraphicFramePr>
          <p:cNvPr id="3" name="Chart 2"/>
          <p:cNvGraphicFramePr/>
          <p:nvPr>
            <p:extLst>
              <p:ext uri="{D42A27DB-BD31-4B8C-83A1-F6EECF244321}">
                <p14:modId xmlns:p14="http://schemas.microsoft.com/office/powerpoint/2010/main" val="164016988"/>
              </p:ext>
            </p:extLst>
          </p:nvPr>
        </p:nvGraphicFramePr>
        <p:xfrm>
          <a:off x="1916014" y="2752396"/>
          <a:ext cx="6902550" cy="35458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97838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68510" y="-12700"/>
            <a:ext cx="6897188" cy="77702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Some Interesting Points</a:t>
            </a:r>
            <a:endParaRPr lang="en-US" sz="4000" dirty="0"/>
          </a:p>
        </p:txBody>
      </p:sp>
      <p:sp>
        <p:nvSpPr>
          <p:cNvPr id="3" name="Rectangle 2"/>
          <p:cNvSpPr/>
          <p:nvPr/>
        </p:nvSpPr>
        <p:spPr>
          <a:xfrm>
            <a:off x="1984410" y="764320"/>
            <a:ext cx="6858000" cy="4585871"/>
          </a:xfrm>
          <a:prstGeom prst="rect">
            <a:avLst/>
          </a:prstGeom>
        </p:spPr>
        <p:txBody>
          <a:bodyPr wrap="square">
            <a:spAutoFit/>
          </a:bodyPr>
          <a:lstStyle/>
          <a:p>
            <a:pPr marL="457200" indent="-457200">
              <a:buFont typeface="Wingdings" charset="2"/>
              <a:buChar char="Ø"/>
            </a:pPr>
            <a:r>
              <a:rPr lang="en-US" dirty="0" smtClean="0">
                <a:solidFill>
                  <a:srgbClr val="FF0000"/>
                </a:solidFill>
              </a:rPr>
              <a:t>Multithreaded and Multitasking Client</a:t>
            </a:r>
          </a:p>
          <a:p>
            <a:endParaRPr lang="en-US" sz="2200" dirty="0" smtClean="0">
              <a:solidFill>
                <a:srgbClr val="FF0000"/>
              </a:solidFill>
            </a:endParaRPr>
          </a:p>
          <a:p>
            <a:pPr marL="457200" indent="-457200">
              <a:buFont typeface="Wingdings" charset="2"/>
              <a:buChar char="Ø"/>
            </a:pPr>
            <a:r>
              <a:rPr lang="en-US" dirty="0" smtClean="0">
                <a:solidFill>
                  <a:srgbClr val="FF0000"/>
                </a:solidFill>
              </a:rPr>
              <a:t>Error Handling</a:t>
            </a:r>
          </a:p>
          <a:p>
            <a:pPr marL="742950" lvl="1" indent="-285750">
              <a:buFont typeface="Arial"/>
              <a:buChar char="•"/>
            </a:pPr>
            <a:r>
              <a:rPr lang="en-US" dirty="0" smtClean="0"/>
              <a:t>Client/Moderator Dead Detection</a:t>
            </a:r>
          </a:p>
          <a:p>
            <a:pPr marL="742950" lvl="1" indent="-285750">
              <a:buFont typeface="Arial"/>
              <a:buChar char="•"/>
            </a:pPr>
            <a:r>
              <a:rPr lang="en-US" dirty="0" smtClean="0"/>
              <a:t>Server Redundancy</a:t>
            </a:r>
            <a:endParaRPr lang="en-US" dirty="0"/>
          </a:p>
          <a:p>
            <a:endParaRPr lang="en-US" dirty="0" smtClean="0"/>
          </a:p>
          <a:p>
            <a:pPr marL="285750" indent="-285750">
              <a:buFont typeface="Wingdings" charset="2"/>
              <a:buChar char="Ø"/>
            </a:pPr>
            <a:r>
              <a:rPr lang="en-US" dirty="0" smtClean="0">
                <a:solidFill>
                  <a:srgbClr val="FF0000"/>
                </a:solidFill>
              </a:rPr>
              <a:t>   LOGGING</a:t>
            </a:r>
          </a:p>
          <a:p>
            <a:pPr marL="742950" lvl="2" indent="-285750">
              <a:buFont typeface="Arial"/>
              <a:buChar char="•"/>
            </a:pPr>
            <a:r>
              <a:rPr lang="en-US" dirty="0"/>
              <a:t>Google's open source thread safe CPP based </a:t>
            </a:r>
            <a:r>
              <a:rPr lang="en-US" dirty="0" smtClean="0"/>
              <a:t>library</a:t>
            </a:r>
          </a:p>
          <a:p>
            <a:pPr lvl="1"/>
            <a:endParaRPr lang="en-US" dirty="0">
              <a:solidFill>
                <a:srgbClr val="FF0000"/>
              </a:solidFill>
            </a:endParaRPr>
          </a:p>
          <a:p>
            <a:pPr lvl="1"/>
            <a:endParaRPr lang="en-US" dirty="0" smtClean="0"/>
          </a:p>
          <a:p>
            <a:pPr marL="285750" indent="-285750">
              <a:buFont typeface="Wingdings" charset="2"/>
              <a:buChar char="Ø"/>
            </a:pPr>
            <a:r>
              <a:rPr lang="en-US" dirty="0" smtClean="0">
                <a:solidFill>
                  <a:srgbClr val="FF0000"/>
                </a:solidFill>
              </a:rPr>
              <a:t>   XDRs </a:t>
            </a:r>
            <a:r>
              <a:rPr lang="en-US" dirty="0">
                <a:solidFill>
                  <a:srgbClr val="FF0000"/>
                </a:solidFill>
              </a:rPr>
              <a:t>for data </a:t>
            </a:r>
            <a:r>
              <a:rPr lang="en-US" dirty="0" smtClean="0">
                <a:solidFill>
                  <a:srgbClr val="FF0000"/>
                </a:solidFill>
              </a:rPr>
              <a:t>communication</a:t>
            </a:r>
          </a:p>
          <a:p>
            <a:endParaRPr lang="en-US" dirty="0" smtClean="0">
              <a:solidFill>
                <a:srgbClr val="FF0000"/>
              </a:solidFill>
            </a:endParaRPr>
          </a:p>
          <a:p>
            <a:pPr marL="285750" indent="-285750">
              <a:buFont typeface="Wingdings" charset="2"/>
              <a:buChar char="Ø"/>
            </a:pPr>
            <a:r>
              <a:rPr lang="en-US" dirty="0" smtClean="0">
                <a:solidFill>
                  <a:srgbClr val="FF0000"/>
                </a:solidFill>
              </a:rPr>
              <a:t>   Data </a:t>
            </a:r>
            <a:r>
              <a:rPr lang="en-US" dirty="0">
                <a:solidFill>
                  <a:srgbClr val="FF0000"/>
                </a:solidFill>
              </a:rPr>
              <a:t>Structures Used –</a:t>
            </a:r>
          </a:p>
          <a:p>
            <a:pPr marL="742950" lvl="1" indent="-285750">
              <a:buFont typeface="Arial"/>
              <a:buChar char="•"/>
            </a:pPr>
            <a:r>
              <a:rPr lang="en-US" dirty="0" smtClean="0"/>
              <a:t>Doubly </a:t>
            </a:r>
            <a:r>
              <a:rPr lang="en-US" dirty="0"/>
              <a:t>Linked List</a:t>
            </a:r>
          </a:p>
          <a:p>
            <a:pPr marL="742950" lvl="1" indent="-285750">
              <a:buFont typeface="Arial"/>
              <a:buChar char="•"/>
            </a:pPr>
            <a:r>
              <a:rPr lang="en-US" dirty="0" smtClean="0"/>
              <a:t>Red </a:t>
            </a:r>
            <a:r>
              <a:rPr lang="en-US" dirty="0"/>
              <a:t>Black Trees</a:t>
            </a:r>
          </a:p>
          <a:p>
            <a:pPr marL="285750" indent="-285750">
              <a:buFont typeface="Wingdings" charset="2"/>
              <a:buChar char="Ø"/>
            </a:pPr>
            <a:endParaRPr lang="en-US" dirty="0">
              <a:solidFill>
                <a:srgbClr val="FF0000"/>
              </a:solidFill>
            </a:endParaRPr>
          </a:p>
        </p:txBody>
      </p:sp>
    </p:spTree>
    <p:extLst>
      <p:ext uri="{BB962C8B-B14F-4D97-AF65-F5344CB8AC3E}">
        <p14:creationId xmlns:p14="http://schemas.microsoft.com/office/powerpoint/2010/main" val="36401830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68510" y="-12700"/>
            <a:ext cx="6897188" cy="116321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Some Interesting Points</a:t>
            </a:r>
            <a:endParaRPr lang="en-US" sz="4000" dirty="0"/>
          </a:p>
        </p:txBody>
      </p:sp>
      <p:sp>
        <p:nvSpPr>
          <p:cNvPr id="3" name="Rectangle 2"/>
          <p:cNvSpPr/>
          <p:nvPr/>
        </p:nvSpPr>
        <p:spPr>
          <a:xfrm>
            <a:off x="1984410" y="1005620"/>
            <a:ext cx="6858000" cy="3416320"/>
          </a:xfrm>
          <a:prstGeom prst="rect">
            <a:avLst/>
          </a:prstGeom>
        </p:spPr>
        <p:txBody>
          <a:bodyPr wrap="square">
            <a:spAutoFit/>
          </a:bodyPr>
          <a:lstStyle/>
          <a:p>
            <a:pPr lvl="1"/>
            <a:endParaRPr lang="en-US" dirty="0" smtClean="0">
              <a:solidFill>
                <a:srgbClr val="FF0000"/>
              </a:solidFill>
            </a:endParaRPr>
          </a:p>
          <a:p>
            <a:pPr marL="285750" indent="-285750">
              <a:buFont typeface="Wingdings" charset="2"/>
              <a:buChar char="Ø"/>
            </a:pPr>
            <a:r>
              <a:rPr lang="en-US" dirty="0" smtClean="0">
                <a:solidFill>
                  <a:srgbClr val="FF0000"/>
                </a:solidFill>
              </a:rPr>
              <a:t> </a:t>
            </a:r>
            <a:r>
              <a:rPr lang="en-US" dirty="0" err="1" smtClean="0">
                <a:solidFill>
                  <a:srgbClr val="FF0000"/>
                </a:solidFill>
              </a:rPr>
              <a:t>Valgrind</a:t>
            </a:r>
            <a:r>
              <a:rPr lang="en-US" dirty="0" smtClean="0">
                <a:solidFill>
                  <a:srgbClr val="FF0000"/>
                </a:solidFill>
              </a:rPr>
              <a:t> and </a:t>
            </a:r>
            <a:r>
              <a:rPr lang="en-US" dirty="0" err="1" smtClean="0">
                <a:solidFill>
                  <a:srgbClr val="FF0000"/>
                </a:solidFill>
              </a:rPr>
              <a:t>strace</a:t>
            </a:r>
            <a:r>
              <a:rPr lang="en-US" dirty="0" smtClean="0">
                <a:solidFill>
                  <a:srgbClr val="FF0000"/>
                </a:solidFill>
              </a:rPr>
              <a:t> </a:t>
            </a:r>
            <a:r>
              <a:rPr lang="en-US" dirty="0">
                <a:solidFill>
                  <a:srgbClr val="FF0000"/>
                </a:solidFill>
              </a:rPr>
              <a:t>Tested</a:t>
            </a:r>
          </a:p>
          <a:p>
            <a:pPr marL="742950" lvl="1" indent="-285750">
              <a:buFont typeface="Arial"/>
              <a:buChar char="•"/>
            </a:pPr>
            <a:r>
              <a:rPr lang="en-US" dirty="0">
                <a:solidFill>
                  <a:srgbClr val="000000"/>
                </a:solidFill>
              </a:rPr>
              <a:t>Zero memory Leaks</a:t>
            </a:r>
          </a:p>
          <a:p>
            <a:endParaRPr lang="en-US" dirty="0">
              <a:solidFill>
                <a:srgbClr val="FF0000"/>
              </a:solidFill>
            </a:endParaRPr>
          </a:p>
          <a:p>
            <a:pPr marL="285750" indent="-285750">
              <a:buFont typeface="Wingdings" charset="2"/>
              <a:buChar char="Ø"/>
            </a:pPr>
            <a:r>
              <a:rPr lang="en-US" dirty="0">
                <a:solidFill>
                  <a:srgbClr val="FF0000"/>
                </a:solidFill>
              </a:rPr>
              <a:t>   Warning Free </a:t>
            </a:r>
            <a:r>
              <a:rPr lang="en-US" dirty="0" smtClean="0">
                <a:solidFill>
                  <a:srgbClr val="FF0000"/>
                </a:solidFill>
              </a:rPr>
              <a:t>Compilation</a:t>
            </a:r>
            <a:endParaRPr lang="en-US" dirty="0">
              <a:solidFill>
                <a:srgbClr val="FF0000"/>
              </a:solidFill>
            </a:endParaRPr>
          </a:p>
          <a:p>
            <a:endParaRPr lang="en-US" dirty="0"/>
          </a:p>
          <a:p>
            <a:pPr marL="285750" indent="-285750">
              <a:buFont typeface="Wingdings" charset="2"/>
              <a:buChar char="Ø"/>
            </a:pPr>
            <a:r>
              <a:rPr lang="en-US" dirty="0">
                <a:solidFill>
                  <a:srgbClr val="FF0000"/>
                </a:solidFill>
              </a:rPr>
              <a:t>   Automated API-Documentation using doc-</a:t>
            </a:r>
            <a:r>
              <a:rPr lang="en-US" dirty="0" err="1">
                <a:solidFill>
                  <a:srgbClr val="FF0000"/>
                </a:solidFill>
              </a:rPr>
              <a:t>extractor.py</a:t>
            </a:r>
            <a:r>
              <a:rPr lang="en-US" dirty="0">
                <a:solidFill>
                  <a:srgbClr val="FF0000"/>
                </a:solidFill>
              </a:rPr>
              <a:t> utility</a:t>
            </a:r>
          </a:p>
          <a:p>
            <a:pPr lvl="1"/>
            <a:endParaRPr lang="en-US" dirty="0" smtClean="0">
              <a:solidFill>
                <a:srgbClr val="FF0000"/>
              </a:solidFill>
            </a:endParaRPr>
          </a:p>
          <a:p>
            <a:pPr marL="742950" lvl="1" indent="-285750">
              <a:buFont typeface="Arial"/>
              <a:buChar char="•"/>
            </a:pPr>
            <a:endParaRPr lang="en-US" dirty="0"/>
          </a:p>
          <a:p>
            <a:pPr marL="742950" lvl="1" indent="-285750">
              <a:buFont typeface="Arial"/>
              <a:buChar char="•"/>
            </a:pPr>
            <a:endParaRPr lang="en-US" dirty="0" smtClean="0"/>
          </a:p>
          <a:p>
            <a:pPr marL="285750" indent="-285750">
              <a:buFont typeface="Wingdings" charset="2"/>
              <a:buChar char="Ø"/>
            </a:pPr>
            <a:endParaRPr lang="en-US" dirty="0">
              <a:solidFill>
                <a:srgbClr val="FF0000"/>
              </a:solidFill>
            </a:endParaRPr>
          </a:p>
          <a:p>
            <a:pPr marL="285750" indent="-285750">
              <a:buFont typeface="Wingdings" charset="2"/>
              <a:buChar char="Ø"/>
            </a:pPr>
            <a:endParaRPr lang="en-US" dirty="0">
              <a:solidFill>
                <a:srgbClr val="FF0000"/>
              </a:solidFill>
            </a:endParaRPr>
          </a:p>
        </p:txBody>
      </p:sp>
    </p:spTree>
    <p:extLst>
      <p:ext uri="{BB962C8B-B14F-4D97-AF65-F5344CB8AC3E}">
        <p14:creationId xmlns:p14="http://schemas.microsoft.com/office/powerpoint/2010/main" val="24584626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7200" y="1219200"/>
            <a:ext cx="3505200" cy="1905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Client Code</a:t>
            </a:r>
          </a:p>
          <a:p>
            <a:pPr algn="ctr"/>
            <a:endParaRPr lang="en-US" dirty="0" smtClean="0"/>
          </a:p>
          <a:p>
            <a:pPr algn="ctr"/>
            <a:r>
              <a:rPr lang="en-US" dirty="0" err="1"/>
              <a:t>client.c</a:t>
            </a:r>
            <a:r>
              <a:rPr lang="en-US" dirty="0"/>
              <a:t>         </a:t>
            </a:r>
          </a:p>
          <a:p>
            <a:pPr algn="ctr"/>
            <a:r>
              <a:rPr lang="en-US" dirty="0" err="1"/>
              <a:t>client_ll.c</a:t>
            </a:r>
            <a:endParaRPr lang="en-US" dirty="0" smtClean="0"/>
          </a:p>
          <a:p>
            <a:pPr algn="ctr"/>
            <a:r>
              <a:rPr lang="en-US" dirty="0" err="1" smtClean="0"/>
              <a:t>moderator_fsm.c</a:t>
            </a:r>
            <a:endParaRPr lang="en-US" dirty="0" smtClean="0"/>
          </a:p>
          <a:p>
            <a:pPr algn="ctr"/>
            <a:r>
              <a:rPr lang="en-US" dirty="0" err="1"/>
              <a:t>receiver.c</a:t>
            </a:r>
            <a:endParaRPr lang="en-US" dirty="0" smtClean="0"/>
          </a:p>
        </p:txBody>
      </p:sp>
      <p:sp>
        <p:nvSpPr>
          <p:cNvPr id="4" name="Rounded Rectangle 3"/>
          <p:cNvSpPr/>
          <p:nvPr/>
        </p:nvSpPr>
        <p:spPr>
          <a:xfrm>
            <a:off x="457200" y="3505200"/>
            <a:ext cx="3505200" cy="2667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Server Code</a:t>
            </a:r>
          </a:p>
          <a:p>
            <a:pPr algn="ctr"/>
            <a:endParaRPr lang="en-US" dirty="0"/>
          </a:p>
          <a:p>
            <a:pPr algn="ctr"/>
            <a:r>
              <a:rPr lang="en-US" dirty="0" err="1"/>
              <a:t>server.c</a:t>
            </a:r>
            <a:r>
              <a:rPr lang="en-US" dirty="0"/>
              <a:t> </a:t>
            </a:r>
          </a:p>
          <a:p>
            <a:pPr algn="ctr"/>
            <a:r>
              <a:rPr lang="en-US" dirty="0" err="1" smtClean="0"/>
              <a:t>server_ll.c</a:t>
            </a:r>
            <a:endParaRPr lang="en-US" dirty="0" smtClean="0"/>
          </a:p>
          <a:p>
            <a:pPr algn="ctr"/>
            <a:r>
              <a:rPr lang="en-US" dirty="0" err="1"/>
              <a:t>server_fsm.c</a:t>
            </a:r>
            <a:endParaRPr lang="en-US" dirty="0"/>
          </a:p>
          <a:p>
            <a:pPr algn="ctr"/>
            <a:endParaRPr lang="en-US" dirty="0" smtClean="0"/>
          </a:p>
        </p:txBody>
      </p:sp>
      <p:sp>
        <p:nvSpPr>
          <p:cNvPr id="5" name="Rounded Rectangle 4"/>
          <p:cNvSpPr/>
          <p:nvPr/>
        </p:nvSpPr>
        <p:spPr>
          <a:xfrm>
            <a:off x="5305425" y="40553"/>
            <a:ext cx="3486150" cy="2119984"/>
          </a:xfrm>
          <a:prstGeom prst="roundRect">
            <a:avLst/>
          </a:prstGeom>
          <a:solidFill>
            <a:schemeClr val="accent2"/>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Header Files</a:t>
            </a:r>
          </a:p>
          <a:p>
            <a:pPr algn="ctr"/>
            <a:endParaRPr lang="en-US" b="1" dirty="0" smtClean="0"/>
          </a:p>
          <a:p>
            <a:pPr algn="ctr"/>
            <a:r>
              <a:rPr lang="en-US" dirty="0" err="1" smtClean="0"/>
              <a:t>RBT.h</a:t>
            </a:r>
            <a:endParaRPr lang="en-US" dirty="0" smtClean="0"/>
          </a:p>
          <a:p>
            <a:pPr algn="ctr"/>
            <a:r>
              <a:rPr lang="en-US" dirty="0" smtClean="0"/>
              <a:t> </a:t>
            </a:r>
            <a:r>
              <a:rPr lang="en-US" dirty="0" err="1"/>
              <a:t>client_DS.h</a:t>
            </a:r>
            <a:r>
              <a:rPr lang="en-US" dirty="0"/>
              <a:t> </a:t>
            </a:r>
            <a:endParaRPr lang="en-US" dirty="0" smtClean="0"/>
          </a:p>
          <a:p>
            <a:pPr algn="ctr"/>
            <a:r>
              <a:rPr lang="en-US" dirty="0" err="1" smtClean="0"/>
              <a:t>server_DS.h</a:t>
            </a:r>
            <a:endParaRPr lang="en-US" dirty="0" smtClean="0"/>
          </a:p>
          <a:p>
            <a:pPr algn="ctr"/>
            <a:r>
              <a:rPr lang="en-US" dirty="0" err="1" smtClean="0"/>
              <a:t>comm_primitives.h</a:t>
            </a:r>
            <a:r>
              <a:rPr lang="en-US" dirty="0" smtClean="0"/>
              <a:t> </a:t>
            </a:r>
          </a:p>
          <a:p>
            <a:pPr algn="ctr"/>
            <a:r>
              <a:rPr lang="en-US" dirty="0" err="1" smtClean="0"/>
              <a:t>common.h</a:t>
            </a:r>
            <a:endParaRPr lang="en-US" dirty="0"/>
          </a:p>
          <a:p>
            <a:pPr algn="ctr"/>
            <a:r>
              <a:rPr lang="en-US" dirty="0" smtClean="0"/>
              <a:t>…</a:t>
            </a:r>
          </a:p>
        </p:txBody>
      </p:sp>
      <p:sp>
        <p:nvSpPr>
          <p:cNvPr id="6" name="Rounded Rectangle 5"/>
          <p:cNvSpPr/>
          <p:nvPr/>
        </p:nvSpPr>
        <p:spPr>
          <a:xfrm>
            <a:off x="5305425" y="2198098"/>
            <a:ext cx="3505200" cy="1992901"/>
          </a:xfrm>
          <a:prstGeom prst="roundRect">
            <a:avLst/>
          </a:prstGeom>
          <a:solidFill>
            <a:schemeClr val="accent2"/>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p>
          <a:p>
            <a:pPr algn="ctr"/>
            <a:r>
              <a:rPr lang="en-US" sz="2400" b="1" dirty="0" smtClean="0"/>
              <a:t>Common Files</a:t>
            </a:r>
          </a:p>
          <a:p>
            <a:pPr algn="ctr"/>
            <a:r>
              <a:rPr lang="en-US" dirty="0" err="1" smtClean="0"/>
              <a:t>common.c</a:t>
            </a:r>
            <a:endParaRPr lang="en-US" dirty="0"/>
          </a:p>
          <a:p>
            <a:pPr algn="ctr"/>
            <a:r>
              <a:rPr lang="en-US" dirty="0" err="1" smtClean="0"/>
              <a:t>comm_primitives.c</a:t>
            </a:r>
            <a:endParaRPr lang="en-US" dirty="0" smtClean="0"/>
          </a:p>
          <a:p>
            <a:pPr algn="ctr"/>
            <a:r>
              <a:rPr lang="en-US" dirty="0" err="1"/>
              <a:t>sn_ll.c</a:t>
            </a:r>
            <a:endParaRPr lang="en-US" dirty="0" smtClean="0"/>
          </a:p>
          <a:p>
            <a:pPr algn="ctr"/>
            <a:r>
              <a:rPr lang="en-US" dirty="0" err="1"/>
              <a:t>rbt.c</a:t>
            </a:r>
            <a:endParaRPr lang="en-US" dirty="0" smtClean="0"/>
          </a:p>
          <a:p>
            <a:pPr algn="ctr"/>
            <a:r>
              <a:rPr lang="en-US" dirty="0" err="1"/>
              <a:t>logg.cpp</a:t>
            </a:r>
            <a:endParaRPr lang="en-US" dirty="0" smtClean="0"/>
          </a:p>
          <a:p>
            <a:pPr algn="ctr"/>
            <a:endParaRPr lang="en-US" dirty="0" smtClean="0"/>
          </a:p>
        </p:txBody>
      </p:sp>
      <p:sp>
        <p:nvSpPr>
          <p:cNvPr id="7" name="Rounded Rectangle 6"/>
          <p:cNvSpPr/>
          <p:nvPr/>
        </p:nvSpPr>
        <p:spPr>
          <a:xfrm>
            <a:off x="5286375" y="4313891"/>
            <a:ext cx="3505200" cy="2209800"/>
          </a:xfrm>
          <a:prstGeom prst="roundRect">
            <a:avLst/>
          </a:prstGeom>
          <a:solidFill>
            <a:schemeClr val="accent2"/>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Utility Files For Testing Functionality</a:t>
            </a:r>
          </a:p>
          <a:p>
            <a:pPr algn="ctr"/>
            <a:endParaRPr lang="en-US" dirty="0"/>
          </a:p>
          <a:p>
            <a:pPr algn="ctr"/>
            <a:r>
              <a:rPr lang="en-US" dirty="0" err="1" smtClean="0"/>
              <a:t>scale_client.py</a:t>
            </a:r>
            <a:endParaRPr lang="en-US" dirty="0" smtClean="0"/>
          </a:p>
          <a:p>
            <a:pPr algn="ctr"/>
            <a:r>
              <a:rPr lang="en-US" dirty="0" err="1" smtClean="0"/>
              <a:t>scale_server.py</a:t>
            </a:r>
            <a:endParaRPr lang="en-US" dirty="0" smtClean="0"/>
          </a:p>
          <a:p>
            <a:pPr algn="ctr"/>
            <a:r>
              <a:rPr lang="en-US" dirty="0" err="1" smtClean="0"/>
              <a:t>test_client.c</a:t>
            </a:r>
            <a:endParaRPr lang="en-US" dirty="0" smtClean="0"/>
          </a:p>
          <a:p>
            <a:pPr algn="ctr"/>
            <a:r>
              <a:rPr lang="en-US" dirty="0" err="1"/>
              <a:t>api</a:t>
            </a:r>
            <a:r>
              <a:rPr lang="en-US" dirty="0"/>
              <a:t>-documentation</a:t>
            </a:r>
          </a:p>
          <a:p>
            <a:pPr algn="ctr"/>
            <a:endParaRPr lang="en-US" dirty="0" smtClean="0"/>
          </a:p>
        </p:txBody>
      </p:sp>
      <p:sp>
        <p:nvSpPr>
          <p:cNvPr id="9" name="Rectangle 2"/>
          <p:cNvSpPr txBox="1">
            <a:spLocks noChangeArrowheads="1"/>
          </p:cNvSpPr>
          <p:nvPr/>
        </p:nvSpPr>
        <p:spPr>
          <a:xfrm>
            <a:off x="1261383" y="40553"/>
            <a:ext cx="8743544" cy="6858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Code Organization</a:t>
            </a:r>
            <a:endParaRPr lang="en-US" sz="3800" dirty="0"/>
          </a:p>
        </p:txBody>
      </p:sp>
    </p:spTree>
    <p:extLst>
      <p:ext uri="{BB962C8B-B14F-4D97-AF65-F5344CB8AC3E}">
        <p14:creationId xmlns:p14="http://schemas.microsoft.com/office/powerpoint/2010/main" val="6283279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118835" y="2311400"/>
            <a:ext cx="3917951"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V="1">
            <a:off x="118835" y="4978400"/>
            <a:ext cx="3917951"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58800" y="5778500"/>
            <a:ext cx="9017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358900" y="5778500"/>
            <a:ext cx="736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095500" y="3175000"/>
            <a:ext cx="0" cy="2603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095500" y="1435100"/>
            <a:ext cx="0" cy="1828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095500" y="1435100"/>
            <a:ext cx="104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048000" y="1435100"/>
            <a:ext cx="482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530600" y="1435100"/>
            <a:ext cx="0"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530600" y="3263900"/>
            <a:ext cx="0" cy="2514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530600" y="5778500"/>
            <a:ext cx="8109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97015" y="5778500"/>
            <a:ext cx="738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549400" y="3175002"/>
            <a:ext cx="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6200000">
            <a:off x="408344" y="3723045"/>
            <a:ext cx="1734981" cy="369332"/>
          </a:xfrm>
          <a:prstGeom prst="rect">
            <a:avLst/>
          </a:prstGeom>
          <a:noFill/>
        </p:spPr>
        <p:txBody>
          <a:bodyPr wrap="square" rtlCol="0">
            <a:spAutoFit/>
          </a:bodyPr>
          <a:lstStyle/>
          <a:p>
            <a:r>
              <a:rPr lang="en-US" dirty="0" err="1"/>
              <a:t>x</a:t>
            </a:r>
            <a:r>
              <a:rPr lang="en-US" dirty="0" err="1" smtClean="0"/>
              <a:t>dr</a:t>
            </a:r>
            <a:r>
              <a:rPr lang="en-US" dirty="0" smtClean="0"/>
              <a:t> decoding</a:t>
            </a:r>
            <a:endParaRPr lang="en-US" dirty="0"/>
          </a:p>
        </p:txBody>
      </p:sp>
      <p:cxnSp>
        <p:nvCxnSpPr>
          <p:cNvPr id="17" name="Straight Arrow Connector 16"/>
          <p:cNvCxnSpPr/>
          <p:nvPr/>
        </p:nvCxnSpPr>
        <p:spPr>
          <a:xfrm>
            <a:off x="4202667" y="3040220"/>
            <a:ext cx="0" cy="1734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5400000">
            <a:off x="3695183" y="3898384"/>
            <a:ext cx="1384301" cy="369332"/>
          </a:xfrm>
          <a:prstGeom prst="rect">
            <a:avLst/>
          </a:prstGeom>
          <a:noFill/>
        </p:spPr>
        <p:txBody>
          <a:bodyPr wrap="square" rtlCol="0">
            <a:spAutoFit/>
          </a:bodyPr>
          <a:lstStyle/>
          <a:p>
            <a:r>
              <a:rPr lang="en-US" dirty="0" err="1"/>
              <a:t>x</a:t>
            </a:r>
            <a:r>
              <a:rPr lang="en-US" dirty="0" err="1" smtClean="0"/>
              <a:t>dr</a:t>
            </a:r>
            <a:r>
              <a:rPr lang="en-US" dirty="0" smtClean="0"/>
              <a:t> encoding</a:t>
            </a:r>
            <a:endParaRPr lang="en-US" dirty="0"/>
          </a:p>
        </p:txBody>
      </p:sp>
      <p:sp>
        <p:nvSpPr>
          <p:cNvPr id="19" name="TextBox 18"/>
          <p:cNvSpPr txBox="1"/>
          <p:nvPr/>
        </p:nvSpPr>
        <p:spPr>
          <a:xfrm>
            <a:off x="-12700" y="4978400"/>
            <a:ext cx="673100" cy="369332"/>
          </a:xfrm>
          <a:prstGeom prst="rect">
            <a:avLst/>
          </a:prstGeom>
          <a:noFill/>
        </p:spPr>
        <p:txBody>
          <a:bodyPr wrap="square" rtlCol="0">
            <a:spAutoFit/>
          </a:bodyPr>
          <a:lstStyle/>
          <a:p>
            <a:r>
              <a:rPr lang="en-US" dirty="0" smtClean="0"/>
              <a:t>XDR</a:t>
            </a:r>
            <a:endParaRPr lang="en-US" dirty="0"/>
          </a:p>
        </p:txBody>
      </p:sp>
      <p:sp>
        <p:nvSpPr>
          <p:cNvPr id="20" name="TextBox 19"/>
          <p:cNvSpPr txBox="1"/>
          <p:nvPr/>
        </p:nvSpPr>
        <p:spPr>
          <a:xfrm>
            <a:off x="25400" y="2298700"/>
            <a:ext cx="1203786" cy="369332"/>
          </a:xfrm>
          <a:prstGeom prst="rect">
            <a:avLst/>
          </a:prstGeom>
          <a:noFill/>
        </p:spPr>
        <p:txBody>
          <a:bodyPr wrap="square" rtlCol="0">
            <a:spAutoFit/>
          </a:bodyPr>
          <a:lstStyle/>
          <a:p>
            <a:r>
              <a:rPr lang="en-US" dirty="0" smtClean="0"/>
              <a:t>App Layer</a:t>
            </a:r>
            <a:endParaRPr lang="en-US" dirty="0"/>
          </a:p>
        </p:txBody>
      </p:sp>
      <p:sp>
        <p:nvSpPr>
          <p:cNvPr id="23" name="Rectangle 2"/>
          <p:cNvSpPr txBox="1">
            <a:spLocks noChangeArrowheads="1"/>
          </p:cNvSpPr>
          <p:nvPr/>
        </p:nvSpPr>
        <p:spPr>
          <a:xfrm>
            <a:off x="2455635" y="76200"/>
            <a:ext cx="4832350" cy="762000"/>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Inter layer Communication</a:t>
            </a:r>
            <a:endParaRPr lang="en-US" sz="4000" dirty="0"/>
          </a:p>
        </p:txBody>
      </p:sp>
      <p:cxnSp>
        <p:nvCxnSpPr>
          <p:cNvPr id="24" name="Straight Connector 23"/>
          <p:cNvCxnSpPr/>
          <p:nvPr/>
        </p:nvCxnSpPr>
        <p:spPr>
          <a:xfrm flipV="1">
            <a:off x="3948668" y="2286000"/>
            <a:ext cx="5093732"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024868" y="4953000"/>
            <a:ext cx="4922162"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470400" y="5778500"/>
            <a:ext cx="9017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70500" y="5778500"/>
            <a:ext cx="736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007100" y="3175000"/>
            <a:ext cx="0" cy="2603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6007100" y="1435100"/>
            <a:ext cx="0" cy="1828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007100" y="1435100"/>
            <a:ext cx="104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959600" y="1435100"/>
            <a:ext cx="482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442200" y="1435100"/>
            <a:ext cx="0"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442200" y="3263900"/>
            <a:ext cx="0" cy="2514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442200" y="5778500"/>
            <a:ext cx="8109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208615" y="5778500"/>
            <a:ext cx="738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486400" y="3175000"/>
            <a:ext cx="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6200000">
            <a:off x="4495284" y="3898383"/>
            <a:ext cx="1384301" cy="369332"/>
          </a:xfrm>
          <a:prstGeom prst="rect">
            <a:avLst/>
          </a:prstGeom>
          <a:noFill/>
        </p:spPr>
        <p:txBody>
          <a:bodyPr wrap="square" rtlCol="0">
            <a:spAutoFit/>
          </a:bodyPr>
          <a:lstStyle/>
          <a:p>
            <a:r>
              <a:rPr lang="en-US" dirty="0" err="1"/>
              <a:t>x</a:t>
            </a:r>
            <a:r>
              <a:rPr lang="en-US" dirty="0" err="1" smtClean="0"/>
              <a:t>dr</a:t>
            </a:r>
            <a:r>
              <a:rPr lang="en-US" dirty="0" smtClean="0"/>
              <a:t> decoding</a:t>
            </a:r>
            <a:endParaRPr lang="en-US" dirty="0"/>
          </a:p>
        </p:txBody>
      </p:sp>
      <p:cxnSp>
        <p:nvCxnSpPr>
          <p:cNvPr id="38" name="Straight Arrow Connector 37"/>
          <p:cNvCxnSpPr/>
          <p:nvPr/>
        </p:nvCxnSpPr>
        <p:spPr>
          <a:xfrm>
            <a:off x="7948386" y="3136899"/>
            <a:ext cx="0" cy="16383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5400000">
            <a:off x="7529284" y="3714237"/>
            <a:ext cx="1447801" cy="369332"/>
          </a:xfrm>
          <a:prstGeom prst="rect">
            <a:avLst/>
          </a:prstGeom>
          <a:noFill/>
        </p:spPr>
        <p:txBody>
          <a:bodyPr wrap="square" rtlCol="0">
            <a:spAutoFit/>
          </a:bodyPr>
          <a:lstStyle/>
          <a:p>
            <a:r>
              <a:rPr lang="en-US" dirty="0" err="1"/>
              <a:t>x</a:t>
            </a:r>
            <a:r>
              <a:rPr lang="en-US" dirty="0" err="1" smtClean="0"/>
              <a:t>dr</a:t>
            </a:r>
            <a:r>
              <a:rPr lang="en-US" dirty="0" smtClean="0"/>
              <a:t> encoding</a:t>
            </a:r>
            <a:endParaRPr lang="en-US" dirty="0"/>
          </a:p>
        </p:txBody>
      </p:sp>
      <p:sp>
        <p:nvSpPr>
          <p:cNvPr id="43" name="TextBox 42"/>
          <p:cNvSpPr txBox="1"/>
          <p:nvPr/>
        </p:nvSpPr>
        <p:spPr>
          <a:xfrm>
            <a:off x="2188936" y="1512212"/>
            <a:ext cx="1054100" cy="430887"/>
          </a:xfrm>
          <a:prstGeom prst="rect">
            <a:avLst/>
          </a:prstGeom>
          <a:noFill/>
        </p:spPr>
        <p:txBody>
          <a:bodyPr wrap="square" rtlCol="0">
            <a:spAutoFit/>
          </a:bodyPr>
          <a:lstStyle/>
          <a:p>
            <a:r>
              <a:rPr lang="en-US" sz="2200" dirty="0" smtClean="0"/>
              <a:t>Server</a:t>
            </a:r>
            <a:endParaRPr lang="en-US" sz="2200" dirty="0"/>
          </a:p>
        </p:txBody>
      </p:sp>
      <p:sp>
        <p:nvSpPr>
          <p:cNvPr id="44" name="TextBox 43"/>
          <p:cNvSpPr txBox="1"/>
          <p:nvPr/>
        </p:nvSpPr>
        <p:spPr>
          <a:xfrm>
            <a:off x="6195785" y="1512212"/>
            <a:ext cx="1054100" cy="430887"/>
          </a:xfrm>
          <a:prstGeom prst="rect">
            <a:avLst/>
          </a:prstGeom>
          <a:noFill/>
        </p:spPr>
        <p:txBody>
          <a:bodyPr wrap="square" rtlCol="0">
            <a:spAutoFit/>
          </a:bodyPr>
          <a:lstStyle/>
          <a:p>
            <a:r>
              <a:rPr lang="en-US" sz="2200" dirty="0" smtClean="0"/>
              <a:t>Client</a:t>
            </a:r>
            <a:endParaRPr lang="en-US" sz="2200" dirty="0"/>
          </a:p>
        </p:txBody>
      </p:sp>
      <p:sp>
        <p:nvSpPr>
          <p:cNvPr id="46" name="Process 45"/>
          <p:cNvSpPr/>
          <p:nvPr/>
        </p:nvSpPr>
        <p:spPr>
          <a:xfrm>
            <a:off x="2163536" y="3531640"/>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msg1</a:t>
            </a:r>
            <a:endParaRPr lang="en-US" sz="1100" dirty="0"/>
          </a:p>
        </p:txBody>
      </p:sp>
      <p:sp>
        <p:nvSpPr>
          <p:cNvPr id="53" name="Process 52"/>
          <p:cNvSpPr/>
          <p:nvPr/>
        </p:nvSpPr>
        <p:spPr>
          <a:xfrm>
            <a:off x="118835" y="5956308"/>
            <a:ext cx="2192566" cy="203192"/>
          </a:xfrm>
          <a:prstGeom prst="flowChartProcess">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read(3, "\177ELF\2\1\1\0\0\</a:t>
            </a:r>
            <a:r>
              <a:rPr lang="en-US" sz="1000" dirty="0" smtClean="0"/>
              <a:t>0\</a:t>
            </a:r>
            <a:r>
              <a:rPr lang="en-US" sz="1000" dirty="0"/>
              <a:t>0\3\</a:t>
            </a:r>
            <a:r>
              <a:rPr lang="en-US" sz="1000" dirty="0" smtClean="0"/>
              <a:t>0”</a:t>
            </a:r>
            <a:r>
              <a:rPr lang="en-US" sz="1400" dirty="0" smtClean="0"/>
              <a:t>)</a:t>
            </a:r>
            <a:endParaRPr lang="en-US" sz="1400" dirty="0"/>
          </a:p>
        </p:txBody>
      </p:sp>
      <p:sp>
        <p:nvSpPr>
          <p:cNvPr id="55" name="Process 54"/>
          <p:cNvSpPr/>
          <p:nvPr/>
        </p:nvSpPr>
        <p:spPr>
          <a:xfrm>
            <a:off x="3687535" y="5956308"/>
            <a:ext cx="2319565" cy="203192"/>
          </a:xfrm>
          <a:prstGeom prst="flowChartProcess">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write(</a:t>
            </a:r>
            <a:r>
              <a:rPr lang="en-US" sz="1000" dirty="0"/>
              <a:t>3, "</a:t>
            </a:r>
            <a:r>
              <a:rPr lang="en-US" sz="1000" dirty="0" smtClean="0"/>
              <a:t>\556JHE\</a:t>
            </a:r>
            <a:r>
              <a:rPr lang="en-US" sz="1000" dirty="0"/>
              <a:t>2\1\1\0\0\</a:t>
            </a:r>
            <a:r>
              <a:rPr lang="en-US" sz="1000" dirty="0" smtClean="0"/>
              <a:t>0\</a:t>
            </a:r>
            <a:r>
              <a:rPr lang="en-US" sz="1000" dirty="0"/>
              <a:t>0</a:t>
            </a:r>
            <a:r>
              <a:rPr lang="en-US" sz="1000" dirty="0" smtClean="0"/>
              <a:t>\6\0”</a:t>
            </a:r>
            <a:r>
              <a:rPr lang="en-US" sz="1400" dirty="0" smtClean="0"/>
              <a:t>)</a:t>
            </a:r>
            <a:endParaRPr lang="en-US" sz="1400" dirty="0"/>
          </a:p>
        </p:txBody>
      </p:sp>
      <p:sp>
        <p:nvSpPr>
          <p:cNvPr id="62" name="Process 61"/>
          <p:cNvSpPr/>
          <p:nvPr/>
        </p:nvSpPr>
        <p:spPr>
          <a:xfrm>
            <a:off x="2455635" y="5080575"/>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msg1</a:t>
            </a:r>
            <a:endParaRPr lang="en-US" sz="1100" dirty="0"/>
          </a:p>
        </p:txBody>
      </p:sp>
      <p:sp>
        <p:nvSpPr>
          <p:cNvPr id="63" name="Process 62"/>
          <p:cNvSpPr/>
          <p:nvPr/>
        </p:nvSpPr>
        <p:spPr>
          <a:xfrm>
            <a:off x="2125436" y="5080575"/>
            <a:ext cx="368299" cy="240268"/>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t>IP1</a:t>
            </a:r>
            <a:endParaRPr lang="en-US" sz="1100" dirty="0"/>
          </a:p>
        </p:txBody>
      </p:sp>
      <p:sp>
        <p:nvSpPr>
          <p:cNvPr id="64" name="Process 63"/>
          <p:cNvSpPr/>
          <p:nvPr/>
        </p:nvSpPr>
        <p:spPr>
          <a:xfrm>
            <a:off x="3651250" y="3544348"/>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msg2</a:t>
            </a:r>
            <a:endParaRPr lang="en-US" sz="1100" dirty="0"/>
          </a:p>
        </p:txBody>
      </p:sp>
      <p:sp>
        <p:nvSpPr>
          <p:cNvPr id="65" name="Process 64"/>
          <p:cNvSpPr/>
          <p:nvPr/>
        </p:nvSpPr>
        <p:spPr>
          <a:xfrm>
            <a:off x="3937000" y="5080575"/>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msg2</a:t>
            </a:r>
            <a:endParaRPr lang="en-US" sz="1100" dirty="0"/>
          </a:p>
        </p:txBody>
      </p:sp>
      <p:sp>
        <p:nvSpPr>
          <p:cNvPr id="66" name="Process 65"/>
          <p:cNvSpPr/>
          <p:nvPr/>
        </p:nvSpPr>
        <p:spPr>
          <a:xfrm>
            <a:off x="3606801" y="5080575"/>
            <a:ext cx="368299" cy="240268"/>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t>IP2</a:t>
            </a:r>
            <a:endParaRPr lang="en-US" sz="1100" dirty="0"/>
          </a:p>
        </p:txBody>
      </p:sp>
      <p:sp>
        <p:nvSpPr>
          <p:cNvPr id="67" name="Process 66"/>
          <p:cNvSpPr/>
          <p:nvPr/>
        </p:nvSpPr>
        <p:spPr>
          <a:xfrm>
            <a:off x="6170385" y="3544348"/>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msg2</a:t>
            </a:r>
            <a:endParaRPr lang="en-US" sz="1100" dirty="0"/>
          </a:p>
        </p:txBody>
      </p:sp>
    </p:spTree>
    <p:extLst>
      <p:ext uri="{BB962C8B-B14F-4D97-AF65-F5344CB8AC3E}">
        <p14:creationId xmlns:p14="http://schemas.microsoft.com/office/powerpoint/2010/main" val="1859480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68335" y="25400"/>
            <a:ext cx="4872265" cy="7620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Data Structures (Server)</a:t>
            </a:r>
            <a:endParaRPr lang="en-US" sz="4000" dirty="0"/>
          </a:p>
        </p:txBody>
      </p:sp>
      <p:sp>
        <p:nvSpPr>
          <p:cNvPr id="3" name="Rectangle 2"/>
          <p:cNvSpPr/>
          <p:nvPr/>
        </p:nvSpPr>
        <p:spPr>
          <a:xfrm>
            <a:off x="2108200" y="956439"/>
            <a:ext cx="6858000" cy="646331"/>
          </a:xfrm>
          <a:prstGeom prst="rect">
            <a:avLst/>
          </a:prstGeom>
        </p:spPr>
        <p:txBody>
          <a:bodyPr wrap="square">
            <a:spAutoFit/>
          </a:bodyPr>
          <a:lstStyle/>
          <a:p>
            <a:endParaRPr lang="en-US" dirty="0"/>
          </a:p>
          <a:p>
            <a:endParaRPr lang="en-US" dirty="0"/>
          </a:p>
        </p:txBody>
      </p:sp>
      <p:pic>
        <p:nvPicPr>
          <p:cNvPr id="6" name="Picture 5" descr="Screen Shot 2015-11-02 at 2.2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3124201"/>
            <a:ext cx="8280400" cy="1854199"/>
          </a:xfrm>
          <a:prstGeom prst="rect">
            <a:avLst/>
          </a:prstGeom>
        </p:spPr>
      </p:pic>
      <p:pic>
        <p:nvPicPr>
          <p:cNvPr id="7" name="Picture 6" descr="Screen Shot 2015-11-02 at 2.29.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5068668"/>
            <a:ext cx="8280400" cy="1611531"/>
          </a:xfrm>
          <a:prstGeom prst="rect">
            <a:avLst/>
          </a:prstGeom>
        </p:spPr>
      </p:pic>
      <p:pic>
        <p:nvPicPr>
          <p:cNvPr id="8" name="Picture 7" descr="Screen Shot 2015-11-02 at 2.30.3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956439"/>
            <a:ext cx="8280400" cy="2116961"/>
          </a:xfrm>
          <a:prstGeom prst="rect">
            <a:avLst/>
          </a:prstGeom>
        </p:spPr>
      </p:pic>
    </p:spTree>
    <p:extLst>
      <p:ext uri="{BB962C8B-B14F-4D97-AF65-F5344CB8AC3E}">
        <p14:creationId xmlns:p14="http://schemas.microsoft.com/office/powerpoint/2010/main" val="4015588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68335" y="25400"/>
            <a:ext cx="4554765" cy="7620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Data Structures (Client)</a:t>
            </a:r>
            <a:endParaRPr lang="en-US" sz="4000" dirty="0"/>
          </a:p>
        </p:txBody>
      </p:sp>
      <p:pic>
        <p:nvPicPr>
          <p:cNvPr id="3" name="Picture 2" descr="Screen Shot 2015-11-02 at 2.34.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87400"/>
            <a:ext cx="8331200" cy="2315106"/>
          </a:xfrm>
          <a:prstGeom prst="rect">
            <a:avLst/>
          </a:prstGeom>
        </p:spPr>
      </p:pic>
      <p:pic>
        <p:nvPicPr>
          <p:cNvPr id="4" name="Picture 3" descr="Screen Shot 2015-11-02 at 2.35.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3191407"/>
            <a:ext cx="8331200" cy="1520294"/>
          </a:xfrm>
          <a:prstGeom prst="rect">
            <a:avLst/>
          </a:prstGeom>
        </p:spPr>
      </p:pic>
      <p:pic>
        <p:nvPicPr>
          <p:cNvPr id="5" name="Picture 4" descr="Screen Shot 2015-11-02 at 2.35.1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4805571"/>
            <a:ext cx="8331200" cy="1836529"/>
          </a:xfrm>
          <a:prstGeom prst="rect">
            <a:avLst/>
          </a:prstGeom>
        </p:spPr>
      </p:pic>
    </p:spTree>
    <p:extLst>
      <p:ext uri="{BB962C8B-B14F-4D97-AF65-F5344CB8AC3E}">
        <p14:creationId xmlns:p14="http://schemas.microsoft.com/office/powerpoint/2010/main" val="16232890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141435" y="215900"/>
            <a:ext cx="3538765"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Server FSM</a:t>
            </a:r>
            <a:endParaRPr lang="en-US" sz="4000" dirty="0"/>
          </a:p>
        </p:txBody>
      </p:sp>
      <p:graphicFrame>
        <p:nvGraphicFramePr>
          <p:cNvPr id="7" name="Content Placeholder 3"/>
          <p:cNvGraphicFramePr>
            <a:graphicFrameLocks/>
          </p:cNvGraphicFramePr>
          <p:nvPr>
            <p:extLst>
              <p:ext uri="{D42A27DB-BD31-4B8C-83A1-F6EECF244321}">
                <p14:modId xmlns:p14="http://schemas.microsoft.com/office/powerpoint/2010/main" val="38745623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878285" y="4822763"/>
            <a:ext cx="1729620" cy="369332"/>
          </a:xfrm>
          <a:prstGeom prst="rect">
            <a:avLst/>
          </a:prstGeom>
          <a:noFill/>
        </p:spPr>
        <p:txBody>
          <a:bodyPr wrap="square" rtlCol="0">
            <a:spAutoFit/>
          </a:bodyPr>
          <a:lstStyle/>
          <a:p>
            <a:r>
              <a:rPr lang="en-US" dirty="0" smtClean="0"/>
              <a:t>Echo </a:t>
            </a:r>
            <a:r>
              <a:rPr lang="en-US" dirty="0" err="1" smtClean="0"/>
              <a:t>Rsp</a:t>
            </a:r>
            <a:r>
              <a:rPr lang="en-US" dirty="0" smtClean="0"/>
              <a:t> Rcvd</a:t>
            </a:r>
            <a:endParaRPr lang="en-US" dirty="0"/>
          </a:p>
        </p:txBody>
      </p:sp>
      <p:sp>
        <p:nvSpPr>
          <p:cNvPr id="9" name="TextBox 8"/>
          <p:cNvSpPr txBox="1"/>
          <p:nvPr/>
        </p:nvSpPr>
        <p:spPr>
          <a:xfrm>
            <a:off x="2015066" y="4626002"/>
            <a:ext cx="1475619" cy="369332"/>
          </a:xfrm>
          <a:prstGeom prst="rect">
            <a:avLst/>
          </a:prstGeom>
          <a:noFill/>
        </p:spPr>
        <p:txBody>
          <a:bodyPr wrap="square" rtlCol="0">
            <a:spAutoFit/>
          </a:bodyPr>
          <a:lstStyle/>
          <a:p>
            <a:r>
              <a:rPr lang="en-US" dirty="0" smtClean="0"/>
              <a:t>Task </a:t>
            </a:r>
            <a:r>
              <a:rPr lang="en-US" dirty="0" err="1" smtClean="0"/>
              <a:t>Req</a:t>
            </a:r>
            <a:r>
              <a:rPr lang="en-US" dirty="0" smtClean="0"/>
              <a:t> Sent</a:t>
            </a:r>
            <a:endParaRPr lang="en-US" dirty="0"/>
          </a:p>
        </p:txBody>
      </p:sp>
      <p:sp>
        <p:nvSpPr>
          <p:cNvPr id="10" name="TextBox 9"/>
          <p:cNvSpPr txBox="1"/>
          <p:nvPr/>
        </p:nvSpPr>
        <p:spPr>
          <a:xfrm>
            <a:off x="2312609" y="2145491"/>
            <a:ext cx="1359505" cy="646331"/>
          </a:xfrm>
          <a:prstGeom prst="rect">
            <a:avLst/>
          </a:prstGeom>
          <a:noFill/>
        </p:spPr>
        <p:txBody>
          <a:bodyPr wrap="square" rtlCol="0">
            <a:spAutoFit/>
          </a:bodyPr>
          <a:lstStyle/>
          <a:p>
            <a:r>
              <a:rPr lang="en-US" dirty="0" smtClean="0"/>
              <a:t>Task </a:t>
            </a:r>
            <a:r>
              <a:rPr lang="en-US" dirty="0" err="1" smtClean="0"/>
              <a:t>Rsp</a:t>
            </a:r>
            <a:r>
              <a:rPr lang="en-US" dirty="0" smtClean="0"/>
              <a:t> </a:t>
            </a:r>
            <a:r>
              <a:rPr lang="en-US" dirty="0"/>
              <a:t>R</a:t>
            </a:r>
            <a:r>
              <a:rPr lang="en-US" dirty="0" smtClean="0"/>
              <a:t>eceived</a:t>
            </a:r>
            <a:endParaRPr lang="en-US" dirty="0"/>
          </a:p>
        </p:txBody>
      </p:sp>
      <p:sp>
        <p:nvSpPr>
          <p:cNvPr id="11" name="TextBox 10"/>
          <p:cNvSpPr txBox="1"/>
          <p:nvPr/>
        </p:nvSpPr>
        <p:spPr>
          <a:xfrm>
            <a:off x="5878285" y="2574109"/>
            <a:ext cx="1359505" cy="646331"/>
          </a:xfrm>
          <a:prstGeom prst="rect">
            <a:avLst/>
          </a:prstGeom>
          <a:noFill/>
        </p:spPr>
        <p:txBody>
          <a:bodyPr wrap="square" rtlCol="0">
            <a:spAutoFit/>
          </a:bodyPr>
          <a:lstStyle/>
          <a:p>
            <a:r>
              <a:rPr lang="en-US" dirty="0" smtClean="0"/>
              <a:t>Select moderator</a:t>
            </a:r>
            <a:endParaRPr lang="en-US" dirty="0"/>
          </a:p>
        </p:txBody>
      </p:sp>
    </p:spTree>
    <p:extLst>
      <p:ext uri="{BB962C8B-B14F-4D97-AF65-F5344CB8AC3E}">
        <p14:creationId xmlns:p14="http://schemas.microsoft.com/office/powerpoint/2010/main" val="35928653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subTitle" idx="4294967295"/>
          </p:nvPr>
        </p:nvSpPr>
        <p:spPr>
          <a:xfrm>
            <a:off x="0" y="4308475"/>
            <a:ext cx="8310563" cy="1995488"/>
          </a:xfrm>
        </p:spPr>
        <p:txBody>
          <a:bodyPr>
            <a:noAutofit/>
          </a:bodyPr>
          <a:lstStyle/>
          <a:p>
            <a:pPr>
              <a:buSzPct val="35000"/>
              <a:buNone/>
            </a:pPr>
            <a:endParaRPr lang="en-US" sz="2400" dirty="0" smtClean="0"/>
          </a:p>
          <a:p>
            <a:pPr>
              <a:buSzPct val="35000"/>
              <a:buNone/>
            </a:pPr>
            <a:endParaRPr lang="en-US" sz="2400" dirty="0"/>
          </a:p>
        </p:txBody>
      </p:sp>
      <p:sp>
        <p:nvSpPr>
          <p:cNvPr id="6" name="Rectangle 2"/>
          <p:cNvSpPr txBox="1">
            <a:spLocks noChangeArrowheads="1"/>
          </p:cNvSpPr>
          <p:nvPr/>
        </p:nvSpPr>
        <p:spPr>
          <a:xfrm>
            <a:off x="1703562" y="199064"/>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pc="-100" dirty="0">
                <a:gradFill>
                  <a:gsLst>
                    <a:gs pos="0">
                      <a:schemeClr val="tx1"/>
                    </a:gs>
                    <a:gs pos="44000">
                      <a:srgbClr val="01BBBB"/>
                    </a:gs>
                    <a:gs pos="100000">
                      <a:schemeClr val="accent4"/>
                    </a:gs>
                  </a:gsLst>
                  <a:lin ang="4800000" scaled="0"/>
                </a:gradFill>
                <a:latin typeface="Arial (Headings)"/>
                <a:cs typeface="Arial" panose="020B0604020202020204" pitchFamily="34" charset="0"/>
              </a:rPr>
              <a:t>P</a:t>
            </a:r>
            <a:r>
              <a:rPr lang="en-US"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roblem Statement</a:t>
            </a:r>
            <a:endParaRPr lang="en-US" dirty="0"/>
          </a:p>
        </p:txBody>
      </p:sp>
      <p:sp>
        <p:nvSpPr>
          <p:cNvPr id="10" name="Text Placeholder 2"/>
          <p:cNvSpPr txBox="1">
            <a:spLocks/>
          </p:cNvSpPr>
          <p:nvPr/>
        </p:nvSpPr>
        <p:spPr>
          <a:xfrm>
            <a:off x="239713" y="1066800"/>
            <a:ext cx="8578850" cy="5334000"/>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Statement</a:t>
            </a:r>
          </a:p>
          <a:p>
            <a:pPr marL="692150" lvl="1">
              <a:buFont typeface="Arial" panose="020B0604020202020204" pitchFamily="34" charset="0"/>
              <a:buChar char="•"/>
            </a:pPr>
            <a:r>
              <a:rPr lang="en-US" dirty="0" smtClean="0"/>
              <a:t>Distributed Computing using multicast</a:t>
            </a:r>
          </a:p>
          <a:p>
            <a:r>
              <a:rPr lang="en-US" dirty="0" smtClean="0"/>
              <a:t>Objective</a:t>
            </a:r>
          </a:p>
          <a:p>
            <a:pPr marL="692150" lvl="1">
              <a:buFont typeface="Arial" panose="020B0604020202020204" pitchFamily="34" charset="0"/>
              <a:buChar char="•"/>
            </a:pPr>
            <a:r>
              <a:rPr lang="en-US" dirty="0" smtClean="0"/>
              <a:t>To divide a task across multiple processes/processors on different nodes/same node and then collate the results.</a:t>
            </a:r>
          </a:p>
          <a:p>
            <a:r>
              <a:rPr lang="en-US" dirty="0" smtClean="0"/>
              <a:t>Execution</a:t>
            </a:r>
          </a:p>
          <a:p>
            <a:pPr marL="692150" lvl="1">
              <a:buFont typeface="Arial" panose="020B0604020202020204" pitchFamily="34" charset="0"/>
              <a:buChar char="•"/>
            </a:pPr>
            <a:r>
              <a:rPr lang="en-US" dirty="0" smtClean="0"/>
              <a:t>Phase 1</a:t>
            </a:r>
          </a:p>
          <a:p>
            <a:pPr marL="571500" lvl="2" indent="0">
              <a:buNone/>
            </a:pPr>
            <a:r>
              <a:rPr lang="en-US" dirty="0" smtClean="0"/>
              <a:t>Simple server and client program using IPC/Sockets which displays messages sent from each client periodically. Clients join a group on server and display of messages would be per group. [Data is sent from client only at this stage].</a:t>
            </a:r>
          </a:p>
          <a:p>
            <a:pPr marL="692150" lvl="1">
              <a:buFont typeface="Arial" panose="020B0604020202020204" pitchFamily="34" charset="0"/>
              <a:buChar char="•"/>
            </a:pPr>
            <a:r>
              <a:rPr lang="en-US" dirty="0" smtClean="0"/>
              <a:t>Phase 2</a:t>
            </a:r>
          </a:p>
          <a:p>
            <a:pPr marL="571500" lvl="2" indent="0">
              <a:buNone/>
            </a:pPr>
            <a:r>
              <a:rPr lang="en-US" dirty="0" smtClean="0"/>
              <a:t>Extend phase 1 to execute task scheduled on the server on the client nodes. A parallel program (e.g.:- max of given large set of numbers), will be executed on server and server will distribute the task into smaller subsets and send it across to clients for execution and then server will collate the results and display the output.</a:t>
            </a:r>
          </a:p>
          <a:p>
            <a:pPr marL="692150" lvl="1">
              <a:buFont typeface="Arial" panose="020B0604020202020204" pitchFamily="34" charset="0"/>
              <a:buChar char="•"/>
            </a:pPr>
            <a:r>
              <a:rPr lang="en-US" dirty="0" smtClean="0"/>
              <a:t>Phase 3</a:t>
            </a:r>
          </a:p>
          <a:p>
            <a:pPr marL="571500" lvl="2" indent="0">
              <a:buNone/>
            </a:pPr>
            <a:r>
              <a:rPr lang="en-US" dirty="0" smtClean="0"/>
              <a:t>Extend the problem with Multiprogramming and scalability.</a:t>
            </a:r>
            <a:endParaRPr lang="en-US" dirty="0"/>
          </a:p>
        </p:txBody>
      </p:sp>
    </p:spTree>
    <p:extLst>
      <p:ext uri="{BB962C8B-B14F-4D97-AF65-F5344CB8AC3E}">
        <p14:creationId xmlns:p14="http://schemas.microsoft.com/office/powerpoint/2010/main" val="31563890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33500" y="0"/>
            <a:ext cx="7810500" cy="1371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Observations Based on Performance Testing</a:t>
            </a:r>
            <a:endParaRPr lang="en-US" sz="3800" dirty="0"/>
          </a:p>
        </p:txBody>
      </p:sp>
      <p:sp>
        <p:nvSpPr>
          <p:cNvPr id="3" name="Rectangle 2"/>
          <p:cNvSpPr/>
          <p:nvPr/>
        </p:nvSpPr>
        <p:spPr>
          <a:xfrm>
            <a:off x="1092200" y="1602520"/>
            <a:ext cx="7137399" cy="3970318"/>
          </a:xfrm>
          <a:prstGeom prst="rect">
            <a:avLst/>
          </a:prstGeom>
        </p:spPr>
        <p:txBody>
          <a:bodyPr wrap="square">
            <a:spAutoFit/>
          </a:bodyPr>
          <a:lstStyle/>
          <a:p>
            <a:pPr marL="285750" indent="-285750">
              <a:buFont typeface="Wingdings" charset="2"/>
              <a:buChar char="Ø"/>
            </a:pPr>
            <a:r>
              <a:rPr lang="en-US" sz="2400" dirty="0"/>
              <a:t>With increase in </a:t>
            </a:r>
            <a:r>
              <a:rPr lang="en-US" sz="2400" dirty="0" smtClean="0"/>
              <a:t>number </a:t>
            </a:r>
            <a:r>
              <a:rPr lang="en-US" sz="2400" dirty="0"/>
              <a:t>of clients, data-set for each client reduces and hence the per client execution time </a:t>
            </a:r>
            <a:r>
              <a:rPr lang="en-US" sz="2400" dirty="0" smtClean="0"/>
              <a:t>decreases.</a:t>
            </a:r>
          </a:p>
          <a:p>
            <a:pPr marL="285750" indent="-285750">
              <a:buFont typeface="Wingdings" charset="2"/>
              <a:buChar char="Ø"/>
            </a:pPr>
            <a:endParaRPr lang="en-US" sz="2400" dirty="0" smtClean="0"/>
          </a:p>
          <a:p>
            <a:pPr marL="285750" indent="-285750">
              <a:buFont typeface="Wingdings" charset="2"/>
              <a:buChar char="Ø"/>
            </a:pPr>
            <a:r>
              <a:rPr lang="en-US" sz="2400" dirty="0" smtClean="0"/>
              <a:t> Also </a:t>
            </a:r>
            <a:r>
              <a:rPr lang="en-US" sz="2400" dirty="0"/>
              <a:t>with higher number of clients, </a:t>
            </a:r>
            <a:r>
              <a:rPr lang="en-US" sz="2400" dirty="0" smtClean="0"/>
              <a:t>there is</a:t>
            </a:r>
            <a:endParaRPr lang="en-US" sz="2400" dirty="0"/>
          </a:p>
          <a:p>
            <a:pPr marL="692150" lvl="1" indent="-285750">
              <a:buFont typeface="Arial" panose="020B0604020202020204" pitchFamily="34" charset="0"/>
              <a:buChar char="•"/>
            </a:pPr>
            <a:r>
              <a:rPr lang="en-US" sz="2400" dirty="0" smtClean="0"/>
              <a:t>Overhead of IPC</a:t>
            </a:r>
          </a:p>
          <a:p>
            <a:pPr marL="692150" lvl="1" indent="-285750">
              <a:buFont typeface="Arial" panose="020B0604020202020204" pitchFamily="34" charset="0"/>
              <a:buChar char="•"/>
            </a:pPr>
            <a:r>
              <a:rPr lang="en-US" sz="2400" dirty="0" smtClean="0"/>
              <a:t>Overhead of Context switches</a:t>
            </a:r>
            <a:endParaRPr lang="en-US" sz="2400" dirty="0"/>
          </a:p>
          <a:p>
            <a:pPr marL="406400" lvl="1"/>
            <a:endParaRPr lang="en-US" sz="2400" dirty="0"/>
          </a:p>
          <a:p>
            <a:pPr marL="285750" indent="-285750">
              <a:buFont typeface="Wingdings" charset="2"/>
              <a:buChar char="Ø"/>
            </a:pPr>
            <a:r>
              <a:rPr lang="en-US" sz="2400" dirty="0"/>
              <a:t>Nature of input data affects the performance</a:t>
            </a:r>
          </a:p>
          <a:p>
            <a:pPr marL="285750" indent="-285750">
              <a:buFont typeface="Wingdings" charset="2"/>
              <a:buChar char="Ø"/>
            </a:pPr>
            <a:endParaRPr lang="en-US" dirty="0">
              <a:solidFill>
                <a:srgbClr val="FF0000"/>
              </a:solidFill>
            </a:endParaRPr>
          </a:p>
          <a:p>
            <a:pPr marL="285750" indent="-285750">
              <a:buFont typeface="Wingdings" charset="2"/>
              <a:buChar char="Ø"/>
            </a:pPr>
            <a:endParaRPr lang="en-US" dirty="0">
              <a:solidFill>
                <a:srgbClr val="FF0000"/>
              </a:solidFill>
            </a:endParaRPr>
          </a:p>
        </p:txBody>
      </p:sp>
    </p:spTree>
    <p:extLst>
      <p:ext uri="{BB962C8B-B14F-4D97-AF65-F5344CB8AC3E}">
        <p14:creationId xmlns:p14="http://schemas.microsoft.com/office/powerpoint/2010/main" val="119564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14600" y="2667000"/>
            <a:ext cx="483235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Thank You.</a:t>
            </a:r>
            <a:endParaRPr lang="en-US" sz="6000" dirty="0" smtClean="0"/>
          </a:p>
        </p:txBody>
      </p:sp>
    </p:spTree>
    <p:extLst>
      <p:ext uri="{BB962C8B-B14F-4D97-AF65-F5344CB8AC3E}">
        <p14:creationId xmlns:p14="http://schemas.microsoft.com/office/powerpoint/2010/main" val="3630988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56857" y="518873"/>
            <a:ext cx="1847294" cy="83615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500" b="1" dirty="0" smtClean="0">
                <a:ln w="12700">
                  <a:solidFill>
                    <a:schemeClr val="tx2">
                      <a:satMod val="155000"/>
                    </a:schemeClr>
                  </a:solidFill>
                  <a:prstDash val="solid"/>
                </a:ln>
                <a:solidFill>
                  <a:schemeClr val="bg2">
                    <a:tint val="85000"/>
                    <a:satMod val="155000"/>
                  </a:schemeClr>
                </a:solidFill>
              </a:rPr>
              <a:t>Active Server</a:t>
            </a:r>
            <a:endParaRPr lang="en-US" sz="2500" b="1" dirty="0">
              <a:ln w="12700">
                <a:solidFill>
                  <a:schemeClr val="tx2">
                    <a:satMod val="155000"/>
                  </a:schemeClr>
                </a:solidFill>
                <a:prstDash val="solid"/>
              </a:ln>
              <a:solidFill>
                <a:schemeClr val="bg2">
                  <a:tint val="85000"/>
                  <a:satMod val="155000"/>
                </a:schemeClr>
              </a:solidFill>
            </a:endParaRPr>
          </a:p>
        </p:txBody>
      </p:sp>
      <p:cxnSp>
        <p:nvCxnSpPr>
          <p:cNvPr id="15" name="Straight Connector 14"/>
          <p:cNvCxnSpPr/>
          <p:nvPr/>
        </p:nvCxnSpPr>
        <p:spPr>
          <a:xfrm>
            <a:off x="0" y="2298700"/>
            <a:ext cx="9144000"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330476" y="2634132"/>
            <a:ext cx="1267581" cy="8009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1700" b="1" dirty="0" smtClean="0">
                <a:ln w="12700">
                  <a:solidFill>
                    <a:schemeClr val="tx2">
                      <a:satMod val="155000"/>
                    </a:schemeClr>
                  </a:solidFill>
                  <a:prstDash val="solid"/>
                </a:ln>
                <a:solidFill>
                  <a:schemeClr val="bg2">
                    <a:tint val="85000"/>
                    <a:satMod val="155000"/>
                  </a:schemeClr>
                </a:solidFill>
              </a:rPr>
              <a:t>Client/Group Monitor</a:t>
            </a:r>
            <a:endParaRPr lang="en-US" sz="1700" b="1" dirty="0">
              <a:ln w="12700">
                <a:solidFill>
                  <a:schemeClr val="tx2">
                    <a:satMod val="155000"/>
                  </a:schemeClr>
                </a:solidFill>
                <a:prstDash val="solid"/>
              </a:ln>
              <a:solidFill>
                <a:schemeClr val="bg2">
                  <a:tint val="85000"/>
                  <a:satMod val="155000"/>
                </a:schemeClr>
              </a:solidFill>
            </a:endParaRPr>
          </a:p>
        </p:txBody>
      </p:sp>
      <p:sp>
        <p:nvSpPr>
          <p:cNvPr id="17" name="Rectangle 16"/>
          <p:cNvSpPr/>
          <p:nvPr/>
        </p:nvSpPr>
        <p:spPr>
          <a:xfrm>
            <a:off x="0" y="4705048"/>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18" name="Rectangle 17"/>
          <p:cNvSpPr/>
          <p:nvPr/>
        </p:nvSpPr>
        <p:spPr>
          <a:xfrm>
            <a:off x="3156857" y="4705048"/>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19" name="Rectangle 18"/>
          <p:cNvSpPr/>
          <p:nvPr/>
        </p:nvSpPr>
        <p:spPr>
          <a:xfrm>
            <a:off x="1028458"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20" name="Rectangle 19"/>
          <p:cNvSpPr/>
          <p:nvPr/>
        </p:nvSpPr>
        <p:spPr>
          <a:xfrm>
            <a:off x="2085220" y="4705048"/>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21" name="Straight Arrow Connector 20"/>
          <p:cNvCxnSpPr>
            <a:endCxn id="17" idx="0"/>
          </p:cNvCxnSpPr>
          <p:nvPr/>
        </p:nvCxnSpPr>
        <p:spPr>
          <a:xfrm flipH="1">
            <a:off x="429381" y="3435047"/>
            <a:ext cx="1028458"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9" idx="0"/>
          </p:cNvCxnSpPr>
          <p:nvPr/>
        </p:nvCxnSpPr>
        <p:spPr>
          <a:xfrm flipH="1">
            <a:off x="1457839" y="3435045"/>
            <a:ext cx="308066" cy="12700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20" idx="0"/>
          </p:cNvCxnSpPr>
          <p:nvPr/>
        </p:nvCxnSpPr>
        <p:spPr>
          <a:xfrm>
            <a:off x="2085220" y="3435045"/>
            <a:ext cx="429381" cy="127000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58571" y="3435047"/>
            <a:ext cx="1069220" cy="1270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4" idx="2"/>
            <a:endCxn id="16" idx="0"/>
          </p:cNvCxnSpPr>
          <p:nvPr/>
        </p:nvCxnSpPr>
        <p:spPr>
          <a:xfrm flipH="1">
            <a:off x="1964267" y="1355029"/>
            <a:ext cx="2116237" cy="127910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754257" y="132620"/>
            <a:ext cx="1389743" cy="369332"/>
          </a:xfrm>
          <a:prstGeom prst="rect">
            <a:avLst/>
          </a:prstGeom>
          <a:noFill/>
        </p:spPr>
        <p:txBody>
          <a:bodyPr wrap="square" rtlCol="0">
            <a:spAutoFit/>
          </a:bodyPr>
          <a:lstStyle/>
          <a:p>
            <a:r>
              <a:rPr lang="en-US" dirty="0" smtClean="0"/>
              <a:t>Server Space</a:t>
            </a:r>
            <a:endParaRPr lang="en-US" dirty="0"/>
          </a:p>
        </p:txBody>
      </p:sp>
      <p:sp>
        <p:nvSpPr>
          <p:cNvPr id="27" name="TextBox 26"/>
          <p:cNvSpPr txBox="1"/>
          <p:nvPr/>
        </p:nvSpPr>
        <p:spPr>
          <a:xfrm>
            <a:off x="7691851" y="2449465"/>
            <a:ext cx="1389743" cy="369332"/>
          </a:xfrm>
          <a:prstGeom prst="rect">
            <a:avLst/>
          </a:prstGeom>
          <a:noFill/>
        </p:spPr>
        <p:txBody>
          <a:bodyPr wrap="square" rtlCol="0">
            <a:spAutoFit/>
          </a:bodyPr>
          <a:lstStyle/>
          <a:p>
            <a:r>
              <a:rPr lang="en-US" dirty="0" smtClean="0"/>
              <a:t>Client Space</a:t>
            </a:r>
            <a:endParaRPr lang="en-US" dirty="0"/>
          </a:p>
        </p:txBody>
      </p:sp>
      <p:cxnSp>
        <p:nvCxnSpPr>
          <p:cNvPr id="28" name="Straight Connector 27"/>
          <p:cNvCxnSpPr/>
          <p:nvPr/>
        </p:nvCxnSpPr>
        <p:spPr>
          <a:xfrm>
            <a:off x="4402667" y="2298700"/>
            <a:ext cx="60476" cy="455930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018953" y="2634131"/>
            <a:ext cx="1267581" cy="8009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1700" b="1" dirty="0">
                <a:ln w="12700">
                  <a:solidFill>
                    <a:schemeClr val="tx2">
                      <a:satMod val="155000"/>
                    </a:schemeClr>
                  </a:solidFill>
                  <a:prstDash val="solid"/>
                </a:ln>
                <a:solidFill>
                  <a:schemeClr val="bg2">
                    <a:tint val="85000"/>
                    <a:satMod val="155000"/>
                  </a:schemeClr>
                </a:solidFill>
              </a:rPr>
              <a:t>Client/Group Monitor</a:t>
            </a:r>
          </a:p>
        </p:txBody>
      </p:sp>
      <p:sp>
        <p:nvSpPr>
          <p:cNvPr id="30" name="Rectangle 29"/>
          <p:cNvSpPr/>
          <p:nvPr/>
        </p:nvSpPr>
        <p:spPr>
          <a:xfrm>
            <a:off x="4990495"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1" name="Rectangle 30"/>
          <p:cNvSpPr/>
          <p:nvPr/>
        </p:nvSpPr>
        <p:spPr>
          <a:xfrm>
            <a:off x="8147352"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2" name="Rectangle 31"/>
          <p:cNvSpPr/>
          <p:nvPr/>
        </p:nvSpPr>
        <p:spPr>
          <a:xfrm>
            <a:off x="6018953" y="4705046"/>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3" name="Rectangle 32"/>
          <p:cNvSpPr/>
          <p:nvPr/>
        </p:nvSpPr>
        <p:spPr>
          <a:xfrm>
            <a:off x="7075715"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4" name="Straight Arrow Connector 33"/>
          <p:cNvCxnSpPr>
            <a:endCxn id="30" idx="0"/>
          </p:cNvCxnSpPr>
          <p:nvPr/>
        </p:nvCxnSpPr>
        <p:spPr>
          <a:xfrm flipH="1">
            <a:off x="5419876" y="3435046"/>
            <a:ext cx="771192"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0"/>
          </p:cNvCxnSpPr>
          <p:nvPr/>
        </p:nvCxnSpPr>
        <p:spPr>
          <a:xfrm>
            <a:off x="6448334" y="3435045"/>
            <a:ext cx="0"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3" idx="0"/>
          </p:cNvCxnSpPr>
          <p:nvPr/>
        </p:nvCxnSpPr>
        <p:spPr>
          <a:xfrm>
            <a:off x="6773333" y="3435045"/>
            <a:ext cx="731763" cy="12700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75715" y="3435045"/>
            <a:ext cx="1342571"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4" idx="2"/>
            <a:endCxn id="29" idx="0"/>
          </p:cNvCxnSpPr>
          <p:nvPr/>
        </p:nvCxnSpPr>
        <p:spPr>
          <a:xfrm>
            <a:off x="4080504" y="1355029"/>
            <a:ext cx="2572240" cy="12791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064223" y="3435045"/>
            <a:ext cx="1197489" cy="369332"/>
          </a:xfrm>
          <a:prstGeom prst="rect">
            <a:avLst/>
          </a:prstGeom>
          <a:noFill/>
        </p:spPr>
        <p:txBody>
          <a:bodyPr wrap="square" rtlCol="0">
            <a:spAutoFit/>
          </a:bodyPr>
          <a:lstStyle/>
          <a:p>
            <a:r>
              <a:rPr lang="en-US" dirty="0" smtClean="0"/>
              <a:t>Group G1</a:t>
            </a:r>
            <a:endParaRPr lang="en-US" dirty="0"/>
          </a:p>
        </p:txBody>
      </p:sp>
      <p:sp>
        <p:nvSpPr>
          <p:cNvPr id="40" name="TextBox 39"/>
          <p:cNvSpPr txBox="1"/>
          <p:nvPr/>
        </p:nvSpPr>
        <p:spPr>
          <a:xfrm>
            <a:off x="4583914" y="3435045"/>
            <a:ext cx="1197489" cy="369332"/>
          </a:xfrm>
          <a:prstGeom prst="rect">
            <a:avLst/>
          </a:prstGeom>
          <a:noFill/>
        </p:spPr>
        <p:txBody>
          <a:bodyPr wrap="square" rtlCol="0">
            <a:spAutoFit/>
          </a:bodyPr>
          <a:lstStyle/>
          <a:p>
            <a:r>
              <a:rPr lang="en-US" dirty="0" smtClean="0"/>
              <a:t>Group G2</a:t>
            </a:r>
            <a:endParaRPr lang="en-US" dirty="0"/>
          </a:p>
        </p:txBody>
      </p:sp>
      <p:sp>
        <p:nvSpPr>
          <p:cNvPr id="41" name="Rounded Rectangular Callout 40"/>
          <p:cNvSpPr/>
          <p:nvPr/>
        </p:nvSpPr>
        <p:spPr>
          <a:xfrm>
            <a:off x="1" y="123733"/>
            <a:ext cx="2813012" cy="2141067"/>
          </a:xfrm>
          <a:prstGeom prst="wedgeRoundRectCallout">
            <a:avLst>
              <a:gd name="adj1" fmla="val -21253"/>
              <a:gd name="adj2" fmla="val 59195"/>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100" b="1" dirty="0" smtClean="0">
                <a:solidFill>
                  <a:srgbClr val="008000"/>
                </a:solidFill>
              </a:rPr>
              <a:t>Reasons for introducing Client/Group Monitor function–</a:t>
            </a:r>
          </a:p>
          <a:p>
            <a:pPr marL="285750" indent="-285750">
              <a:buFontTx/>
              <a:buChar char="-"/>
            </a:pPr>
            <a:r>
              <a:rPr lang="en-US" sz="1100" dirty="0" smtClean="0">
                <a:solidFill>
                  <a:srgbClr val="000000"/>
                </a:solidFill>
              </a:rPr>
              <a:t>Better scalability in real time situations</a:t>
            </a:r>
          </a:p>
          <a:p>
            <a:pPr marL="285750" indent="-285750">
              <a:buFontTx/>
              <a:buChar char="-"/>
            </a:pPr>
            <a:r>
              <a:rPr lang="en-US" sz="1100" dirty="0" smtClean="0">
                <a:solidFill>
                  <a:srgbClr val="000000"/>
                </a:solidFill>
              </a:rPr>
              <a:t>Clear separation between Server and Client function. (Server is pure management function whereas clients specialize in task execution. )</a:t>
            </a:r>
          </a:p>
          <a:p>
            <a:pPr marL="285750" indent="-285750">
              <a:buFontTx/>
              <a:buChar char="-"/>
            </a:pPr>
            <a:r>
              <a:rPr lang="en-US" sz="1100" dirty="0" smtClean="0">
                <a:solidFill>
                  <a:srgbClr val="000000"/>
                </a:solidFill>
              </a:rPr>
              <a:t>Even under fully loaded conditions, server will not turn into the bottleneck for task execution since small part of management function is pushed one layer below.</a:t>
            </a:r>
          </a:p>
        </p:txBody>
      </p:sp>
      <p:sp>
        <p:nvSpPr>
          <p:cNvPr id="43" name="Rectangle 42"/>
          <p:cNvSpPr/>
          <p:nvPr/>
        </p:nvSpPr>
        <p:spPr>
          <a:xfrm>
            <a:off x="6208739" y="518873"/>
            <a:ext cx="1725738" cy="83615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500" b="1" dirty="0" smtClean="0">
                <a:ln w="12700">
                  <a:solidFill>
                    <a:schemeClr val="tx2">
                      <a:satMod val="155000"/>
                    </a:schemeClr>
                  </a:solidFill>
                  <a:prstDash val="solid"/>
                </a:ln>
                <a:solidFill>
                  <a:schemeClr val="bg2">
                    <a:tint val="85000"/>
                    <a:satMod val="155000"/>
                  </a:schemeClr>
                </a:solidFill>
              </a:rPr>
              <a:t>Standby Server</a:t>
            </a:r>
            <a:endParaRPr lang="en-US" sz="2500" b="1" dirty="0">
              <a:ln w="12700">
                <a:solidFill>
                  <a:schemeClr val="tx2">
                    <a:satMod val="155000"/>
                  </a:schemeClr>
                </a:solidFill>
                <a:prstDash val="solid"/>
              </a:ln>
              <a:solidFill>
                <a:schemeClr val="bg2">
                  <a:tint val="85000"/>
                  <a:satMod val="155000"/>
                </a:schemeClr>
              </a:solidFill>
            </a:endParaRPr>
          </a:p>
        </p:txBody>
      </p:sp>
      <p:cxnSp>
        <p:nvCxnSpPr>
          <p:cNvPr id="13" name="Straight Arrow Connector 12"/>
          <p:cNvCxnSpPr>
            <a:stCxn id="14" idx="3"/>
            <a:endCxn id="43" idx="1"/>
          </p:cNvCxnSpPr>
          <p:nvPr/>
        </p:nvCxnSpPr>
        <p:spPr>
          <a:xfrm>
            <a:off x="5004151" y="936951"/>
            <a:ext cx="1204588" cy="0"/>
          </a:xfrm>
          <a:prstGeom prst="straightConnector1">
            <a:avLst/>
          </a:prstGeom>
          <a:ln>
            <a:solidFill>
              <a:schemeClr val="accent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257331" y="567619"/>
            <a:ext cx="761622" cy="369332"/>
          </a:xfrm>
          <a:prstGeom prst="rect">
            <a:avLst/>
          </a:prstGeom>
          <a:noFill/>
        </p:spPr>
        <p:txBody>
          <a:bodyPr wrap="square" rtlCol="0">
            <a:spAutoFit/>
          </a:bodyPr>
          <a:lstStyle/>
          <a:p>
            <a:r>
              <a:rPr lang="en-US" dirty="0" smtClean="0"/>
              <a:t>4050</a:t>
            </a:r>
            <a:endParaRPr lang="en-US" dirty="0"/>
          </a:p>
        </p:txBody>
      </p:sp>
      <p:sp>
        <p:nvSpPr>
          <p:cNvPr id="45" name="TextBox 44"/>
          <p:cNvSpPr txBox="1"/>
          <p:nvPr/>
        </p:nvSpPr>
        <p:spPr>
          <a:xfrm>
            <a:off x="3766004" y="1464296"/>
            <a:ext cx="761622" cy="369332"/>
          </a:xfrm>
          <a:prstGeom prst="rect">
            <a:avLst/>
          </a:prstGeom>
          <a:noFill/>
        </p:spPr>
        <p:txBody>
          <a:bodyPr wrap="square" rtlCol="0">
            <a:spAutoFit/>
          </a:bodyPr>
          <a:lstStyle/>
          <a:p>
            <a:r>
              <a:rPr lang="en-US" dirty="0" smtClean="0"/>
              <a:t>3490</a:t>
            </a:r>
            <a:endParaRPr lang="en-US" dirty="0"/>
          </a:p>
        </p:txBody>
      </p:sp>
    </p:spTree>
    <p:extLst>
      <p:ext uri="{BB962C8B-B14F-4D97-AF65-F5344CB8AC3E}">
        <p14:creationId xmlns:p14="http://schemas.microsoft.com/office/powerpoint/2010/main" val="13560893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1"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9" grpId="0" animBg="1"/>
      <p:bldP spid="30" grpId="0" animBg="1"/>
      <p:bldP spid="31" grpId="0" animBg="1"/>
      <p:bldP spid="32" grpId="0" animBg="1"/>
      <p:bldP spid="33" grpId="0" animBg="1"/>
      <p:bldP spid="41" grpId="0" animBg="1"/>
      <p:bldP spid="41" grpId="1" animBg="1"/>
      <p:bldP spid="43" grpId="0" animBg="1"/>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4112381" y="1390952"/>
            <a:ext cx="60475"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46" name="TextBox 45"/>
          <p:cNvSpPr txBox="1"/>
          <p:nvPr/>
        </p:nvSpPr>
        <p:spPr>
          <a:xfrm>
            <a:off x="3652761" y="1012690"/>
            <a:ext cx="1040191" cy="369332"/>
          </a:xfrm>
          <a:prstGeom prst="rect">
            <a:avLst/>
          </a:prstGeom>
          <a:noFill/>
        </p:spPr>
        <p:txBody>
          <a:bodyPr wrap="square" rtlCol="0">
            <a:spAutoFit/>
          </a:bodyPr>
          <a:lstStyle/>
          <a:p>
            <a:r>
              <a:rPr lang="en-US" dirty="0" smtClean="0"/>
              <a:t>Client1</a:t>
            </a:r>
            <a:endParaRPr lang="en-US" dirty="0"/>
          </a:p>
        </p:txBody>
      </p:sp>
      <p:sp>
        <p:nvSpPr>
          <p:cNvPr id="47" name="TextBox 46"/>
          <p:cNvSpPr txBox="1"/>
          <p:nvPr/>
        </p:nvSpPr>
        <p:spPr>
          <a:xfrm>
            <a:off x="5684762" y="1019165"/>
            <a:ext cx="1040191" cy="369332"/>
          </a:xfrm>
          <a:prstGeom prst="rect">
            <a:avLst/>
          </a:prstGeom>
          <a:noFill/>
        </p:spPr>
        <p:txBody>
          <a:bodyPr wrap="square" rtlCol="0">
            <a:spAutoFit/>
          </a:bodyPr>
          <a:lstStyle/>
          <a:p>
            <a:r>
              <a:rPr lang="en-US" dirty="0" smtClean="0"/>
              <a:t>Client2</a:t>
            </a:r>
            <a:endParaRPr lang="en-US" dirty="0"/>
          </a:p>
        </p:txBody>
      </p:sp>
      <p:sp>
        <p:nvSpPr>
          <p:cNvPr id="48" name="TextBox 47"/>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cxnSp>
        <p:nvCxnSpPr>
          <p:cNvPr id="49" name="Straight Arrow Connector 48"/>
          <p:cNvCxnSpPr/>
          <p:nvPr/>
        </p:nvCxnSpPr>
        <p:spPr>
          <a:xfrm flipH="1" flipV="1">
            <a:off x="1971524" y="2066294"/>
            <a:ext cx="2201332" cy="12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971525" y="2443238"/>
            <a:ext cx="2201333" cy="12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588381" y="1721153"/>
            <a:ext cx="1318381" cy="369332"/>
          </a:xfrm>
          <a:prstGeom prst="rect">
            <a:avLst/>
          </a:prstGeom>
          <a:noFill/>
        </p:spPr>
        <p:txBody>
          <a:bodyPr wrap="square" rtlCol="0">
            <a:spAutoFit/>
          </a:bodyPr>
          <a:lstStyle/>
          <a:p>
            <a:r>
              <a:rPr lang="en-US" dirty="0" smtClean="0"/>
              <a:t>Join </a:t>
            </a:r>
            <a:r>
              <a:rPr lang="en-US" dirty="0" err="1" smtClean="0"/>
              <a:t>Req</a:t>
            </a:r>
            <a:r>
              <a:rPr lang="en-US" dirty="0" smtClean="0"/>
              <a:t> G1</a:t>
            </a:r>
            <a:endParaRPr lang="en-US" dirty="0"/>
          </a:p>
        </p:txBody>
      </p:sp>
      <p:sp>
        <p:nvSpPr>
          <p:cNvPr id="52" name="TextBox 51"/>
          <p:cNvSpPr txBox="1"/>
          <p:nvPr/>
        </p:nvSpPr>
        <p:spPr>
          <a:xfrm>
            <a:off x="2467428" y="2431310"/>
            <a:ext cx="1185333" cy="646331"/>
          </a:xfrm>
          <a:prstGeom prst="rect">
            <a:avLst/>
          </a:prstGeom>
          <a:noFill/>
        </p:spPr>
        <p:txBody>
          <a:bodyPr wrap="square" rtlCol="0">
            <a:spAutoFit/>
          </a:bodyPr>
          <a:lstStyle/>
          <a:p>
            <a:r>
              <a:rPr lang="en-US" dirty="0" smtClean="0"/>
              <a:t>Join </a:t>
            </a:r>
            <a:r>
              <a:rPr lang="en-US" dirty="0" err="1" smtClean="0"/>
              <a:t>Rsp</a:t>
            </a:r>
            <a:r>
              <a:rPr lang="en-US" dirty="0" smtClean="0"/>
              <a:t> 223.2.2.1</a:t>
            </a:r>
            <a:endParaRPr lang="en-US" dirty="0"/>
          </a:p>
        </p:txBody>
      </p:sp>
      <p:cxnSp>
        <p:nvCxnSpPr>
          <p:cNvPr id="54" name="Straight Arrow Connector 53"/>
          <p:cNvCxnSpPr/>
          <p:nvPr/>
        </p:nvCxnSpPr>
        <p:spPr>
          <a:xfrm flipH="1">
            <a:off x="1971524" y="3474570"/>
            <a:ext cx="4233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1971524" y="3877396"/>
            <a:ext cx="4233334" cy="24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4692952" y="3105238"/>
            <a:ext cx="1318381" cy="369332"/>
          </a:xfrm>
          <a:prstGeom prst="rect">
            <a:avLst/>
          </a:prstGeom>
          <a:noFill/>
        </p:spPr>
        <p:txBody>
          <a:bodyPr wrap="square" rtlCol="0">
            <a:spAutoFit/>
          </a:bodyPr>
          <a:lstStyle/>
          <a:p>
            <a:r>
              <a:rPr lang="en-US" dirty="0" smtClean="0"/>
              <a:t>Join </a:t>
            </a:r>
            <a:r>
              <a:rPr lang="en-US" dirty="0" err="1" smtClean="0"/>
              <a:t>Req</a:t>
            </a:r>
            <a:r>
              <a:rPr lang="en-US" dirty="0" smtClean="0"/>
              <a:t> G2</a:t>
            </a:r>
            <a:endParaRPr lang="en-US" dirty="0"/>
          </a:p>
        </p:txBody>
      </p:sp>
      <p:sp>
        <p:nvSpPr>
          <p:cNvPr id="58" name="TextBox 57"/>
          <p:cNvSpPr txBox="1"/>
          <p:nvPr/>
        </p:nvSpPr>
        <p:spPr>
          <a:xfrm>
            <a:off x="2757714" y="3877396"/>
            <a:ext cx="1185333" cy="646331"/>
          </a:xfrm>
          <a:prstGeom prst="rect">
            <a:avLst/>
          </a:prstGeom>
          <a:noFill/>
        </p:spPr>
        <p:txBody>
          <a:bodyPr wrap="square" rtlCol="0">
            <a:spAutoFit/>
          </a:bodyPr>
          <a:lstStyle/>
          <a:p>
            <a:r>
              <a:rPr lang="en-US" dirty="0" smtClean="0"/>
              <a:t>Join </a:t>
            </a:r>
            <a:r>
              <a:rPr lang="en-US" dirty="0" err="1" smtClean="0"/>
              <a:t>Rsp</a:t>
            </a:r>
            <a:r>
              <a:rPr lang="en-US" dirty="0" smtClean="0"/>
              <a:t> 223.34.2.1</a:t>
            </a:r>
            <a:endParaRPr lang="en-US" dirty="0"/>
          </a:p>
        </p:txBody>
      </p:sp>
      <p:sp>
        <p:nvSpPr>
          <p:cNvPr id="66" name="Rectangle 65"/>
          <p:cNvSpPr/>
          <p:nvPr/>
        </p:nvSpPr>
        <p:spPr>
          <a:xfrm>
            <a:off x="84668" y="2054198"/>
            <a:ext cx="1693334" cy="184738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G1 – 223.2.2.1</a:t>
            </a:r>
          </a:p>
          <a:p>
            <a:r>
              <a:rPr lang="en-US" dirty="0" smtClean="0"/>
              <a:t>Client1  </a:t>
            </a:r>
          </a:p>
          <a:p>
            <a:endParaRPr lang="en-US" dirty="0" smtClean="0"/>
          </a:p>
          <a:p>
            <a:r>
              <a:rPr lang="en-US" dirty="0" smtClean="0"/>
              <a:t>G2 – 223.34.2.1</a:t>
            </a:r>
          </a:p>
          <a:p>
            <a:r>
              <a:rPr lang="en-US" dirty="0" smtClean="0"/>
              <a:t>Client2   </a:t>
            </a:r>
          </a:p>
          <a:p>
            <a:pPr algn="ctr"/>
            <a:r>
              <a:rPr lang="en-US" dirty="0" smtClean="0"/>
              <a:t> </a:t>
            </a:r>
            <a:endParaRPr lang="en-US" dirty="0"/>
          </a:p>
        </p:txBody>
      </p:sp>
      <p:sp>
        <p:nvSpPr>
          <p:cNvPr id="67" name="TextBox 66"/>
          <p:cNvSpPr txBox="1"/>
          <p:nvPr/>
        </p:nvSpPr>
        <p:spPr>
          <a:xfrm>
            <a:off x="4172858" y="2246644"/>
            <a:ext cx="1076476" cy="369332"/>
          </a:xfrm>
          <a:prstGeom prst="rect">
            <a:avLst/>
          </a:prstGeom>
          <a:noFill/>
        </p:spPr>
        <p:txBody>
          <a:bodyPr wrap="square" rtlCol="0">
            <a:spAutoFit/>
          </a:bodyPr>
          <a:lstStyle/>
          <a:p>
            <a:r>
              <a:rPr lang="en-US" dirty="0" smtClean="0"/>
              <a:t>Joins G1</a:t>
            </a:r>
            <a:endParaRPr lang="en-US" dirty="0"/>
          </a:p>
        </p:txBody>
      </p:sp>
      <p:sp>
        <p:nvSpPr>
          <p:cNvPr id="68" name="TextBox 67"/>
          <p:cNvSpPr txBox="1"/>
          <p:nvPr/>
        </p:nvSpPr>
        <p:spPr>
          <a:xfrm>
            <a:off x="6229049" y="3716921"/>
            <a:ext cx="1088570" cy="369332"/>
          </a:xfrm>
          <a:prstGeom prst="rect">
            <a:avLst/>
          </a:prstGeom>
          <a:noFill/>
        </p:spPr>
        <p:txBody>
          <a:bodyPr wrap="square" rtlCol="0">
            <a:spAutoFit/>
          </a:bodyPr>
          <a:lstStyle/>
          <a:p>
            <a:r>
              <a:rPr lang="en-US" dirty="0" smtClean="0"/>
              <a:t>Joins G2</a:t>
            </a:r>
            <a:endParaRPr lang="en-US" dirty="0"/>
          </a:p>
        </p:txBody>
      </p:sp>
      <p:sp>
        <p:nvSpPr>
          <p:cNvPr id="70" name="Rectangle 2"/>
          <p:cNvSpPr txBox="1">
            <a:spLocks noChangeArrowheads="1"/>
          </p:cNvSpPr>
          <p:nvPr/>
        </p:nvSpPr>
        <p:spPr>
          <a:xfrm>
            <a:off x="2773135" y="199064"/>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Initial Handshake</a:t>
            </a:r>
            <a:endParaRPr lang="en-US" sz="4000" dirty="0"/>
          </a:p>
        </p:txBody>
      </p:sp>
    </p:spTree>
    <p:extLst>
      <p:ext uri="{BB962C8B-B14F-4D97-AF65-F5344CB8AC3E}">
        <p14:creationId xmlns:p14="http://schemas.microsoft.com/office/powerpoint/2010/main" val="1166779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8" grpId="0"/>
      <p:bldP spid="66" grpId="0" animBg="1"/>
      <p:bldP spid="67"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773135" y="199064"/>
            <a:ext cx="4172741"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Monitor Selection</a:t>
            </a:r>
            <a:endParaRPr lang="en-US" sz="4000" dirty="0"/>
          </a:p>
        </p:txBody>
      </p:sp>
      <p:cxnSp>
        <p:nvCxnSpPr>
          <p:cNvPr id="6" name="Straight Connector 5"/>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4112381" y="1390952"/>
            <a:ext cx="60475"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1" name="TextBox 10"/>
          <p:cNvSpPr txBox="1"/>
          <p:nvPr/>
        </p:nvSpPr>
        <p:spPr>
          <a:xfrm>
            <a:off x="3652761" y="1012690"/>
            <a:ext cx="1040191" cy="369332"/>
          </a:xfrm>
          <a:prstGeom prst="rect">
            <a:avLst/>
          </a:prstGeom>
          <a:noFill/>
        </p:spPr>
        <p:txBody>
          <a:bodyPr wrap="square" rtlCol="0">
            <a:spAutoFit/>
          </a:bodyPr>
          <a:lstStyle/>
          <a:p>
            <a:r>
              <a:rPr lang="en-US" dirty="0" smtClean="0"/>
              <a:t>Client1</a:t>
            </a:r>
            <a:endParaRPr lang="en-US" dirty="0"/>
          </a:p>
        </p:txBody>
      </p:sp>
      <p:sp>
        <p:nvSpPr>
          <p:cNvPr id="12" name="TextBox 11"/>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3" name="TextBox 12"/>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cxnSp>
        <p:nvCxnSpPr>
          <p:cNvPr id="15" name="Straight Arrow Connector 14"/>
          <p:cNvCxnSpPr/>
          <p:nvPr/>
        </p:nvCxnSpPr>
        <p:spPr>
          <a:xfrm>
            <a:off x="1971524" y="1814286"/>
            <a:ext cx="220133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971524" y="2116668"/>
            <a:ext cx="4233334" cy="120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08857" y="1481238"/>
            <a:ext cx="1693333" cy="647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Send echo </a:t>
            </a:r>
            <a:r>
              <a:rPr lang="en-US" dirty="0" err="1" smtClean="0"/>
              <a:t>req</a:t>
            </a:r>
            <a:r>
              <a:rPr lang="en-US" dirty="0" smtClean="0"/>
              <a:t> to 3 clients</a:t>
            </a:r>
            <a:endParaRPr lang="en-US" dirty="0"/>
          </a:p>
        </p:txBody>
      </p:sp>
      <p:sp>
        <p:nvSpPr>
          <p:cNvPr id="18" name="TextBox 17"/>
          <p:cNvSpPr txBox="1"/>
          <p:nvPr/>
        </p:nvSpPr>
        <p:spPr>
          <a:xfrm>
            <a:off x="2588381" y="1481238"/>
            <a:ext cx="1064380" cy="369332"/>
          </a:xfrm>
          <a:prstGeom prst="rect">
            <a:avLst/>
          </a:prstGeom>
          <a:noFill/>
        </p:spPr>
        <p:txBody>
          <a:bodyPr wrap="square" rtlCol="0">
            <a:spAutoFit/>
          </a:bodyPr>
          <a:lstStyle/>
          <a:p>
            <a:r>
              <a:rPr lang="en-US" dirty="0" smtClean="0"/>
              <a:t>Echo </a:t>
            </a:r>
            <a:r>
              <a:rPr lang="en-US" dirty="0" err="1" smtClean="0"/>
              <a:t>req</a:t>
            </a:r>
            <a:endParaRPr lang="en-US" dirty="0"/>
          </a:p>
        </p:txBody>
      </p:sp>
      <p:sp>
        <p:nvSpPr>
          <p:cNvPr id="19" name="TextBox 18"/>
          <p:cNvSpPr txBox="1"/>
          <p:nvPr/>
        </p:nvSpPr>
        <p:spPr>
          <a:xfrm>
            <a:off x="4172856" y="2036764"/>
            <a:ext cx="1064380" cy="369332"/>
          </a:xfrm>
          <a:prstGeom prst="rect">
            <a:avLst/>
          </a:prstGeom>
          <a:noFill/>
        </p:spPr>
        <p:txBody>
          <a:bodyPr wrap="square" rtlCol="0">
            <a:spAutoFit/>
          </a:bodyPr>
          <a:lstStyle/>
          <a:p>
            <a:r>
              <a:rPr lang="en-US" dirty="0" smtClean="0"/>
              <a:t>Echo </a:t>
            </a:r>
            <a:r>
              <a:rPr lang="en-US" dirty="0" err="1" smtClean="0"/>
              <a:t>req</a:t>
            </a:r>
            <a:endParaRPr lang="en-US" dirty="0"/>
          </a:p>
        </p:txBody>
      </p:sp>
      <p:cxnSp>
        <p:nvCxnSpPr>
          <p:cNvPr id="20" name="Straight Arrow Connector 19"/>
          <p:cNvCxnSpPr/>
          <p:nvPr/>
        </p:nvCxnSpPr>
        <p:spPr>
          <a:xfrm flipH="1">
            <a:off x="1971525" y="2975428"/>
            <a:ext cx="2177141"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156856" y="2975428"/>
            <a:ext cx="991810" cy="369332"/>
          </a:xfrm>
          <a:prstGeom prst="rect">
            <a:avLst/>
          </a:prstGeom>
          <a:noFill/>
        </p:spPr>
        <p:txBody>
          <a:bodyPr wrap="square" rtlCol="0">
            <a:spAutoFit/>
          </a:bodyPr>
          <a:lstStyle/>
          <a:p>
            <a:r>
              <a:rPr lang="en-US" dirty="0" smtClean="0"/>
              <a:t>Echo </a:t>
            </a:r>
            <a:r>
              <a:rPr lang="en-US" dirty="0" err="1" smtClean="0"/>
              <a:t>rsp</a:t>
            </a:r>
            <a:endParaRPr lang="en-US" dirty="0"/>
          </a:p>
        </p:txBody>
      </p:sp>
      <p:sp>
        <p:nvSpPr>
          <p:cNvPr id="22" name="Rectangle 21"/>
          <p:cNvSpPr/>
          <p:nvPr/>
        </p:nvSpPr>
        <p:spPr>
          <a:xfrm>
            <a:off x="108856" y="2734377"/>
            <a:ext cx="1778002" cy="7982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 has been selected as Monitor</a:t>
            </a:r>
            <a:endParaRPr lang="en-US" dirty="0"/>
          </a:p>
        </p:txBody>
      </p:sp>
      <p:cxnSp>
        <p:nvCxnSpPr>
          <p:cNvPr id="23" name="Straight Arrow Connector 22"/>
          <p:cNvCxnSpPr/>
          <p:nvPr/>
        </p:nvCxnSpPr>
        <p:spPr>
          <a:xfrm>
            <a:off x="1971524" y="3701142"/>
            <a:ext cx="192314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971525" y="3714092"/>
            <a:ext cx="1681236" cy="615553"/>
          </a:xfrm>
          <a:prstGeom prst="rect">
            <a:avLst/>
          </a:prstGeom>
          <a:noFill/>
        </p:spPr>
        <p:txBody>
          <a:bodyPr wrap="square" rtlCol="0">
            <a:spAutoFit/>
          </a:bodyPr>
          <a:lstStyle/>
          <a:p>
            <a:r>
              <a:rPr lang="en-US" sz="1700" dirty="0" smtClean="0"/>
              <a:t>Mon Notify </a:t>
            </a:r>
            <a:r>
              <a:rPr lang="en-US" sz="1700" dirty="0" err="1" smtClean="0"/>
              <a:t>Req</a:t>
            </a:r>
            <a:r>
              <a:rPr lang="en-US" sz="1700" dirty="0" smtClean="0"/>
              <a:t> : Client1</a:t>
            </a:r>
            <a:endParaRPr lang="en-US" sz="1700" dirty="0"/>
          </a:p>
        </p:txBody>
      </p:sp>
      <p:sp>
        <p:nvSpPr>
          <p:cNvPr id="25" name="Rounded Rectangle 24"/>
          <p:cNvSpPr/>
          <p:nvPr/>
        </p:nvSpPr>
        <p:spPr>
          <a:xfrm>
            <a:off x="3894666" y="3532664"/>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6" name="TextBox 25"/>
          <p:cNvSpPr txBox="1"/>
          <p:nvPr/>
        </p:nvSpPr>
        <p:spPr>
          <a:xfrm>
            <a:off x="6204858" y="3730616"/>
            <a:ext cx="1231295" cy="646331"/>
          </a:xfrm>
          <a:prstGeom prst="rect">
            <a:avLst/>
          </a:prstGeom>
          <a:noFill/>
        </p:spPr>
        <p:txBody>
          <a:bodyPr wrap="square" rtlCol="0">
            <a:spAutoFit/>
          </a:bodyPr>
          <a:lstStyle/>
          <a:p>
            <a:r>
              <a:rPr lang="en-US" dirty="0" smtClean="0"/>
              <a:t>Mon is Client1</a:t>
            </a:r>
            <a:endParaRPr lang="en-US" dirty="0"/>
          </a:p>
        </p:txBody>
      </p:sp>
      <p:sp>
        <p:nvSpPr>
          <p:cNvPr id="27" name="TextBox 26"/>
          <p:cNvSpPr txBox="1"/>
          <p:nvPr/>
        </p:nvSpPr>
        <p:spPr>
          <a:xfrm>
            <a:off x="4112381" y="3731471"/>
            <a:ext cx="1245809" cy="646331"/>
          </a:xfrm>
          <a:prstGeom prst="rect">
            <a:avLst/>
          </a:prstGeom>
          <a:noFill/>
        </p:spPr>
        <p:txBody>
          <a:bodyPr wrap="square" rtlCol="0">
            <a:spAutoFit/>
          </a:bodyPr>
          <a:lstStyle/>
          <a:p>
            <a:r>
              <a:rPr lang="en-US" b="1" dirty="0" smtClean="0"/>
              <a:t>I am monitor</a:t>
            </a:r>
            <a:endParaRPr lang="en-US" b="1" dirty="0"/>
          </a:p>
        </p:txBody>
      </p:sp>
      <p:cxnSp>
        <p:nvCxnSpPr>
          <p:cNvPr id="28" name="Straight Arrow Connector 27"/>
          <p:cNvCxnSpPr/>
          <p:nvPr/>
        </p:nvCxnSpPr>
        <p:spPr>
          <a:xfrm flipH="1">
            <a:off x="4112382" y="4644571"/>
            <a:ext cx="2092476"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487333" y="4563143"/>
            <a:ext cx="2075545" cy="369332"/>
          </a:xfrm>
          <a:prstGeom prst="rect">
            <a:avLst/>
          </a:prstGeom>
          <a:noFill/>
        </p:spPr>
        <p:txBody>
          <a:bodyPr wrap="square" rtlCol="0">
            <a:spAutoFit/>
          </a:bodyPr>
          <a:lstStyle/>
          <a:p>
            <a:r>
              <a:rPr lang="en-US" dirty="0" smtClean="0"/>
              <a:t>Echo </a:t>
            </a:r>
            <a:r>
              <a:rPr lang="en-US" dirty="0" err="1" smtClean="0"/>
              <a:t>req</a:t>
            </a:r>
            <a:r>
              <a:rPr lang="en-US" dirty="0" smtClean="0"/>
              <a:t> to Mon</a:t>
            </a:r>
            <a:endParaRPr lang="en-US" dirty="0"/>
          </a:p>
        </p:txBody>
      </p:sp>
      <p:cxnSp>
        <p:nvCxnSpPr>
          <p:cNvPr id="30" name="Straight Arrow Connector 29"/>
          <p:cNvCxnSpPr/>
          <p:nvPr/>
        </p:nvCxnSpPr>
        <p:spPr>
          <a:xfrm flipV="1">
            <a:off x="1971524" y="2415809"/>
            <a:ext cx="6083904"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323393" y="2365045"/>
            <a:ext cx="1064380" cy="369332"/>
          </a:xfrm>
          <a:prstGeom prst="rect">
            <a:avLst/>
          </a:prstGeom>
          <a:noFill/>
        </p:spPr>
        <p:txBody>
          <a:bodyPr wrap="square" rtlCol="0">
            <a:spAutoFit/>
          </a:bodyPr>
          <a:lstStyle/>
          <a:p>
            <a:r>
              <a:rPr lang="en-US" dirty="0" smtClean="0"/>
              <a:t>Echo </a:t>
            </a:r>
            <a:r>
              <a:rPr lang="en-US" dirty="0" err="1" smtClean="0"/>
              <a:t>req</a:t>
            </a:r>
            <a:endParaRPr lang="en-US" dirty="0"/>
          </a:p>
        </p:txBody>
      </p:sp>
      <p:sp>
        <p:nvSpPr>
          <p:cNvPr id="32" name="TextBox 31"/>
          <p:cNvSpPr txBox="1"/>
          <p:nvPr/>
        </p:nvSpPr>
        <p:spPr>
          <a:xfrm>
            <a:off x="8055427" y="3742802"/>
            <a:ext cx="834573" cy="646331"/>
          </a:xfrm>
          <a:prstGeom prst="rect">
            <a:avLst/>
          </a:prstGeom>
          <a:noFill/>
        </p:spPr>
        <p:txBody>
          <a:bodyPr wrap="square" rtlCol="0">
            <a:spAutoFit/>
          </a:bodyPr>
          <a:lstStyle/>
          <a:p>
            <a:r>
              <a:rPr lang="en-US" dirty="0" smtClean="0"/>
              <a:t>Mon is Client1</a:t>
            </a:r>
            <a:endParaRPr lang="en-US" dirty="0"/>
          </a:p>
        </p:txBody>
      </p:sp>
      <p:cxnSp>
        <p:nvCxnSpPr>
          <p:cNvPr id="33" name="Straight Arrow Connector 32"/>
          <p:cNvCxnSpPr/>
          <p:nvPr/>
        </p:nvCxnSpPr>
        <p:spPr>
          <a:xfrm flipH="1">
            <a:off x="4112381" y="4932475"/>
            <a:ext cx="3943047" cy="647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273800" y="4847808"/>
            <a:ext cx="1781627" cy="369332"/>
          </a:xfrm>
          <a:prstGeom prst="rect">
            <a:avLst/>
          </a:prstGeom>
          <a:noFill/>
        </p:spPr>
        <p:txBody>
          <a:bodyPr wrap="square" rtlCol="0">
            <a:spAutoFit/>
          </a:bodyPr>
          <a:lstStyle/>
          <a:p>
            <a:r>
              <a:rPr lang="en-US" dirty="0" smtClean="0"/>
              <a:t>Echo </a:t>
            </a:r>
            <a:r>
              <a:rPr lang="en-US" dirty="0" err="1" smtClean="0"/>
              <a:t>req</a:t>
            </a:r>
            <a:r>
              <a:rPr lang="en-US" dirty="0" smtClean="0"/>
              <a:t> to Mon</a:t>
            </a:r>
            <a:endParaRPr lang="en-US" dirty="0"/>
          </a:p>
        </p:txBody>
      </p:sp>
      <p:cxnSp>
        <p:nvCxnSpPr>
          <p:cNvPr id="35" name="Straight Arrow Connector 34"/>
          <p:cNvCxnSpPr/>
          <p:nvPr/>
        </p:nvCxnSpPr>
        <p:spPr>
          <a:xfrm flipH="1">
            <a:off x="1971525" y="5442857"/>
            <a:ext cx="21408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108856" y="4632476"/>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37" name="Rectangle 36"/>
          <p:cNvSpPr/>
          <p:nvPr/>
        </p:nvSpPr>
        <p:spPr>
          <a:xfrm>
            <a:off x="7284962" y="158901"/>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sp>
        <p:nvSpPr>
          <p:cNvPr id="38" name="TextBox 37"/>
          <p:cNvSpPr txBox="1"/>
          <p:nvPr/>
        </p:nvSpPr>
        <p:spPr>
          <a:xfrm>
            <a:off x="2207379" y="5413226"/>
            <a:ext cx="1898953" cy="369332"/>
          </a:xfrm>
          <a:prstGeom prst="rect">
            <a:avLst/>
          </a:prstGeom>
          <a:noFill/>
        </p:spPr>
        <p:txBody>
          <a:bodyPr wrap="square" rtlCol="0">
            <a:spAutoFit/>
          </a:bodyPr>
          <a:lstStyle/>
          <a:p>
            <a:r>
              <a:rPr lang="en-US" dirty="0" smtClean="0"/>
              <a:t>Mon Notify </a:t>
            </a:r>
            <a:r>
              <a:rPr lang="en-US" dirty="0" err="1" smtClean="0"/>
              <a:t>Rsp</a:t>
            </a:r>
            <a:endParaRPr lang="en-US" dirty="0"/>
          </a:p>
        </p:txBody>
      </p:sp>
      <p:sp>
        <p:nvSpPr>
          <p:cNvPr id="39" name="TextBox 38"/>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Tree>
    <p:extLst>
      <p:ext uri="{BB962C8B-B14F-4D97-AF65-F5344CB8AC3E}">
        <p14:creationId xmlns:p14="http://schemas.microsoft.com/office/powerpoint/2010/main" val="2491804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7"/>
                                        </p:tgtEl>
                                        <p:attrNameLst>
                                          <p:attrName>stroke.color</p:attrName>
                                        </p:attrNameLst>
                                      </p:cBhvr>
                                      <p:to>
                                        <a:schemeClr val="accent2"/>
                                      </p:to>
                                    </p:animClr>
                                    <p:set>
                                      <p:cBhvr>
                                        <p:cTn id="37" dur="2000" fill="hold"/>
                                        <p:tgtEl>
                                          <p:spTgt spid="7"/>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1" grpId="0"/>
      <p:bldP spid="22" grpId="0" animBg="1"/>
      <p:bldP spid="24" grpId="0"/>
      <p:bldP spid="26" grpId="0"/>
      <p:bldP spid="27" grpId="0"/>
      <p:bldP spid="29" grpId="0"/>
      <p:bldP spid="31" grpId="0"/>
      <p:bldP spid="32" grpId="0"/>
      <p:bldP spid="34" grpId="0"/>
      <p:bldP spid="36" grpId="0" animBg="1"/>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Task Delegation</a:t>
            </a:r>
            <a:endParaRPr lang="en-US" sz="4000" dirty="0"/>
          </a:p>
        </p:txBody>
      </p:sp>
      <p:sp>
        <p:nvSpPr>
          <p:cNvPr id="8" name="Rectangle 7"/>
          <p:cNvSpPr/>
          <p:nvPr/>
        </p:nvSpPr>
        <p:spPr>
          <a:xfrm>
            <a:off x="6802362" y="152702"/>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cxnSp>
        <p:nvCxnSpPr>
          <p:cNvPr id="9" name="Straight Connector 8"/>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2381" y="1390952"/>
            <a:ext cx="60475" cy="5467048"/>
          </a:xfrm>
          <a:prstGeom prst="line">
            <a:avLst/>
          </a:prstGeom>
          <a:ln>
            <a:solidFill>
              <a:srgbClr val="BB4D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4" name="TextBox 13"/>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5" name="TextBox 14"/>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sp>
        <p:nvSpPr>
          <p:cNvPr id="16" name="TextBox 15"/>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
        <p:nvSpPr>
          <p:cNvPr id="17" name="Rectangle 16"/>
          <p:cNvSpPr/>
          <p:nvPr/>
        </p:nvSpPr>
        <p:spPr>
          <a:xfrm>
            <a:off x="108856" y="1487714"/>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cxnSp>
        <p:nvCxnSpPr>
          <p:cNvPr id="18" name="Straight Arrow Connector 17"/>
          <p:cNvCxnSpPr>
            <a:endCxn id="20" idx="1"/>
          </p:cNvCxnSpPr>
          <p:nvPr/>
        </p:nvCxnSpPr>
        <p:spPr>
          <a:xfrm flipV="1">
            <a:off x="1971524" y="1850570"/>
            <a:ext cx="1923142"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104570" y="1481238"/>
            <a:ext cx="1790096" cy="369332"/>
          </a:xfrm>
          <a:prstGeom prst="rect">
            <a:avLst/>
          </a:prstGeom>
          <a:noFill/>
        </p:spPr>
        <p:txBody>
          <a:bodyPr wrap="square" rtlCol="0">
            <a:spAutoFit/>
          </a:bodyPr>
          <a:lstStyle/>
          <a:p>
            <a:r>
              <a:rPr lang="en-US" dirty="0" smtClean="0"/>
              <a:t>Group Task </a:t>
            </a:r>
            <a:r>
              <a:rPr lang="en-US" dirty="0" err="1" smtClean="0"/>
              <a:t>Req</a:t>
            </a:r>
            <a:endParaRPr lang="en-US" dirty="0"/>
          </a:p>
        </p:txBody>
      </p:sp>
      <p:sp>
        <p:nvSpPr>
          <p:cNvPr id="20" name="Rounded Rectangle 19"/>
          <p:cNvSpPr/>
          <p:nvPr/>
        </p:nvSpPr>
        <p:spPr>
          <a:xfrm>
            <a:off x="3894666" y="171190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1" name="TextBox 20"/>
          <p:cNvSpPr txBox="1"/>
          <p:nvPr/>
        </p:nvSpPr>
        <p:spPr>
          <a:xfrm>
            <a:off x="4112381" y="1980266"/>
            <a:ext cx="907143" cy="738663"/>
          </a:xfrm>
          <a:prstGeom prst="rect">
            <a:avLst/>
          </a:prstGeom>
          <a:noFill/>
        </p:spPr>
        <p:txBody>
          <a:bodyPr wrap="square" rtlCol="0">
            <a:spAutoFit/>
          </a:bodyPr>
          <a:lstStyle/>
          <a:p>
            <a:r>
              <a:rPr lang="en-US" sz="1400" dirty="0" smtClean="0"/>
              <a:t>Starts working on task</a:t>
            </a:r>
            <a:endParaRPr lang="en-US" sz="1400" dirty="0"/>
          </a:p>
        </p:txBody>
      </p:sp>
      <p:sp>
        <p:nvSpPr>
          <p:cNvPr id="22" name="TextBox 21"/>
          <p:cNvSpPr txBox="1"/>
          <p:nvPr/>
        </p:nvSpPr>
        <p:spPr>
          <a:xfrm>
            <a:off x="6202438" y="1980266"/>
            <a:ext cx="800706" cy="738663"/>
          </a:xfrm>
          <a:prstGeom prst="rect">
            <a:avLst/>
          </a:prstGeom>
          <a:noFill/>
        </p:spPr>
        <p:txBody>
          <a:bodyPr wrap="square" rtlCol="0">
            <a:spAutoFit/>
          </a:bodyPr>
          <a:lstStyle/>
          <a:p>
            <a:r>
              <a:rPr lang="en-US" sz="1400" dirty="0" smtClean="0"/>
              <a:t>Starts working on task</a:t>
            </a:r>
            <a:endParaRPr lang="en-US" sz="1400" dirty="0"/>
          </a:p>
        </p:txBody>
      </p:sp>
      <p:sp>
        <p:nvSpPr>
          <p:cNvPr id="23" name="TextBox 22"/>
          <p:cNvSpPr txBox="1"/>
          <p:nvPr/>
        </p:nvSpPr>
        <p:spPr>
          <a:xfrm>
            <a:off x="8055428" y="1987297"/>
            <a:ext cx="774096" cy="738664"/>
          </a:xfrm>
          <a:prstGeom prst="rect">
            <a:avLst/>
          </a:prstGeom>
          <a:noFill/>
        </p:spPr>
        <p:txBody>
          <a:bodyPr wrap="square" rtlCol="0">
            <a:spAutoFit/>
          </a:bodyPr>
          <a:lstStyle/>
          <a:p>
            <a:r>
              <a:rPr lang="en-US" sz="1400" dirty="0" smtClean="0"/>
              <a:t>Starts working on task</a:t>
            </a:r>
            <a:endParaRPr lang="en-US" sz="1400" dirty="0"/>
          </a:p>
        </p:txBody>
      </p:sp>
      <p:cxnSp>
        <p:nvCxnSpPr>
          <p:cNvPr id="24" name="Straight Arrow Connector 23"/>
          <p:cNvCxnSpPr/>
          <p:nvPr/>
        </p:nvCxnSpPr>
        <p:spPr>
          <a:xfrm flipH="1">
            <a:off x="4172856" y="3410856"/>
            <a:ext cx="2029583"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172857" y="3006318"/>
            <a:ext cx="3882572" cy="120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4858" y="2961286"/>
            <a:ext cx="1850570" cy="307777"/>
          </a:xfrm>
          <a:prstGeom prst="rect">
            <a:avLst/>
          </a:prstGeom>
          <a:noFill/>
        </p:spPr>
        <p:txBody>
          <a:bodyPr wrap="square" rtlCol="0">
            <a:spAutoFit/>
          </a:bodyPr>
          <a:lstStyle/>
          <a:p>
            <a:r>
              <a:rPr lang="en-US" sz="1400" dirty="0" smtClean="0"/>
              <a:t>Periodic echo to Mon</a:t>
            </a:r>
            <a:endParaRPr lang="en-US" sz="1400" dirty="0"/>
          </a:p>
        </p:txBody>
      </p:sp>
      <p:cxnSp>
        <p:nvCxnSpPr>
          <p:cNvPr id="27" name="Straight Arrow Connector 26"/>
          <p:cNvCxnSpPr/>
          <p:nvPr/>
        </p:nvCxnSpPr>
        <p:spPr>
          <a:xfrm flipH="1">
            <a:off x="1971524" y="3744685"/>
            <a:ext cx="2140857"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71524" y="3744685"/>
            <a:ext cx="2051351" cy="307777"/>
          </a:xfrm>
          <a:prstGeom prst="rect">
            <a:avLst/>
          </a:prstGeom>
          <a:noFill/>
        </p:spPr>
        <p:txBody>
          <a:bodyPr wrap="square" rtlCol="0">
            <a:spAutoFit/>
          </a:bodyPr>
          <a:lstStyle/>
          <a:p>
            <a:r>
              <a:rPr lang="en-US" sz="1400" dirty="0" smtClean="0"/>
              <a:t>Periodic echo to Server</a:t>
            </a:r>
            <a:endParaRPr lang="en-US" sz="1400" dirty="0"/>
          </a:p>
        </p:txBody>
      </p:sp>
      <p:cxnSp>
        <p:nvCxnSpPr>
          <p:cNvPr id="29" name="Straight Arrow Connector 28"/>
          <p:cNvCxnSpPr/>
          <p:nvPr/>
        </p:nvCxnSpPr>
        <p:spPr>
          <a:xfrm flipH="1">
            <a:off x="4172856" y="4391129"/>
            <a:ext cx="20295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4172856" y="4692952"/>
            <a:ext cx="388257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971524" y="5702905"/>
            <a:ext cx="21408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04570" y="5733143"/>
            <a:ext cx="1790095" cy="369332"/>
          </a:xfrm>
          <a:prstGeom prst="rect">
            <a:avLst/>
          </a:prstGeom>
          <a:noFill/>
        </p:spPr>
        <p:txBody>
          <a:bodyPr wrap="square" rtlCol="0">
            <a:spAutoFit/>
          </a:bodyPr>
          <a:lstStyle/>
          <a:p>
            <a:r>
              <a:rPr lang="en-US" dirty="0" smtClean="0"/>
              <a:t>Group Task </a:t>
            </a:r>
            <a:r>
              <a:rPr lang="en-US" dirty="0" err="1" smtClean="0"/>
              <a:t>Rsp</a:t>
            </a:r>
            <a:endParaRPr lang="en-US" dirty="0"/>
          </a:p>
        </p:txBody>
      </p:sp>
      <p:sp>
        <p:nvSpPr>
          <p:cNvPr id="33" name="TextBox 32"/>
          <p:cNvSpPr txBox="1"/>
          <p:nvPr/>
        </p:nvSpPr>
        <p:spPr>
          <a:xfrm>
            <a:off x="6202438" y="4680857"/>
            <a:ext cx="2024137" cy="307777"/>
          </a:xfrm>
          <a:prstGeom prst="rect">
            <a:avLst/>
          </a:prstGeom>
          <a:noFill/>
        </p:spPr>
        <p:txBody>
          <a:bodyPr wrap="square" rtlCol="0">
            <a:spAutoFit/>
          </a:bodyPr>
          <a:lstStyle/>
          <a:p>
            <a:r>
              <a:rPr lang="en-US" sz="1400" dirty="0" smtClean="0"/>
              <a:t>Update Task </a:t>
            </a:r>
            <a:r>
              <a:rPr lang="en-US" sz="1400" dirty="0" err="1" smtClean="0"/>
              <a:t>Rsp</a:t>
            </a:r>
            <a:r>
              <a:rPr lang="en-US" sz="1400" dirty="0" smtClean="0"/>
              <a:t> Notify</a:t>
            </a:r>
            <a:endParaRPr lang="en-US" sz="1400" dirty="0"/>
          </a:p>
        </p:txBody>
      </p:sp>
      <p:sp>
        <p:nvSpPr>
          <p:cNvPr id="34" name="TextBox 33"/>
          <p:cNvSpPr txBox="1"/>
          <p:nvPr/>
        </p:nvSpPr>
        <p:spPr>
          <a:xfrm>
            <a:off x="4281714" y="4063738"/>
            <a:ext cx="2261810" cy="307777"/>
          </a:xfrm>
          <a:prstGeom prst="rect">
            <a:avLst/>
          </a:prstGeom>
          <a:noFill/>
        </p:spPr>
        <p:txBody>
          <a:bodyPr wrap="square" rtlCol="0">
            <a:spAutoFit/>
          </a:bodyPr>
          <a:lstStyle/>
          <a:p>
            <a:r>
              <a:rPr lang="en-US" sz="1400" dirty="0" smtClean="0"/>
              <a:t>Update Task </a:t>
            </a:r>
            <a:r>
              <a:rPr lang="en-US" sz="1400" dirty="0" err="1" smtClean="0"/>
              <a:t>Rsp</a:t>
            </a:r>
            <a:r>
              <a:rPr lang="en-US" sz="1400" dirty="0" smtClean="0"/>
              <a:t> Notify</a:t>
            </a:r>
            <a:endParaRPr lang="en-US" sz="1400" dirty="0"/>
          </a:p>
        </p:txBody>
      </p:sp>
      <p:sp>
        <p:nvSpPr>
          <p:cNvPr id="35" name="Rounded Rectangle 34"/>
          <p:cNvSpPr/>
          <p:nvPr/>
        </p:nvSpPr>
        <p:spPr>
          <a:xfrm>
            <a:off x="2588382" y="2038698"/>
            <a:ext cx="1524000" cy="99181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1300" b="1" dirty="0" smtClean="0">
                <a:solidFill>
                  <a:srgbClr val="3366FF"/>
                </a:solidFill>
              </a:rPr>
              <a:t>Task assigned to –</a:t>
            </a:r>
          </a:p>
          <a:p>
            <a:r>
              <a:rPr lang="en-US" sz="1300" dirty="0" smtClean="0"/>
              <a:t>Client1, Client2, Client3</a:t>
            </a:r>
            <a:endParaRPr lang="en-US" sz="1300" dirty="0"/>
          </a:p>
        </p:txBody>
      </p:sp>
      <p:sp>
        <p:nvSpPr>
          <p:cNvPr id="36" name="Rectangle 35"/>
          <p:cNvSpPr/>
          <p:nvPr/>
        </p:nvSpPr>
        <p:spPr>
          <a:xfrm>
            <a:off x="145746" y="5213048"/>
            <a:ext cx="1693333" cy="1040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Display Task Response</a:t>
            </a:r>
            <a:endParaRPr lang="en-US" dirty="0"/>
          </a:p>
        </p:txBody>
      </p:sp>
      <p:sp>
        <p:nvSpPr>
          <p:cNvPr id="5" name="Curved Left Arrow 4"/>
          <p:cNvSpPr/>
          <p:nvPr/>
        </p:nvSpPr>
        <p:spPr>
          <a:xfrm>
            <a:off x="4161970" y="4818090"/>
            <a:ext cx="208800" cy="379792"/>
          </a:xfrm>
          <a:prstGeom prst="curvedLeftArrow">
            <a:avLst/>
          </a:prstGeom>
          <a:ln w="25400" cap="flat" cmpd="sng">
            <a:prstDash val="solid"/>
            <a:roun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608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1" grpId="0"/>
      <p:bldP spid="22" grpId="0"/>
      <p:bldP spid="23" grpId="0"/>
      <p:bldP spid="26" grpId="0"/>
      <p:bldP spid="28" grpId="0"/>
      <p:bldP spid="32" grpId="0"/>
      <p:bldP spid="33" grpId="0"/>
      <p:bldP spid="34" grpId="0"/>
      <p:bldP spid="35" grpId="0" animBg="1"/>
      <p:bldP spid="3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Client Down</a:t>
            </a:r>
            <a:endParaRPr lang="en-US" sz="4000" dirty="0"/>
          </a:p>
        </p:txBody>
      </p:sp>
      <p:sp>
        <p:nvSpPr>
          <p:cNvPr id="8" name="Rectangle 7"/>
          <p:cNvSpPr/>
          <p:nvPr/>
        </p:nvSpPr>
        <p:spPr>
          <a:xfrm>
            <a:off x="6802362" y="152702"/>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cxnSp>
        <p:nvCxnSpPr>
          <p:cNvPr id="9" name="Straight Connector 8"/>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2381" y="1390952"/>
            <a:ext cx="60475" cy="5467048"/>
          </a:xfrm>
          <a:prstGeom prst="line">
            <a:avLst/>
          </a:prstGeom>
          <a:ln>
            <a:solidFill>
              <a:srgbClr val="BB4D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4" name="TextBox 13"/>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5" name="TextBox 14"/>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sp>
        <p:nvSpPr>
          <p:cNvPr id="16" name="TextBox 15"/>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
        <p:nvSpPr>
          <p:cNvPr id="17" name="Rectangle 16"/>
          <p:cNvSpPr/>
          <p:nvPr/>
        </p:nvSpPr>
        <p:spPr>
          <a:xfrm>
            <a:off x="108856" y="1487714"/>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20" name="Rounded Rectangle 19"/>
          <p:cNvSpPr/>
          <p:nvPr/>
        </p:nvSpPr>
        <p:spPr>
          <a:xfrm>
            <a:off x="3894666" y="171190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1" name="TextBox 20"/>
          <p:cNvSpPr txBox="1"/>
          <p:nvPr/>
        </p:nvSpPr>
        <p:spPr>
          <a:xfrm>
            <a:off x="4112381" y="1980266"/>
            <a:ext cx="907143" cy="523220"/>
          </a:xfrm>
          <a:prstGeom prst="rect">
            <a:avLst/>
          </a:prstGeom>
          <a:noFill/>
        </p:spPr>
        <p:txBody>
          <a:bodyPr wrap="square" rtlCol="0">
            <a:spAutoFit/>
          </a:bodyPr>
          <a:lstStyle/>
          <a:p>
            <a:r>
              <a:rPr lang="en-US" sz="1400" dirty="0" smtClean="0"/>
              <a:t>working on task</a:t>
            </a:r>
            <a:endParaRPr lang="en-US" sz="1400" dirty="0"/>
          </a:p>
        </p:txBody>
      </p:sp>
      <p:sp>
        <p:nvSpPr>
          <p:cNvPr id="22" name="TextBox 21"/>
          <p:cNvSpPr txBox="1"/>
          <p:nvPr/>
        </p:nvSpPr>
        <p:spPr>
          <a:xfrm>
            <a:off x="6202438" y="1980266"/>
            <a:ext cx="800706" cy="523220"/>
          </a:xfrm>
          <a:prstGeom prst="rect">
            <a:avLst/>
          </a:prstGeom>
          <a:noFill/>
        </p:spPr>
        <p:txBody>
          <a:bodyPr wrap="square" rtlCol="0">
            <a:spAutoFit/>
          </a:bodyPr>
          <a:lstStyle/>
          <a:p>
            <a:r>
              <a:rPr lang="en-US" sz="1400" dirty="0" smtClean="0"/>
              <a:t>working on task</a:t>
            </a:r>
            <a:endParaRPr lang="en-US" sz="1400" dirty="0"/>
          </a:p>
        </p:txBody>
      </p:sp>
      <p:sp>
        <p:nvSpPr>
          <p:cNvPr id="23" name="TextBox 22"/>
          <p:cNvSpPr txBox="1"/>
          <p:nvPr/>
        </p:nvSpPr>
        <p:spPr>
          <a:xfrm>
            <a:off x="8055428" y="1987297"/>
            <a:ext cx="774096" cy="523220"/>
          </a:xfrm>
          <a:prstGeom prst="rect">
            <a:avLst/>
          </a:prstGeom>
          <a:noFill/>
        </p:spPr>
        <p:txBody>
          <a:bodyPr wrap="square" rtlCol="0">
            <a:spAutoFit/>
          </a:bodyPr>
          <a:lstStyle/>
          <a:p>
            <a:r>
              <a:rPr lang="en-US" sz="1400" dirty="0" smtClean="0"/>
              <a:t>working on task</a:t>
            </a:r>
            <a:endParaRPr lang="en-US" sz="1400" dirty="0"/>
          </a:p>
        </p:txBody>
      </p:sp>
      <p:cxnSp>
        <p:nvCxnSpPr>
          <p:cNvPr id="24" name="Straight Arrow Connector 23"/>
          <p:cNvCxnSpPr/>
          <p:nvPr/>
        </p:nvCxnSpPr>
        <p:spPr>
          <a:xfrm flipH="1">
            <a:off x="4172856" y="3410856"/>
            <a:ext cx="2029583"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7137398" y="3006318"/>
            <a:ext cx="91803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51868" y="3103079"/>
            <a:ext cx="1850570" cy="307777"/>
          </a:xfrm>
          <a:prstGeom prst="rect">
            <a:avLst/>
          </a:prstGeom>
          <a:noFill/>
        </p:spPr>
        <p:txBody>
          <a:bodyPr wrap="square" rtlCol="0">
            <a:spAutoFit/>
          </a:bodyPr>
          <a:lstStyle/>
          <a:p>
            <a:r>
              <a:rPr lang="en-US" sz="1400" dirty="0" smtClean="0"/>
              <a:t>Periodic echo to Mon</a:t>
            </a:r>
            <a:endParaRPr lang="en-US" sz="1400" dirty="0"/>
          </a:p>
        </p:txBody>
      </p:sp>
      <p:cxnSp>
        <p:nvCxnSpPr>
          <p:cNvPr id="27" name="Straight Arrow Connector 26"/>
          <p:cNvCxnSpPr/>
          <p:nvPr/>
        </p:nvCxnSpPr>
        <p:spPr>
          <a:xfrm flipH="1">
            <a:off x="1983163" y="3744685"/>
            <a:ext cx="212922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79082" y="3733017"/>
            <a:ext cx="1918305" cy="307777"/>
          </a:xfrm>
          <a:prstGeom prst="rect">
            <a:avLst/>
          </a:prstGeom>
          <a:noFill/>
        </p:spPr>
        <p:txBody>
          <a:bodyPr wrap="square" rtlCol="0">
            <a:spAutoFit/>
          </a:bodyPr>
          <a:lstStyle/>
          <a:p>
            <a:r>
              <a:rPr lang="en-US" sz="1400" dirty="0" smtClean="0"/>
              <a:t>Periodic echo to Server</a:t>
            </a:r>
            <a:endParaRPr lang="en-US" sz="1400" dirty="0"/>
          </a:p>
        </p:txBody>
      </p:sp>
      <p:cxnSp>
        <p:nvCxnSpPr>
          <p:cNvPr id="30" name="Straight Arrow Connector 29"/>
          <p:cNvCxnSpPr/>
          <p:nvPr/>
        </p:nvCxnSpPr>
        <p:spPr>
          <a:xfrm flipH="1">
            <a:off x="4112383" y="4692952"/>
            <a:ext cx="206525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971524" y="6240538"/>
            <a:ext cx="21408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04570" y="5917809"/>
            <a:ext cx="1790095" cy="369332"/>
          </a:xfrm>
          <a:prstGeom prst="rect">
            <a:avLst/>
          </a:prstGeom>
          <a:noFill/>
        </p:spPr>
        <p:txBody>
          <a:bodyPr wrap="square" rtlCol="0">
            <a:spAutoFit/>
          </a:bodyPr>
          <a:lstStyle/>
          <a:p>
            <a:r>
              <a:rPr lang="en-US" dirty="0" smtClean="0"/>
              <a:t>Group Task </a:t>
            </a:r>
            <a:r>
              <a:rPr lang="en-US" dirty="0" err="1" smtClean="0"/>
              <a:t>Rsp</a:t>
            </a:r>
            <a:endParaRPr lang="en-US" dirty="0"/>
          </a:p>
        </p:txBody>
      </p:sp>
      <p:sp>
        <p:nvSpPr>
          <p:cNvPr id="33" name="TextBox 32"/>
          <p:cNvSpPr txBox="1"/>
          <p:nvPr/>
        </p:nvSpPr>
        <p:spPr>
          <a:xfrm>
            <a:off x="4188129" y="4679327"/>
            <a:ext cx="2024137" cy="307777"/>
          </a:xfrm>
          <a:prstGeom prst="rect">
            <a:avLst/>
          </a:prstGeom>
          <a:noFill/>
        </p:spPr>
        <p:txBody>
          <a:bodyPr wrap="square" rtlCol="0">
            <a:spAutoFit/>
          </a:bodyPr>
          <a:lstStyle/>
          <a:p>
            <a:r>
              <a:rPr lang="en-US" sz="1400" dirty="0" smtClean="0"/>
              <a:t>Update Task </a:t>
            </a:r>
            <a:r>
              <a:rPr lang="en-US" sz="1400" dirty="0" err="1" smtClean="0"/>
              <a:t>Rsp</a:t>
            </a:r>
            <a:endParaRPr lang="en-US" sz="1400" dirty="0"/>
          </a:p>
        </p:txBody>
      </p:sp>
      <p:sp>
        <p:nvSpPr>
          <p:cNvPr id="36" name="Rectangle 35"/>
          <p:cNvSpPr/>
          <p:nvPr/>
        </p:nvSpPr>
        <p:spPr>
          <a:xfrm>
            <a:off x="145746" y="5596524"/>
            <a:ext cx="1693333" cy="1040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Display Task Response</a:t>
            </a:r>
            <a:endParaRPr lang="en-US" dirty="0"/>
          </a:p>
        </p:txBody>
      </p:sp>
      <p:cxnSp>
        <p:nvCxnSpPr>
          <p:cNvPr id="37" name="Straight Arrow Connector 36"/>
          <p:cNvCxnSpPr/>
          <p:nvPr/>
        </p:nvCxnSpPr>
        <p:spPr>
          <a:xfrm>
            <a:off x="1971524" y="4152900"/>
            <a:ext cx="19231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2031696" y="4286178"/>
            <a:ext cx="2320172" cy="307777"/>
          </a:xfrm>
          <a:prstGeom prst="rect">
            <a:avLst/>
          </a:prstGeom>
          <a:noFill/>
        </p:spPr>
        <p:txBody>
          <a:bodyPr wrap="square" rtlCol="0">
            <a:spAutoFit/>
          </a:bodyPr>
          <a:lstStyle/>
          <a:p>
            <a:r>
              <a:rPr lang="en-US" sz="1400" dirty="0" smtClean="0"/>
              <a:t>Client3 </a:t>
            </a:r>
            <a:r>
              <a:rPr lang="en-US" sz="1400" dirty="0"/>
              <a:t>Task Reassignment</a:t>
            </a:r>
          </a:p>
        </p:txBody>
      </p:sp>
      <p:sp>
        <p:nvSpPr>
          <p:cNvPr id="39" name="Rounded Rectangle 38"/>
          <p:cNvSpPr/>
          <p:nvPr/>
        </p:nvSpPr>
        <p:spPr>
          <a:xfrm>
            <a:off x="3894665" y="401423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G1</a:t>
            </a:r>
          </a:p>
        </p:txBody>
      </p:sp>
      <p:sp>
        <p:nvSpPr>
          <p:cNvPr id="52" name="Curved Left Arrow 51"/>
          <p:cNvSpPr/>
          <p:nvPr/>
        </p:nvSpPr>
        <p:spPr>
          <a:xfrm>
            <a:off x="6239488" y="4893601"/>
            <a:ext cx="208800" cy="379792"/>
          </a:xfrm>
          <a:prstGeom prst="curvedLeftArrow">
            <a:avLst/>
          </a:prstGeom>
          <a:ln w="25400" cap="flat" cmpd="sng">
            <a:prstDash val="solid"/>
            <a:roun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4359124" y="5339797"/>
            <a:ext cx="1403047" cy="307777"/>
          </a:xfrm>
          <a:prstGeom prst="rect">
            <a:avLst/>
          </a:prstGeom>
          <a:noFill/>
        </p:spPr>
        <p:txBody>
          <a:bodyPr wrap="square" rtlCol="0">
            <a:spAutoFit/>
          </a:bodyPr>
          <a:lstStyle/>
          <a:p>
            <a:r>
              <a:rPr lang="en-US" sz="1400" dirty="0" smtClean="0"/>
              <a:t>Update Task </a:t>
            </a:r>
            <a:r>
              <a:rPr lang="en-US" sz="1400" dirty="0" err="1" smtClean="0"/>
              <a:t>Rsp</a:t>
            </a:r>
            <a:endParaRPr lang="en-US" sz="1400" dirty="0"/>
          </a:p>
        </p:txBody>
      </p:sp>
      <p:cxnSp>
        <p:nvCxnSpPr>
          <p:cNvPr id="54" name="Straight Arrow Connector 53"/>
          <p:cNvCxnSpPr/>
          <p:nvPr/>
        </p:nvCxnSpPr>
        <p:spPr>
          <a:xfrm flipH="1">
            <a:off x="4112381" y="5628400"/>
            <a:ext cx="20652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448288" y="4893601"/>
            <a:ext cx="1210417" cy="307777"/>
          </a:xfrm>
          <a:prstGeom prst="rect">
            <a:avLst/>
          </a:prstGeom>
          <a:noFill/>
        </p:spPr>
        <p:txBody>
          <a:bodyPr wrap="square" rtlCol="0">
            <a:spAutoFit/>
          </a:bodyPr>
          <a:lstStyle/>
          <a:p>
            <a:r>
              <a:rPr lang="en-US" sz="1400" dirty="0" smtClean="0"/>
              <a:t>Client3 Task</a:t>
            </a:r>
            <a:endParaRPr lang="en-US" sz="1400" dirty="0"/>
          </a:p>
        </p:txBody>
      </p:sp>
    </p:spTree>
    <p:extLst>
      <p:ext uri="{BB962C8B-B14F-4D97-AF65-F5344CB8AC3E}">
        <p14:creationId xmlns:p14="http://schemas.microsoft.com/office/powerpoint/2010/main" val="3094884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21" grpId="0"/>
      <p:bldP spid="22" grpId="0"/>
      <p:bldP spid="23" grpId="0"/>
      <p:bldP spid="23" grpId="1"/>
      <p:bldP spid="26" grpId="0"/>
      <p:bldP spid="28" grpId="0"/>
      <p:bldP spid="32" grpId="0"/>
      <p:bldP spid="33" grpId="0"/>
      <p:bldP spid="36" grpId="0" animBg="1"/>
      <p:bldP spid="38" grpId="0"/>
      <p:bldP spid="39" grpId="0" animBg="1"/>
      <p:bldP spid="52" grpId="0" animBg="1"/>
      <p:bldP spid="52" grpId="1" animBg="1"/>
      <p:bldP spid="53" grpId="0"/>
      <p:bldP spid="53" grpId="1"/>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Monitor Down</a:t>
            </a:r>
            <a:endParaRPr lang="en-US" sz="4000" dirty="0"/>
          </a:p>
        </p:txBody>
      </p:sp>
      <p:sp>
        <p:nvSpPr>
          <p:cNvPr id="8" name="Rectangle 7"/>
          <p:cNvSpPr/>
          <p:nvPr/>
        </p:nvSpPr>
        <p:spPr>
          <a:xfrm>
            <a:off x="6802362" y="152702"/>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cxnSp>
        <p:nvCxnSpPr>
          <p:cNvPr id="9" name="Straight Connector 8"/>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2381" y="1390952"/>
            <a:ext cx="60475" cy="5467048"/>
          </a:xfrm>
          <a:prstGeom prst="line">
            <a:avLst/>
          </a:prstGeom>
          <a:ln>
            <a:solidFill>
              <a:srgbClr val="BB4D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4" name="TextBox 13"/>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5" name="TextBox 14"/>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sp>
        <p:nvSpPr>
          <p:cNvPr id="16" name="TextBox 15"/>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
        <p:nvSpPr>
          <p:cNvPr id="17" name="Rectangle 16"/>
          <p:cNvSpPr/>
          <p:nvPr/>
        </p:nvSpPr>
        <p:spPr>
          <a:xfrm>
            <a:off x="108856" y="1487714"/>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20" name="Rounded Rectangle 19"/>
          <p:cNvSpPr/>
          <p:nvPr/>
        </p:nvSpPr>
        <p:spPr>
          <a:xfrm>
            <a:off x="3894666" y="171190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1" name="TextBox 20"/>
          <p:cNvSpPr txBox="1"/>
          <p:nvPr/>
        </p:nvSpPr>
        <p:spPr>
          <a:xfrm>
            <a:off x="4112381" y="1980266"/>
            <a:ext cx="907143" cy="523220"/>
          </a:xfrm>
          <a:prstGeom prst="rect">
            <a:avLst/>
          </a:prstGeom>
          <a:noFill/>
        </p:spPr>
        <p:txBody>
          <a:bodyPr wrap="square" rtlCol="0">
            <a:spAutoFit/>
          </a:bodyPr>
          <a:lstStyle/>
          <a:p>
            <a:r>
              <a:rPr lang="en-US" sz="1400" dirty="0" smtClean="0"/>
              <a:t>working on task</a:t>
            </a:r>
            <a:endParaRPr lang="en-US" sz="1400" dirty="0"/>
          </a:p>
        </p:txBody>
      </p:sp>
      <p:sp>
        <p:nvSpPr>
          <p:cNvPr id="22" name="TextBox 21"/>
          <p:cNvSpPr txBox="1"/>
          <p:nvPr/>
        </p:nvSpPr>
        <p:spPr>
          <a:xfrm>
            <a:off x="6202438" y="1980266"/>
            <a:ext cx="800706" cy="523220"/>
          </a:xfrm>
          <a:prstGeom prst="rect">
            <a:avLst/>
          </a:prstGeom>
          <a:noFill/>
        </p:spPr>
        <p:txBody>
          <a:bodyPr wrap="square" rtlCol="0">
            <a:spAutoFit/>
          </a:bodyPr>
          <a:lstStyle/>
          <a:p>
            <a:r>
              <a:rPr lang="en-US" sz="1400" dirty="0" smtClean="0"/>
              <a:t>working on task</a:t>
            </a:r>
            <a:endParaRPr lang="en-US" sz="1400" dirty="0"/>
          </a:p>
        </p:txBody>
      </p:sp>
      <p:sp>
        <p:nvSpPr>
          <p:cNvPr id="23" name="TextBox 22"/>
          <p:cNvSpPr txBox="1"/>
          <p:nvPr/>
        </p:nvSpPr>
        <p:spPr>
          <a:xfrm>
            <a:off x="8055428" y="1987297"/>
            <a:ext cx="774096" cy="523220"/>
          </a:xfrm>
          <a:prstGeom prst="rect">
            <a:avLst/>
          </a:prstGeom>
          <a:noFill/>
        </p:spPr>
        <p:txBody>
          <a:bodyPr wrap="square" rtlCol="0">
            <a:spAutoFit/>
          </a:bodyPr>
          <a:lstStyle/>
          <a:p>
            <a:r>
              <a:rPr lang="en-US" sz="1400" dirty="0" smtClean="0"/>
              <a:t>working on task</a:t>
            </a:r>
            <a:endParaRPr lang="en-US" sz="1400" dirty="0"/>
          </a:p>
        </p:txBody>
      </p:sp>
      <p:cxnSp>
        <p:nvCxnSpPr>
          <p:cNvPr id="24" name="Straight Arrow Connector 23"/>
          <p:cNvCxnSpPr/>
          <p:nvPr/>
        </p:nvCxnSpPr>
        <p:spPr>
          <a:xfrm flipH="1">
            <a:off x="4172856" y="3410856"/>
            <a:ext cx="2029583"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172857" y="3006318"/>
            <a:ext cx="3882572" cy="120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4858" y="2961286"/>
            <a:ext cx="1850570" cy="307777"/>
          </a:xfrm>
          <a:prstGeom prst="rect">
            <a:avLst/>
          </a:prstGeom>
          <a:noFill/>
        </p:spPr>
        <p:txBody>
          <a:bodyPr wrap="square" rtlCol="0">
            <a:spAutoFit/>
          </a:bodyPr>
          <a:lstStyle/>
          <a:p>
            <a:r>
              <a:rPr lang="en-US" sz="1400" dirty="0" smtClean="0"/>
              <a:t>Periodic echo to Mon</a:t>
            </a:r>
            <a:endParaRPr lang="en-US" sz="1400" dirty="0"/>
          </a:p>
        </p:txBody>
      </p:sp>
      <p:cxnSp>
        <p:nvCxnSpPr>
          <p:cNvPr id="27" name="Straight Arrow Connector 26"/>
          <p:cNvCxnSpPr>
            <a:endCxn id="28" idx="0"/>
          </p:cNvCxnSpPr>
          <p:nvPr/>
        </p:nvCxnSpPr>
        <p:spPr>
          <a:xfrm flipH="1">
            <a:off x="3063723" y="3744685"/>
            <a:ext cx="104866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04570" y="3744685"/>
            <a:ext cx="1918305" cy="307777"/>
          </a:xfrm>
          <a:prstGeom prst="rect">
            <a:avLst/>
          </a:prstGeom>
          <a:noFill/>
        </p:spPr>
        <p:txBody>
          <a:bodyPr wrap="square" rtlCol="0">
            <a:spAutoFit/>
          </a:bodyPr>
          <a:lstStyle/>
          <a:p>
            <a:r>
              <a:rPr lang="en-US" sz="1400" dirty="0" smtClean="0"/>
              <a:t>Periodic echo to Server</a:t>
            </a:r>
            <a:endParaRPr lang="en-US" sz="1400" dirty="0"/>
          </a:p>
        </p:txBody>
      </p:sp>
      <p:cxnSp>
        <p:nvCxnSpPr>
          <p:cNvPr id="30" name="Straight Arrow Connector 29"/>
          <p:cNvCxnSpPr/>
          <p:nvPr/>
        </p:nvCxnSpPr>
        <p:spPr>
          <a:xfrm flipH="1" flipV="1">
            <a:off x="6202438" y="4692953"/>
            <a:ext cx="185299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971524" y="6240538"/>
            <a:ext cx="42407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04570" y="5917809"/>
            <a:ext cx="1790095" cy="369332"/>
          </a:xfrm>
          <a:prstGeom prst="rect">
            <a:avLst/>
          </a:prstGeom>
          <a:noFill/>
        </p:spPr>
        <p:txBody>
          <a:bodyPr wrap="square" rtlCol="0">
            <a:spAutoFit/>
          </a:bodyPr>
          <a:lstStyle/>
          <a:p>
            <a:r>
              <a:rPr lang="en-US" dirty="0" smtClean="0"/>
              <a:t>Group Task </a:t>
            </a:r>
            <a:r>
              <a:rPr lang="en-US" dirty="0" err="1" smtClean="0"/>
              <a:t>Rsp</a:t>
            </a:r>
            <a:endParaRPr lang="en-US" dirty="0"/>
          </a:p>
        </p:txBody>
      </p:sp>
      <p:sp>
        <p:nvSpPr>
          <p:cNvPr id="33" name="TextBox 32"/>
          <p:cNvSpPr txBox="1"/>
          <p:nvPr/>
        </p:nvSpPr>
        <p:spPr>
          <a:xfrm>
            <a:off x="6202438" y="4680857"/>
            <a:ext cx="2024137" cy="523220"/>
          </a:xfrm>
          <a:prstGeom prst="rect">
            <a:avLst/>
          </a:prstGeom>
          <a:noFill/>
        </p:spPr>
        <p:txBody>
          <a:bodyPr wrap="square" rtlCol="0">
            <a:spAutoFit/>
          </a:bodyPr>
          <a:lstStyle/>
          <a:p>
            <a:r>
              <a:rPr lang="en-US" sz="1400" dirty="0" smtClean="0"/>
              <a:t>Update Task </a:t>
            </a:r>
            <a:r>
              <a:rPr lang="en-US" sz="1400" dirty="0" err="1" smtClean="0"/>
              <a:t>Rsp</a:t>
            </a:r>
            <a:r>
              <a:rPr lang="en-US" sz="1400" dirty="0" smtClean="0"/>
              <a:t> (Cached)</a:t>
            </a:r>
            <a:endParaRPr lang="en-US" sz="1400" dirty="0"/>
          </a:p>
        </p:txBody>
      </p:sp>
      <p:sp>
        <p:nvSpPr>
          <p:cNvPr id="36" name="Rectangle 35"/>
          <p:cNvSpPr/>
          <p:nvPr/>
        </p:nvSpPr>
        <p:spPr>
          <a:xfrm>
            <a:off x="145746" y="5596524"/>
            <a:ext cx="1693333" cy="1040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Display Task Response</a:t>
            </a:r>
            <a:endParaRPr lang="en-US" dirty="0"/>
          </a:p>
        </p:txBody>
      </p:sp>
      <p:cxnSp>
        <p:nvCxnSpPr>
          <p:cNvPr id="37" name="Straight Arrow Connector 36"/>
          <p:cNvCxnSpPr/>
          <p:nvPr/>
        </p:nvCxnSpPr>
        <p:spPr>
          <a:xfrm>
            <a:off x="1971524" y="4152900"/>
            <a:ext cx="19231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2031696" y="4132290"/>
            <a:ext cx="1918305" cy="523220"/>
          </a:xfrm>
          <a:prstGeom prst="rect">
            <a:avLst/>
          </a:prstGeom>
          <a:noFill/>
        </p:spPr>
        <p:txBody>
          <a:bodyPr wrap="square" rtlCol="0">
            <a:spAutoFit/>
          </a:bodyPr>
          <a:lstStyle/>
          <a:p>
            <a:r>
              <a:rPr lang="en-US" sz="1400" dirty="0" smtClean="0"/>
              <a:t>New Mod Update Notify</a:t>
            </a:r>
            <a:endParaRPr lang="en-US" sz="1400" dirty="0"/>
          </a:p>
        </p:txBody>
      </p:sp>
      <p:sp>
        <p:nvSpPr>
          <p:cNvPr id="39" name="Rounded Rectangle 38"/>
          <p:cNvSpPr/>
          <p:nvPr/>
        </p:nvSpPr>
        <p:spPr>
          <a:xfrm>
            <a:off x="3894665" y="401423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G1</a:t>
            </a:r>
          </a:p>
        </p:txBody>
      </p:sp>
      <p:sp>
        <p:nvSpPr>
          <p:cNvPr id="41" name="TextBox 40"/>
          <p:cNvSpPr txBox="1"/>
          <p:nvPr/>
        </p:nvSpPr>
        <p:spPr>
          <a:xfrm>
            <a:off x="5762171" y="1012690"/>
            <a:ext cx="1843314" cy="369332"/>
          </a:xfrm>
          <a:prstGeom prst="rect">
            <a:avLst/>
          </a:prstGeom>
          <a:noFill/>
        </p:spPr>
        <p:txBody>
          <a:bodyPr wrap="square" rtlCol="0">
            <a:spAutoFit/>
          </a:bodyPr>
          <a:lstStyle/>
          <a:p>
            <a:r>
              <a:rPr lang="en-US" dirty="0" smtClean="0">
                <a:solidFill>
                  <a:srgbClr val="FF0000"/>
                </a:solidFill>
              </a:rPr>
              <a:t>Client2 (Monitor)</a:t>
            </a:r>
            <a:endParaRPr lang="en-US" dirty="0">
              <a:solidFill>
                <a:srgbClr val="FF0000"/>
              </a:solidFill>
            </a:endParaRPr>
          </a:p>
        </p:txBody>
      </p:sp>
      <p:sp>
        <p:nvSpPr>
          <p:cNvPr id="45" name="Rounded Rectangle 44"/>
          <p:cNvSpPr/>
          <p:nvPr/>
        </p:nvSpPr>
        <p:spPr>
          <a:xfrm>
            <a:off x="5943600" y="5213048"/>
            <a:ext cx="2414209"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G1</a:t>
            </a:r>
          </a:p>
        </p:txBody>
      </p:sp>
      <p:cxnSp>
        <p:nvCxnSpPr>
          <p:cNvPr id="47" name="Straight Arrow Connector 46"/>
          <p:cNvCxnSpPr>
            <a:endCxn id="45" idx="1"/>
          </p:cNvCxnSpPr>
          <p:nvPr/>
        </p:nvCxnSpPr>
        <p:spPr>
          <a:xfrm flipV="1">
            <a:off x="1983163" y="5351716"/>
            <a:ext cx="3960437" cy="203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1983163" y="5036029"/>
            <a:ext cx="2411037" cy="307777"/>
          </a:xfrm>
          <a:prstGeom prst="rect">
            <a:avLst/>
          </a:prstGeom>
          <a:noFill/>
        </p:spPr>
        <p:txBody>
          <a:bodyPr wrap="square" rtlCol="0">
            <a:spAutoFit/>
          </a:bodyPr>
          <a:lstStyle/>
          <a:p>
            <a:r>
              <a:rPr lang="en-US" sz="1400" dirty="0" smtClean="0"/>
              <a:t>Client1 Task Reassignment</a:t>
            </a:r>
            <a:endParaRPr lang="en-US" sz="1400" dirty="0"/>
          </a:p>
        </p:txBody>
      </p:sp>
      <p:sp>
        <p:nvSpPr>
          <p:cNvPr id="52" name="Curved Left Arrow 51"/>
          <p:cNvSpPr/>
          <p:nvPr/>
        </p:nvSpPr>
        <p:spPr>
          <a:xfrm>
            <a:off x="8055430" y="5633534"/>
            <a:ext cx="208800" cy="379792"/>
          </a:xfrm>
          <a:prstGeom prst="curvedLeftArrow">
            <a:avLst/>
          </a:prstGeom>
          <a:ln w="25400" cap="flat" cmpd="sng">
            <a:prstDash val="solid"/>
            <a:roun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6202438" y="5794697"/>
            <a:ext cx="1403047" cy="307777"/>
          </a:xfrm>
          <a:prstGeom prst="rect">
            <a:avLst/>
          </a:prstGeom>
          <a:noFill/>
        </p:spPr>
        <p:txBody>
          <a:bodyPr wrap="square" rtlCol="0">
            <a:spAutoFit/>
          </a:bodyPr>
          <a:lstStyle/>
          <a:p>
            <a:r>
              <a:rPr lang="en-US" sz="1400" dirty="0" smtClean="0"/>
              <a:t>Update Task </a:t>
            </a:r>
            <a:r>
              <a:rPr lang="en-US" sz="1400" dirty="0" err="1" smtClean="0"/>
              <a:t>Rsp</a:t>
            </a:r>
            <a:endParaRPr lang="en-US" sz="1400" dirty="0"/>
          </a:p>
        </p:txBody>
      </p:sp>
      <p:cxnSp>
        <p:nvCxnSpPr>
          <p:cNvPr id="54" name="Straight Arrow Connector 53"/>
          <p:cNvCxnSpPr/>
          <p:nvPr/>
        </p:nvCxnSpPr>
        <p:spPr>
          <a:xfrm flipH="1" flipV="1">
            <a:off x="6199412" y="6102474"/>
            <a:ext cx="185299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960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1"/>
                                        </p:tgtEl>
                                        <p:attrNameLst>
                                          <p:attrName>stroke.color</p:attrName>
                                        </p:attrNameLst>
                                      </p:cBhvr>
                                      <p:to>
                                        <a:schemeClr val="accent2"/>
                                      </p:to>
                                    </p:animClr>
                                    <p:set>
                                      <p:cBhvr>
                                        <p:cTn id="65" dur="2000" fill="hold"/>
                                        <p:tgtEl>
                                          <p:spTgt spid="11"/>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2" nodeType="click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1" nodeType="clickEffect">
                                  <p:stCondLst>
                                    <p:cond delay="0"/>
                                  </p:stCondLst>
                                  <p:childTnLst>
                                    <p:set>
                                      <p:cBhvr>
                                        <p:cTn id="93" dur="1" fill="hold">
                                          <p:stCondLst>
                                            <p:cond delay="0"/>
                                          </p:stCondLst>
                                        </p:cTn>
                                        <p:tgtEl>
                                          <p:spTgt spid="53"/>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1" grpId="0"/>
      <p:bldP spid="21" grpId="1"/>
      <p:bldP spid="22" grpId="0"/>
      <p:bldP spid="23" grpId="0"/>
      <p:bldP spid="26" grpId="0"/>
      <p:bldP spid="26" grpId="1"/>
      <p:bldP spid="28" grpId="0"/>
      <p:bldP spid="28" grpId="1"/>
      <p:bldP spid="32" grpId="0"/>
      <p:bldP spid="33" grpId="1"/>
      <p:bldP spid="36" grpId="0" animBg="1"/>
      <p:bldP spid="38" grpId="0"/>
      <p:bldP spid="38" grpId="1"/>
      <p:bldP spid="39" grpId="0" animBg="1"/>
      <p:bldP spid="41" grpId="0"/>
      <p:bldP spid="45" grpId="0" animBg="1"/>
      <p:bldP spid="49" grpId="2"/>
      <p:bldP spid="52" grpId="1" animBg="1"/>
      <p:bldP spid="5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Server Down</a:t>
            </a:r>
            <a:endParaRPr lang="en-US" sz="4000" dirty="0"/>
          </a:p>
        </p:txBody>
      </p:sp>
      <p:cxnSp>
        <p:nvCxnSpPr>
          <p:cNvPr id="9" name="Straight Connector 8"/>
          <p:cNvCxnSpPr/>
          <p:nvPr/>
        </p:nvCxnSpPr>
        <p:spPr>
          <a:xfrm flipH="1">
            <a:off x="1971524" y="1390952"/>
            <a:ext cx="2" cy="48193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1" cy="48193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324125" y="1012690"/>
            <a:ext cx="1614110" cy="369332"/>
          </a:xfrm>
          <a:prstGeom prst="rect">
            <a:avLst/>
          </a:prstGeom>
          <a:noFill/>
        </p:spPr>
        <p:txBody>
          <a:bodyPr wrap="square" rtlCol="0">
            <a:spAutoFit/>
          </a:bodyPr>
          <a:lstStyle/>
          <a:p>
            <a:r>
              <a:rPr lang="en-US" dirty="0" smtClean="0"/>
              <a:t>Active Server</a:t>
            </a:r>
            <a:endParaRPr lang="en-US" dirty="0"/>
          </a:p>
        </p:txBody>
      </p:sp>
      <p:sp>
        <p:nvSpPr>
          <p:cNvPr id="17" name="Rectangle 16"/>
          <p:cNvSpPr/>
          <p:nvPr/>
        </p:nvSpPr>
        <p:spPr>
          <a:xfrm>
            <a:off x="108856" y="1487714"/>
            <a:ext cx="1693333" cy="1547586"/>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37" name="Rectangle 36"/>
          <p:cNvSpPr/>
          <p:nvPr/>
        </p:nvSpPr>
        <p:spPr>
          <a:xfrm>
            <a:off x="6314318" y="1487714"/>
            <a:ext cx="1877182" cy="154758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38" name="TextBox 37"/>
          <p:cNvSpPr txBox="1"/>
          <p:nvPr/>
        </p:nvSpPr>
        <p:spPr>
          <a:xfrm>
            <a:off x="5309807" y="980424"/>
            <a:ext cx="2081057" cy="369332"/>
          </a:xfrm>
          <a:prstGeom prst="rect">
            <a:avLst/>
          </a:prstGeom>
          <a:noFill/>
        </p:spPr>
        <p:txBody>
          <a:bodyPr wrap="square" rtlCol="0">
            <a:spAutoFit/>
          </a:bodyPr>
          <a:lstStyle/>
          <a:p>
            <a:r>
              <a:rPr lang="en-US" dirty="0" smtClean="0"/>
              <a:t>Standby Server</a:t>
            </a:r>
            <a:endParaRPr lang="en-US" dirty="0"/>
          </a:p>
        </p:txBody>
      </p:sp>
      <p:cxnSp>
        <p:nvCxnSpPr>
          <p:cNvPr id="3" name="Straight Arrow Connector 2"/>
          <p:cNvCxnSpPr/>
          <p:nvPr/>
        </p:nvCxnSpPr>
        <p:spPr>
          <a:xfrm flipV="1">
            <a:off x="1971525" y="1803400"/>
            <a:ext cx="4233333"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505224" y="1487714"/>
            <a:ext cx="2804583" cy="307777"/>
          </a:xfrm>
          <a:prstGeom prst="rect">
            <a:avLst/>
          </a:prstGeom>
          <a:noFill/>
        </p:spPr>
        <p:txBody>
          <a:bodyPr wrap="square" rtlCol="0">
            <a:spAutoFit/>
          </a:bodyPr>
          <a:lstStyle/>
          <a:p>
            <a:r>
              <a:rPr lang="en-US" sz="1400" dirty="0" smtClean="0"/>
              <a:t>ADD_CHECKPOINT (G1 – C1/C2/C3)</a:t>
            </a:r>
            <a:endParaRPr lang="en-US" sz="1400" dirty="0"/>
          </a:p>
        </p:txBody>
      </p:sp>
      <p:sp>
        <p:nvSpPr>
          <p:cNvPr id="40" name="Rectangle 39"/>
          <p:cNvSpPr/>
          <p:nvPr/>
        </p:nvSpPr>
        <p:spPr>
          <a:xfrm>
            <a:off x="123671" y="3327400"/>
            <a:ext cx="1693333" cy="1398814"/>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Client3</a:t>
            </a:r>
            <a:endParaRPr lang="en-US" dirty="0"/>
          </a:p>
        </p:txBody>
      </p:sp>
      <p:cxnSp>
        <p:nvCxnSpPr>
          <p:cNvPr id="41" name="Straight Arrow Connector 40"/>
          <p:cNvCxnSpPr/>
          <p:nvPr/>
        </p:nvCxnSpPr>
        <p:spPr>
          <a:xfrm flipV="1">
            <a:off x="1971525" y="3975100"/>
            <a:ext cx="4233333"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670324" y="3659414"/>
            <a:ext cx="2804583" cy="307777"/>
          </a:xfrm>
          <a:prstGeom prst="rect">
            <a:avLst/>
          </a:prstGeom>
          <a:noFill/>
        </p:spPr>
        <p:txBody>
          <a:bodyPr wrap="square" rtlCol="0">
            <a:spAutoFit/>
          </a:bodyPr>
          <a:lstStyle/>
          <a:p>
            <a:r>
              <a:rPr lang="en-US" sz="1400" dirty="0" smtClean="0"/>
              <a:t>DEL_CHECKPOINT (G1 – C2)</a:t>
            </a:r>
            <a:endParaRPr lang="en-US" sz="1400" dirty="0"/>
          </a:p>
        </p:txBody>
      </p:sp>
      <p:sp>
        <p:nvSpPr>
          <p:cNvPr id="43" name="Rectangle 42"/>
          <p:cNvSpPr/>
          <p:nvPr/>
        </p:nvSpPr>
        <p:spPr>
          <a:xfrm>
            <a:off x="6314318" y="3327400"/>
            <a:ext cx="1877182" cy="1398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Client3</a:t>
            </a:r>
            <a:endParaRPr lang="en-US" dirty="0"/>
          </a:p>
        </p:txBody>
      </p:sp>
      <p:cxnSp>
        <p:nvCxnSpPr>
          <p:cNvPr id="44" name="Straight Arrow Connector 43"/>
          <p:cNvCxnSpPr/>
          <p:nvPr/>
        </p:nvCxnSpPr>
        <p:spPr>
          <a:xfrm flipV="1">
            <a:off x="1971526" y="5575300"/>
            <a:ext cx="4233333"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267224" y="5267523"/>
            <a:ext cx="949175" cy="307777"/>
          </a:xfrm>
          <a:prstGeom prst="rect">
            <a:avLst/>
          </a:prstGeom>
          <a:noFill/>
        </p:spPr>
        <p:txBody>
          <a:bodyPr wrap="square" rtlCol="0">
            <a:spAutoFit/>
          </a:bodyPr>
          <a:lstStyle/>
          <a:p>
            <a:r>
              <a:rPr lang="en-US" sz="1400" dirty="0" smtClean="0"/>
              <a:t>MIGRATE</a:t>
            </a:r>
            <a:endParaRPr lang="en-US" sz="1400" dirty="0"/>
          </a:p>
        </p:txBody>
      </p:sp>
    </p:spTree>
    <p:extLst>
      <p:ext uri="{BB962C8B-B14F-4D97-AF65-F5344CB8AC3E}">
        <p14:creationId xmlns:p14="http://schemas.microsoft.com/office/powerpoint/2010/main" val="2909588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9"/>
                                        </p:tgtEl>
                                        <p:attrNameLst>
                                          <p:attrName>fillcolor</p:attrName>
                                        </p:attrNameLst>
                                      </p:cBhvr>
                                      <p:to>
                                        <a:schemeClr val="accent2"/>
                                      </p:to>
                                    </p:animClr>
                                    <p:set>
                                      <p:cBhvr>
                                        <p:cTn id="13" dur="2000" fill="hold"/>
                                        <p:tgtEl>
                                          <p:spTgt spid="9"/>
                                        </p:tgtEl>
                                        <p:attrNameLst>
                                          <p:attrName>fill.type</p:attrName>
                                        </p:attrNameLst>
                                      </p:cBhvr>
                                      <p:to>
                                        <p:strVal val="solid"/>
                                      </p:to>
                                    </p:set>
                                    <p:set>
                                      <p:cBhvr>
                                        <p:cTn id="14" dur="2000" fill="hold"/>
                                        <p:tgtEl>
                                          <p:spTgt spid="9"/>
                                        </p:tgtEl>
                                        <p:attrNameLst>
                                          <p:attrName>fill.on</p:attrName>
                                        </p:attrNameLst>
                                      </p:cBhvr>
                                      <p:to>
                                        <p:strVal val="tru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37" grpId="0" animBg="1"/>
      <p:bldP spid="38" grpId="0"/>
      <p:bldP spid="39" grpId="0"/>
      <p:bldP spid="40" grpId="0" animBg="1"/>
      <p:bldP spid="42" grpId="0"/>
      <p:bldP spid="43" grpId="0" animBg="1"/>
      <p:bldP spid="4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5324</TotalTime>
  <Words>1060</Words>
  <Application>Microsoft Macintosh PowerPoint</Application>
  <PresentationFormat>On-screen Show (4:3)</PresentationFormat>
  <Paragraphs>328</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Distributed Computing using multicast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Bulk stat code guidelines</dc:title>
  <dc:creator>Nikhil Goenka</dc:creator>
  <cp:lastModifiedBy>Rohit Saini</cp:lastModifiedBy>
  <cp:revision>151</cp:revision>
  <dcterms:created xsi:type="dcterms:W3CDTF">2015-02-27T06:15:12Z</dcterms:created>
  <dcterms:modified xsi:type="dcterms:W3CDTF">2016-05-30T09:44:34Z</dcterms:modified>
</cp:coreProperties>
</file>