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1" r:id="rId2"/>
    <p:sldId id="282" r:id="rId3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mbok vs AutoValue vs Immutables" id="{22ECC1F8-8060-4970-9DB7-1EC9B4383BF3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Wahle" initials="MW" lastIdx="10" clrIdx="0">
    <p:extLst>
      <p:ext uri="{19B8F6BF-5375-455C-9EA6-DF929625EA0E}">
        <p15:presenceInfo xmlns:p15="http://schemas.microsoft.com/office/powerpoint/2012/main" userId="ace4f20d1c52b0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E6E6E6"/>
    <a:srgbClr val="009FDF"/>
    <a:srgbClr val="C8C8C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928" autoAdjust="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7" d="100"/>
          <a:sy n="117" d="100"/>
        </p:scale>
        <p:origin x="24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42AC3A-8F7C-4C07-94F5-C89B0BDDD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962D8A-E229-4E7D-A2D5-513D98C7C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706B7-8B0C-4A57-92BC-2312A659429F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1CDA6D-50E2-4967-8C09-941A0DAB92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9D5D7B-65A3-44FF-96EE-D623C50C39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7857-A6F2-41C7-A9D8-B67B93BC85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649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2CD4E75-E6C9-4BB2-9E23-A75A6492B1BA}" type="datetimeFigureOut">
              <a:rPr lang="de-DE" smtClean="0"/>
              <a:pPr/>
              <a:t>02.05.2022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830CE-1CA3-4297-BE13-5DC7E7CC10B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60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6553489"/>
            <a:ext cx="12192000" cy="3045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803275" y="5010422"/>
            <a:ext cx="10585450" cy="47804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ußzeilenplatzhalter 4"/>
          <p:cNvSpPr txBox="1">
            <a:spLocks/>
          </p:cNvSpPr>
          <p:nvPr userDrawn="1"/>
        </p:nvSpPr>
        <p:spPr>
          <a:xfrm>
            <a:off x="5498594" y="6553488"/>
            <a:ext cx="1194812" cy="30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CAFE47-A779-4678-9D58-DB25918BCF61}" type="datetime1">
              <a:rPr lang="de-DE" sz="1400" smtClean="0">
                <a:solidFill>
                  <a:schemeClr val="accent6"/>
                </a:solidFill>
                <a:latin typeface="Arial" panose="020B0604020202020204" pitchFamily="34" charset="0"/>
              </a:rPr>
              <a:pPr algn="ctr"/>
              <a:t>02.05.2022</a:t>
            </a:fld>
            <a:endParaRPr lang="de-DE" sz="1400" dirty="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EE551D32-E77F-4718-B88B-FB9C67E8B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275" y="5603873"/>
            <a:ext cx="10585450" cy="444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Untertitel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8889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_0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8536" y="729436"/>
            <a:ext cx="7995316" cy="917103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 2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25AD3FEE-3255-418D-908C-12735B754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37" y="1741867"/>
            <a:ext cx="8000778" cy="1986753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63E91B7-1EDD-4882-838D-8B115A93EF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758" y="4967695"/>
            <a:ext cx="13279726" cy="12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2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Kapitelsortierung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0802112" y="0"/>
            <a:ext cx="586613" cy="873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80536" y="6356350"/>
            <a:ext cx="4563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flatexDEGIRO AG – Thema der Präsentation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8536" y="6356350"/>
            <a:ext cx="685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63670F1-1B55-4452-8AFC-3D969C8374D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03275" y="1882776"/>
            <a:ext cx="10585449" cy="1428595"/>
          </a:xfrm>
          <a:prstGeom prst="rect">
            <a:avLst/>
          </a:prstGeom>
        </p:spPr>
        <p:txBody>
          <a:bodyPr lIns="0" rIns="0" numCol="2" spcCol="288000"/>
          <a:lstStyle>
            <a:lvl1pPr marL="0" indent="0" algn="just">
              <a:lnSpc>
                <a:spcPct val="100000"/>
              </a:lnSpc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.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FD6FFB4C-DCAE-4B60-9A02-D169B44B76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36" y="1144073"/>
            <a:ext cx="10570188" cy="4445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0782A78-8A9B-4EC3-84A5-F56A328C7B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3422" y="6394123"/>
            <a:ext cx="2304878" cy="217385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87B86C23-9A7F-45A9-8C17-7A3C9201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68300"/>
            <a:ext cx="8175262" cy="7572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3299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ckblatt_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8536" y="729436"/>
            <a:ext cx="7995316" cy="917103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 2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25AD3FEE-3255-418D-908C-12735B754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37" y="1741867"/>
            <a:ext cx="8000778" cy="1986753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63E91B7-1EDD-4882-838D-8B115A93EF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758" y="4967695"/>
            <a:ext cx="13279726" cy="12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3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lie mit Kapitelsortieru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0802112" y="0"/>
            <a:ext cx="586613" cy="8731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80536" y="6356350"/>
            <a:ext cx="4563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flatexDEGIRO AG – Thema der Präsentation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8536" y="6356350"/>
            <a:ext cx="685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63670F1-1B55-4452-8AFC-3D969C8374D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03275" y="1882776"/>
            <a:ext cx="10585449" cy="1428595"/>
          </a:xfrm>
          <a:prstGeom prst="rect">
            <a:avLst/>
          </a:prstGeom>
        </p:spPr>
        <p:txBody>
          <a:bodyPr lIns="0" rIns="0" numCol="2" spcCol="288000"/>
          <a:lstStyle>
            <a:lvl1pPr marL="0" indent="0" algn="just">
              <a:lnSpc>
                <a:spcPct val="100000"/>
              </a:lnSpc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daolor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4FFD7-BD65-4E9E-B755-627AF591BD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36" y="1144073"/>
            <a:ext cx="10570188" cy="44450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EEB468-523A-412D-A31A-B8ED51D917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3422" y="6394123"/>
            <a:ext cx="2304878" cy="217385"/>
          </a:xfrm>
          <a:prstGeom prst="rect">
            <a:avLst/>
          </a:prstGeom>
        </p:spPr>
      </p:pic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6E80A0D4-20C6-4C2B-9F26-78D53302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68300"/>
            <a:ext cx="8175262" cy="7572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3299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orient="horz" pos="41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8535" y="729436"/>
            <a:ext cx="7995317" cy="917103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 3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B1DBEB83-2FE2-4DF9-A1F5-B940E83C0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37" y="1741867"/>
            <a:ext cx="8000778" cy="1986753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466EAFA-7C94-4E85-B5EB-820665C64C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758" y="4967695"/>
            <a:ext cx="13279726" cy="12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4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Kapitelsortierung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0802112" y="0"/>
            <a:ext cx="586613" cy="873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80536" y="6356350"/>
            <a:ext cx="4563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flatexDEGIRO AG – Thema der Präsentation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8536" y="6356350"/>
            <a:ext cx="685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63670F1-1B55-4452-8AFC-3D969C8374D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03275" y="1882776"/>
            <a:ext cx="10585449" cy="1428595"/>
          </a:xfrm>
          <a:prstGeom prst="rect">
            <a:avLst/>
          </a:prstGeom>
        </p:spPr>
        <p:txBody>
          <a:bodyPr lIns="0" rIns="0" numCol="2" spcCol="288000"/>
          <a:lstStyle>
            <a:lvl1pPr marL="0" indent="0" algn="just">
              <a:lnSpc>
                <a:spcPct val="10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.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E77E074-C657-4E45-939B-53E8DE39AD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36" y="1144073"/>
            <a:ext cx="10570188" cy="44450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73C97C8-4C75-4097-9E7B-C4E454923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3422" y="6394123"/>
            <a:ext cx="2304878" cy="217385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4C3499D5-F618-420F-8ED0-FE03C452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68300"/>
            <a:ext cx="8175262" cy="7572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94946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seit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260254"/>
            <a:ext cx="12191999" cy="25977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B7939A-ABB1-43AB-876B-E7226683DB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7579" y="5258199"/>
            <a:ext cx="3063090" cy="28889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C36783B-3A37-4532-B197-C81C9DFA54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8094" y="5109229"/>
            <a:ext cx="1851348" cy="642454"/>
          </a:xfrm>
          <a:prstGeom prst="rect">
            <a:avLst/>
          </a:prstGeom>
        </p:spPr>
      </p:pic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06CFD300-9CD0-4712-B17E-AF525629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68300"/>
            <a:ext cx="8175262" cy="7572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17428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rennblatt_0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8536" y="729436"/>
            <a:ext cx="7999952" cy="917103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Trennblatt 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DE8A0AFB-B112-4000-BDB1-1D6B417EBE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37" y="1741867"/>
            <a:ext cx="8000778" cy="1986753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477935-35F1-478A-AF43-DD2245BE94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758" y="4967695"/>
            <a:ext cx="13279726" cy="12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461C608-BC7B-4229-97D8-E70EB58C6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t="17261" b="13375"/>
          <a:stretch/>
        </p:blipFill>
        <p:spPr>
          <a:xfrm>
            <a:off x="0" y="0"/>
            <a:ext cx="12191999" cy="4448175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261346D-9557-4180-8C3B-FC89DE08A036}"/>
              </a:ext>
            </a:extLst>
          </p:cNvPr>
          <p:cNvSpPr/>
          <p:nvPr userDrawn="1"/>
        </p:nvSpPr>
        <p:spPr>
          <a:xfrm>
            <a:off x="1441391" y="3529412"/>
            <a:ext cx="9309218" cy="91859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C99A2F-6C6F-4D60-975E-2ADFF939C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3930" y="3804887"/>
            <a:ext cx="3564141" cy="33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88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orient="horz" pos="42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818535" y="1484313"/>
            <a:ext cx="10570189" cy="469265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80536" y="6356350"/>
            <a:ext cx="4563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flatexDEGIRO AG – 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8536" y="6356350"/>
            <a:ext cx="685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63670F1-1B55-4452-8AFC-3D969C8374DD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C7F5CA-015E-428C-9043-D78028014F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3422" y="669750"/>
            <a:ext cx="2304878" cy="217385"/>
          </a:xfrm>
          <a:prstGeom prst="rect">
            <a:avLst/>
          </a:prstGeom>
        </p:spPr>
      </p:pic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198A9CF4-1A47-4DEC-9BC4-187BEF19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68300"/>
            <a:ext cx="8175262" cy="7572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36890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orient="horz" pos="4156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41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ohne Kapitelsort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03275" y="1500637"/>
            <a:ext cx="10585449" cy="1133379"/>
          </a:xfrm>
          <a:prstGeom prst="rect">
            <a:avLst/>
          </a:prstGeom>
        </p:spPr>
        <p:txBody>
          <a:bodyPr lIns="0" rIns="0" numCol="2" spcCol="288000"/>
          <a:lstStyle>
            <a:lvl1pPr marL="0" indent="0" algn="just">
              <a:lnSpc>
                <a:spcPct val="100000"/>
              </a:lnSpc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80536" y="6356350"/>
            <a:ext cx="4563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flatexDEGIRO AG – 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8536" y="6356350"/>
            <a:ext cx="685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63670F1-1B55-4452-8AFC-3D969C8374DD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0B0B599-B613-46CE-A5D6-86B53D35BB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3422" y="669750"/>
            <a:ext cx="2304878" cy="217385"/>
          </a:xfrm>
          <a:prstGeom prst="rect">
            <a:avLst/>
          </a:prstGeom>
        </p:spPr>
      </p:pic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151E015C-24F4-4CC2-B8AD-4EE6C2F1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68300"/>
            <a:ext cx="8175262" cy="7572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9677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ohne Kapitelsortierung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03275" y="1882776"/>
            <a:ext cx="10585449" cy="1428595"/>
          </a:xfrm>
          <a:prstGeom prst="rect">
            <a:avLst/>
          </a:prstGeom>
        </p:spPr>
        <p:txBody>
          <a:bodyPr lIns="0" rIns="0" numCol="2" spcCol="288000"/>
          <a:lstStyle>
            <a:lvl1pPr marL="0" indent="0" algn="just">
              <a:lnSpc>
                <a:spcPct val="100000"/>
              </a:lnSpc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.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80536" y="6356350"/>
            <a:ext cx="4563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flatexDEGIRO AG – Thema der Präsentation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8536" y="6356350"/>
            <a:ext cx="685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63670F1-1B55-4452-8AFC-3D969C8374D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B92E8C34-588D-49CF-91DD-F1AC540589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36" y="1144073"/>
            <a:ext cx="10570188" cy="44450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CA1C0DA-B157-4A9E-A077-FD3867A06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3422" y="669750"/>
            <a:ext cx="2304878" cy="217385"/>
          </a:xfrm>
          <a:prstGeom prst="rect">
            <a:avLst/>
          </a:prstGeom>
        </p:spPr>
      </p:pic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3775F2A6-EE3C-4460-8EEC-C329C49D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68300"/>
            <a:ext cx="8175262" cy="7572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5085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_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8536" y="729436"/>
            <a:ext cx="8000778" cy="917103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 1</a:t>
            </a:r>
          </a:p>
        </p:txBody>
      </p:sp>
      <p:sp>
        <p:nvSpPr>
          <p:cNvPr id="58" name="Textplatzhalter 2">
            <a:extLst>
              <a:ext uri="{FF2B5EF4-FFF2-40B4-BE49-F238E27FC236}">
                <a16:creationId xmlns:a16="http://schemas.microsoft.com/office/drawing/2014/main" id="{9459B429-3D17-4933-9D5D-B88C1488734E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8537" y="1741867"/>
            <a:ext cx="8000778" cy="1986753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6B5392-E95F-4D22-A866-DBD2B8D019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758" y="4967695"/>
            <a:ext cx="13279726" cy="12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4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 mit Kapitelsortieru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0802112" y="0"/>
            <a:ext cx="586613" cy="873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80536" y="6356350"/>
            <a:ext cx="4563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flatexDEGIRO AG – Thema der Präsentation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8536" y="6356350"/>
            <a:ext cx="685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63670F1-1B55-4452-8AFC-3D969C8374D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03275" y="1882776"/>
            <a:ext cx="10585449" cy="1428595"/>
          </a:xfrm>
          <a:prstGeom prst="rect">
            <a:avLst/>
          </a:prstGeom>
        </p:spPr>
        <p:txBody>
          <a:bodyPr lIns="0" rIns="0" numCol="2" spcCol="288000"/>
          <a:lstStyle>
            <a:lvl1pPr marL="0" indent="0" algn="just">
              <a:lnSpc>
                <a:spcPct val="100000"/>
              </a:lnSpc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daolor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4FFD7-BD65-4E9E-B755-627AF591BD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36" y="1144073"/>
            <a:ext cx="10570188" cy="44450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EEB468-523A-412D-A31A-B8ED51D917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3422" y="6394123"/>
            <a:ext cx="2304878" cy="217385"/>
          </a:xfrm>
          <a:prstGeom prst="rect">
            <a:avLst/>
          </a:prstGeom>
        </p:spPr>
      </p:pic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6E80A0D4-20C6-4C2B-9F26-78D53302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68300"/>
            <a:ext cx="8175262" cy="7572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770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orient="horz" pos="41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ckblatt_01">
    <p:bg>
      <p:bgPr>
        <a:solidFill>
          <a:srgbClr val="009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8536" y="729436"/>
            <a:ext cx="8000778" cy="917103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 2</a:t>
            </a:r>
          </a:p>
        </p:txBody>
      </p:sp>
      <p:sp>
        <p:nvSpPr>
          <p:cNvPr id="58" name="Textplatzhalter 2">
            <a:extLst>
              <a:ext uri="{FF2B5EF4-FFF2-40B4-BE49-F238E27FC236}">
                <a16:creationId xmlns:a16="http://schemas.microsoft.com/office/drawing/2014/main" id="{9459B429-3D17-4933-9D5D-B88C1488734E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8537" y="1741867"/>
            <a:ext cx="8000778" cy="1986753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7D4D34-12BB-44D3-BAAD-2EF16E0D4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758" y="4967695"/>
            <a:ext cx="13279726" cy="12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Kapitelsortieru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0802112" y="0"/>
            <a:ext cx="586613" cy="873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80536" y="6356350"/>
            <a:ext cx="4563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flatexDEGIRO AG – Thema der Präsentation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8536" y="6356350"/>
            <a:ext cx="685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63670F1-1B55-4452-8AFC-3D969C8374D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03275" y="1882776"/>
            <a:ext cx="10585449" cy="1428595"/>
          </a:xfrm>
          <a:prstGeom prst="rect">
            <a:avLst/>
          </a:prstGeom>
        </p:spPr>
        <p:txBody>
          <a:bodyPr lIns="0" rIns="0" numCol="2" spcCol="288000"/>
          <a:lstStyle>
            <a:lvl1pPr marL="0" indent="0" algn="just">
              <a:lnSpc>
                <a:spcPct val="100000"/>
              </a:lnSpc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daolor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4FFD7-BD65-4E9E-B755-627AF591BD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536" y="1144073"/>
            <a:ext cx="10570188" cy="44450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EEB468-523A-412D-A31A-B8ED51D917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3422" y="6394123"/>
            <a:ext cx="2304878" cy="217385"/>
          </a:xfrm>
          <a:prstGeom prst="rect">
            <a:avLst/>
          </a:prstGeom>
        </p:spPr>
      </p:pic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6E80A0D4-20C6-4C2B-9F26-78D53302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68300"/>
            <a:ext cx="8175262" cy="7572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45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orient="horz" pos="41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803275" y="368300"/>
            <a:ext cx="10585450" cy="7572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2"/>
          <p:cNvSpPr txBox="1">
            <a:spLocks/>
          </p:cNvSpPr>
          <p:nvPr userDrawn="1"/>
        </p:nvSpPr>
        <p:spPr>
          <a:xfrm>
            <a:off x="803275" y="1500637"/>
            <a:ext cx="10585449" cy="4665213"/>
          </a:xfrm>
          <a:prstGeom prst="rect">
            <a:avLst/>
          </a:prstGeom>
        </p:spPr>
        <p:txBody>
          <a:bodyPr lIns="0" rIns="0" numCol="2" spcCol="288000"/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03275" y="1825625"/>
            <a:ext cx="10585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80536" y="6356350"/>
            <a:ext cx="4563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 err="1"/>
              <a:t>flatexDEGIRO</a:t>
            </a:r>
            <a:r>
              <a:rPr lang="de-DE" dirty="0"/>
              <a:t> Aktiengesellschaft – Financial Services Technologies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8536" y="6356350"/>
            <a:ext cx="685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63670F1-1B55-4452-8AFC-3D969C8374D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5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6" r:id="rId2"/>
    <p:sldLayoutId id="2147483671" r:id="rId3"/>
    <p:sldLayoutId id="2147483675" r:id="rId4"/>
    <p:sldLayoutId id="2147483682" r:id="rId5"/>
    <p:sldLayoutId id="2147483680" r:id="rId6"/>
    <p:sldLayoutId id="2147483700" r:id="rId7"/>
    <p:sldLayoutId id="2147483697" r:id="rId8"/>
    <p:sldLayoutId id="2147483681" r:id="rId9"/>
    <p:sldLayoutId id="2147483670" r:id="rId10"/>
    <p:sldLayoutId id="2147483676" r:id="rId11"/>
    <p:sldLayoutId id="2147483698" r:id="rId12"/>
    <p:sldLayoutId id="2147483699" r:id="rId13"/>
    <p:sldLayoutId id="2147483685" r:id="rId14"/>
    <p:sldLayoutId id="2147483686" r:id="rId15"/>
    <p:sldLayoutId id="2147483692" r:id="rId16"/>
    <p:sldLayoutId id="214748369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232" userDrawn="1">
          <p15:clr>
            <a:srgbClr val="F26B43"/>
          </p15:clr>
        </p15:guide>
        <p15:guide id="5" orient="horz" pos="709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auto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mmutables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C61A15-94E9-4FCD-AC9F-404D5FAC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3670F1-1B55-4452-8AFC-3D969C8374DD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3F907A9A-46D7-4F20-A9FC-A553A0BB1CA6}"/>
              </a:ext>
            </a:extLst>
          </p:cNvPr>
          <p:cNvSpPr txBox="1">
            <a:spLocks/>
          </p:cNvSpPr>
          <p:nvPr/>
        </p:nvSpPr>
        <p:spPr>
          <a:xfrm>
            <a:off x="592757" y="1269824"/>
            <a:ext cx="10570189" cy="4692650"/>
          </a:xfrm>
          <a:prstGeom prst="rect">
            <a:avLst/>
          </a:prstGeom>
        </p:spPr>
        <p:txBody>
          <a:bodyPr lIns="216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5"/>
              </a:buClr>
            </a:pPr>
            <a:endParaRPr lang="de-DE" sz="1800" dirty="0"/>
          </a:p>
          <a:p>
            <a:pPr>
              <a:spcBef>
                <a:spcPts val="1200"/>
              </a:spcBef>
              <a:buClr>
                <a:schemeClr val="accent5"/>
              </a:buClr>
            </a:pPr>
            <a:endParaRPr lang="de-DE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AA507-5224-4B9E-BC5E-75FAFCA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57" y="368300"/>
            <a:ext cx="8385780" cy="757238"/>
          </a:xfrm>
        </p:spPr>
        <p:txBody>
          <a:bodyPr/>
          <a:lstStyle/>
          <a:p>
            <a:r>
              <a:rPr lang="de-DE" dirty="0"/>
              <a:t>Code Generation Library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AC6D1B-3659-4179-B91E-001BE71B0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93540"/>
              </p:ext>
            </p:extLst>
          </p:nvPr>
        </p:nvGraphicFramePr>
        <p:xfrm>
          <a:off x="592757" y="1125538"/>
          <a:ext cx="11026171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076">
                  <a:extLst>
                    <a:ext uri="{9D8B030D-6E8A-4147-A177-3AD203B41FA5}">
                      <a16:colId xmlns:a16="http://schemas.microsoft.com/office/drawing/2014/main" val="1451455389"/>
                    </a:ext>
                  </a:extLst>
                </a:gridCol>
                <a:gridCol w="2876365">
                  <a:extLst>
                    <a:ext uri="{9D8B030D-6E8A-4147-A177-3AD203B41FA5}">
                      <a16:colId xmlns:a16="http://schemas.microsoft.com/office/drawing/2014/main" val="3722334996"/>
                    </a:ext>
                  </a:extLst>
                </a:gridCol>
                <a:gridCol w="2723503">
                  <a:extLst>
                    <a:ext uri="{9D8B030D-6E8A-4147-A177-3AD203B41FA5}">
                      <a16:colId xmlns:a16="http://schemas.microsoft.com/office/drawing/2014/main" val="3257492101"/>
                    </a:ext>
                  </a:extLst>
                </a:gridCol>
                <a:gridCol w="3249227">
                  <a:extLst>
                    <a:ext uri="{9D8B030D-6E8A-4147-A177-3AD203B41FA5}">
                      <a16:colId xmlns:a16="http://schemas.microsoft.com/office/drawing/2014/main" val="2995832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Lombok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AutoValue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Immutables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76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400" b="1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https://projectlombok.org/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"/>
                        </a:rPr>
                        <a:t>https://github.com/google/auto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4"/>
                        </a:rPr>
                        <a:t>http://immutables.github.io/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/>
                        <a:t>Lines </a:t>
                      </a:r>
                      <a:r>
                        <a:rPr lang="de-DE" sz="1400" b="1" dirty="0" err="1"/>
                        <a:t>Of</a:t>
                      </a:r>
                      <a:r>
                        <a:rPr lang="de-DE" sz="1400" b="1" dirty="0"/>
                        <a:t> Code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Few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only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fields</a:t>
                      </a:r>
                      <a:r>
                        <a:rPr lang="de-DE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More (</a:t>
                      </a:r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builder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needed</a:t>
                      </a:r>
                      <a:r>
                        <a:rPr lang="de-DE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Few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only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fields</a:t>
                      </a:r>
                      <a:r>
                        <a:rPr lang="de-DE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3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Builder</a:t>
                      </a:r>
                      <a:r>
                        <a:rPr lang="de-DE" sz="1400" b="1" dirty="0"/>
                        <a:t>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Had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add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annotation</a:t>
                      </a:r>
                      <a:r>
                        <a:rPr lang="de-DE" sz="1400" dirty="0"/>
                        <a:t> @Builder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Had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add</a:t>
                      </a:r>
                      <a:r>
                        <a:rPr lang="de-DE" sz="1400" dirty="0"/>
                        <a:t> extra </a:t>
                      </a:r>
                      <a:r>
                        <a:rPr lang="de-DE" sz="1400" dirty="0" err="1"/>
                        <a:t>lines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Supported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default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2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/>
                        <a:t>IDE Plugin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Required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Generated</a:t>
                      </a:r>
                      <a:r>
                        <a:rPr lang="de-DE" sz="1400" b="1" dirty="0"/>
                        <a:t> Source </a:t>
                      </a:r>
                      <a:r>
                        <a:rPr lang="de-DE" sz="1400" b="1" dirty="0" err="1"/>
                        <a:t>To</a:t>
                      </a:r>
                      <a:r>
                        <a:rPr lang="de-DE" sz="1400" b="1" dirty="0"/>
                        <a:t> Template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Enhance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generated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class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bytecode</a:t>
                      </a:r>
                      <a:r>
                        <a:rPr lang="de-DE" sz="1400" dirty="0"/>
                        <a:t> update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Generated</a:t>
                      </a:r>
                      <a:r>
                        <a:rPr lang="de-DE" sz="1400" dirty="0"/>
                        <a:t> source </a:t>
                      </a:r>
                      <a:r>
                        <a:rPr lang="de-DE" sz="1400" dirty="0" err="1"/>
                        <a:t>extends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template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Generated</a:t>
                      </a:r>
                      <a:r>
                        <a:rPr lang="de-DE" sz="1400" dirty="0"/>
                        <a:t> source </a:t>
                      </a:r>
                      <a:r>
                        <a:rPr lang="de-DE" sz="1400" dirty="0" err="1"/>
                        <a:t>extends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template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/>
                        <a:t>Annotation Processing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Non-standard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standard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standard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5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Immutability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full mutability with @Data and @Value when immutability is 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Enforces strict immutability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Heavily biased towards immutability but provides class-level modifications with @Value.Modifiable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2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/>
                        <a:t>Template </a:t>
                      </a:r>
                      <a:r>
                        <a:rPr lang="de-DE" sz="1400" b="1" dirty="0" err="1"/>
                        <a:t>Types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class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abstract</a:t>
                      </a:r>
                      <a:r>
                        <a:rPr lang="de-DE" sz="1400" dirty="0"/>
                        <a:t>, interface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Only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abstract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classes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abstract</a:t>
                      </a:r>
                      <a:r>
                        <a:rPr lang="de-DE" sz="1400" dirty="0"/>
                        <a:t> and interface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6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Generated</a:t>
                      </a:r>
                      <a:r>
                        <a:rPr lang="de-DE" sz="1400" b="1" dirty="0"/>
                        <a:t> Source Code </a:t>
                      </a:r>
                      <a:r>
                        <a:rPr lang="de-DE" sz="1400" b="1" dirty="0" err="1"/>
                        <a:t>Customization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Configuration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system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lombok.config</a:t>
                      </a:r>
                      <a:r>
                        <a:rPr lang="de-DE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@Value.Styles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4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Serialization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4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30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CD637E-F300-4E62-AC6B-3BED45DD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75" y="1262370"/>
            <a:ext cx="10570189" cy="4916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Recommended </a:t>
            </a:r>
            <a:r>
              <a:rPr lang="de-DE" dirty="0" err="1"/>
              <a:t>practices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Type </a:t>
            </a:r>
            <a:r>
              <a:rPr lang="de-DE" dirty="0" err="1"/>
              <a:t>safe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Null </a:t>
            </a:r>
            <a:r>
              <a:rPr lang="de-DE" dirty="0" err="1"/>
              <a:t>safe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Thread </a:t>
            </a:r>
            <a:r>
              <a:rPr lang="de-DE" dirty="0" err="1"/>
              <a:t>safe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API invisible (</a:t>
            </a:r>
            <a:r>
              <a:rPr lang="de-DE" dirty="0" err="1"/>
              <a:t>encapsulated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No runtime dependencies</a:t>
            </a:r>
          </a:p>
          <a:p>
            <a:pPr marL="342900" indent="-342900">
              <a:buAutoNum type="arabicPeriod"/>
            </a:pPr>
            <a:r>
              <a:rPr lang="en-US" dirty="0"/>
              <a:t>Negligible cost to performance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0" indent="0" algn="just">
              <a:buNone/>
            </a:pPr>
            <a:r>
              <a:rPr lang="de-DE" dirty="0"/>
              <a:t>Lombok </a:t>
            </a:r>
            <a:r>
              <a:rPr lang="de-DE" dirty="0" err="1"/>
              <a:t>uses</a:t>
            </a:r>
            <a:r>
              <a:rPr lang="de-DE" dirty="0"/>
              <a:t> a non-standard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code </a:t>
            </a:r>
            <a:r>
              <a:rPr lang="de-DE" dirty="0" err="1"/>
              <a:t>generation</a:t>
            </a:r>
            <a:r>
              <a:rPr lang="de-DE" dirty="0"/>
              <a:t>, also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hacking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compiler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fragile and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not </a:t>
            </a:r>
            <a:r>
              <a:rPr lang="de-DE" dirty="0" err="1"/>
              <a:t>supported</a:t>
            </a:r>
            <a:r>
              <a:rPr lang="de-DE" dirty="0"/>
              <a:t> in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. Plus, </a:t>
            </a:r>
            <a:r>
              <a:rPr lang="de-DE" dirty="0" err="1"/>
              <a:t>lombok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depenedency</a:t>
            </a:r>
            <a:r>
              <a:rPr lang="de-DE" dirty="0"/>
              <a:t> on </a:t>
            </a:r>
            <a:r>
              <a:rPr lang="de-DE" dirty="0" err="1"/>
              <a:t>byte</a:t>
            </a:r>
            <a:r>
              <a:rPr lang="de-DE" dirty="0"/>
              <a:t> code </a:t>
            </a:r>
            <a:r>
              <a:rPr lang="de-DE" dirty="0" err="1"/>
              <a:t>manipulation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like </a:t>
            </a:r>
            <a:r>
              <a:rPr lang="de-DE" dirty="0" err="1"/>
              <a:t>asm</a:t>
            </a:r>
            <a:r>
              <a:rPr lang="de-DE" dirty="0"/>
              <a:t>.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autovalue</a:t>
            </a:r>
            <a:r>
              <a:rPr lang="de-DE" dirty="0"/>
              <a:t> and </a:t>
            </a:r>
            <a:r>
              <a:rPr lang="de-DE" dirty="0" err="1"/>
              <a:t>immutables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such </a:t>
            </a:r>
            <a:r>
              <a:rPr lang="de-DE" dirty="0" err="1"/>
              <a:t>hacks</a:t>
            </a:r>
            <a:r>
              <a:rPr lang="de-DE" dirty="0"/>
              <a:t> and </a:t>
            </a:r>
            <a:r>
              <a:rPr lang="de-DE" dirty="0" err="1"/>
              <a:t>dependencies,generates</a:t>
            </a:r>
            <a:r>
              <a:rPr lang="de-DE" dirty="0"/>
              <a:t> code on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 and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encapsulating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and </a:t>
            </a:r>
            <a:r>
              <a:rPr lang="de-DE" dirty="0" err="1"/>
              <a:t>perfectly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definitions</a:t>
            </a:r>
            <a:r>
              <a:rPr lang="de-DE" dirty="0"/>
              <a:t>. </a:t>
            </a:r>
          </a:p>
          <a:p>
            <a:pPr marL="0" indent="0" algn="just">
              <a:buNone/>
            </a:pPr>
            <a:r>
              <a:rPr lang="de-DE" dirty="0" err="1"/>
              <a:t>Autovalue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immutable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mutable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immutables</a:t>
            </a:r>
            <a:r>
              <a:rPr lang="de-DE" dirty="0"/>
              <a:t> do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mutate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.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limitation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autovalue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 in </a:t>
            </a:r>
            <a:r>
              <a:rPr lang="de-DE" dirty="0" err="1"/>
              <a:t>constructor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source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immutables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 in </a:t>
            </a:r>
            <a:r>
              <a:rPr lang="de-DE" dirty="0" err="1"/>
              <a:t>constructor</a:t>
            </a:r>
            <a:r>
              <a:rPr lang="de-DE" dirty="0"/>
              <a:t>. Plus,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customizations</a:t>
            </a:r>
            <a:r>
              <a:rPr lang="de-DE" dirty="0"/>
              <a:t> and </a:t>
            </a:r>
            <a:r>
              <a:rPr lang="de-DE" dirty="0" err="1"/>
              <a:t>optimzations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immutables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huge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feature </a:t>
            </a:r>
            <a:r>
              <a:rPr lang="de-DE" dirty="0" err="1"/>
              <a:t>rich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Immutablesssss</a:t>
            </a:r>
            <a:r>
              <a:rPr lang="de-DE" dirty="0"/>
              <a:t> !!!!!!!!!!!!!!!!!!!!!!!!!!!!!!!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512A4-8036-43DD-BB70-0475F3C0E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3670F1-1B55-4452-8AFC-3D969C8374D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5AE3FD-8F6B-4C52-84F8-F4B89C62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770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FTXDG">
      <a:dk1>
        <a:srgbClr val="020A0A"/>
      </a:dk1>
      <a:lt1>
        <a:sysClr val="window" lastClr="FFFFFF"/>
      </a:lt1>
      <a:dk2>
        <a:srgbClr val="424242"/>
      </a:dk2>
      <a:lt2>
        <a:srgbClr val="F5F5F5"/>
      </a:lt2>
      <a:accent1>
        <a:srgbClr val="FF6600"/>
      </a:accent1>
      <a:accent2>
        <a:srgbClr val="009FDF"/>
      </a:accent2>
      <a:accent3>
        <a:srgbClr val="009C34"/>
      </a:accent3>
      <a:accent4>
        <a:srgbClr val="C0C0C0"/>
      </a:accent4>
      <a:accent5>
        <a:srgbClr val="FF6600"/>
      </a:accent5>
      <a:accent6>
        <a:srgbClr val="424242"/>
      </a:accent6>
      <a:hlink>
        <a:srgbClr val="009FDF"/>
      </a:hlink>
      <a:folHlink>
        <a:srgbClr val="FF6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Larissa</vt:lpstr>
      <vt:lpstr>Code Generation Library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FTG</dc:creator>
  <cp:lastModifiedBy>Singh, Rohit</cp:lastModifiedBy>
  <cp:revision>561</cp:revision>
  <dcterms:created xsi:type="dcterms:W3CDTF">2016-08-02T13:41:19Z</dcterms:created>
  <dcterms:modified xsi:type="dcterms:W3CDTF">2022-05-03T07:17:22Z</dcterms:modified>
</cp:coreProperties>
</file>