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3144bf9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3b3144b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3b3144bf9_0_7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b3144bf9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3b3144bf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3b3144bf9_0_23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13435b3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4a13435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4a13435b30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b3144bf9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3b3144b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3b3144bf9_0_23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a1617fd7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4a1617fd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4a1617fd72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a1617fd72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4a1617fd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4a1617fd72_0_5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b589989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33b58998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3b5899890_0_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b3144bf9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3b3144bf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3b3144bf9_0_30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a0ba5a91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4a0ba5a9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4a0ba5a917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3144bf9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b3144bf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3b3144bf9_0_12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b3144bf9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3b3144b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3b3144bf9_0_17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b3144bf9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3b3144bf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3b3144bf9_0_18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b3144bf9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3b3144bf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3b3144bf9_0_27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b3144bf9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3b3144bf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3b3144bf9_0_27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13e8421c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4a13e842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4a13e8421c_0_1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b3144bf9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3b3144bf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b3144bf9_0_25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a158138d7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4a158138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4a158138d7_0_2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1017998" cy="6462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3937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787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168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5621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27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100750" lvl="1" marL="45635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99900" lvl="2" marL="9127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99053" lvl="3" marL="136905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98206" lvl="4" marL="1825406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97356" lvl="5" marL="2281756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96508" lvl="6" marL="2738108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95660" lvl="7" marL="319446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94809" lvl="8" marL="3650809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2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7884368" y="4891587"/>
            <a:ext cx="1036916" cy="22910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5" name="Google Shape;85;p22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86" name="Google Shape;86;p22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87" name="Google Shape;87;p22"/>
              <p:cNvSpPr/>
              <p:nvPr/>
            </p:nvSpPr>
            <p:spPr>
              <a:xfrm flipH="1" rot="10800000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22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17.png"/><Relationship Id="rId8" Type="http://schemas.openxmlformats.org/officeDocument/2006/relationships/image" Target="../media/image1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11" Type="http://schemas.openxmlformats.org/officeDocument/2006/relationships/image" Target="../media/image12.png"/><Relationship Id="rId10" Type="http://schemas.openxmlformats.org/officeDocument/2006/relationships/image" Target="../media/image32.png"/><Relationship Id="rId9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22.gif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0.gif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10" Type="http://schemas.openxmlformats.org/officeDocument/2006/relationships/image" Target="../media/image5.gif"/><Relationship Id="rId9" Type="http://schemas.openxmlformats.org/officeDocument/2006/relationships/image" Target="../media/image6.png"/><Relationship Id="rId5" Type="http://schemas.openxmlformats.org/officeDocument/2006/relationships/image" Target="../media/image9.gif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 choice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Exploring the world of data storage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32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Indexes, storage and retrieval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231150" y="923125"/>
            <a:ext cx="47847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storage engines: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optimized for transactional workloads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optimized for analytics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0" name="Google Shape;260;p32"/>
          <p:cNvSpPr/>
          <p:nvPr/>
        </p:nvSpPr>
        <p:spPr>
          <a:xfrm>
            <a:off x="4030525" y="1694475"/>
            <a:ext cx="1072500" cy="956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5748825" y="1972125"/>
            <a:ext cx="2770200" cy="40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additional structure derived from primary data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62" name="Google Shape;262;p32"/>
          <p:cNvCxnSpPr>
            <a:stCxn id="260" idx="3"/>
            <a:endCxn id="261" idx="1"/>
          </p:cNvCxnSpPr>
          <p:nvPr/>
        </p:nvCxnSpPr>
        <p:spPr>
          <a:xfrm>
            <a:off x="5103025" y="2172825"/>
            <a:ext cx="6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2"/>
          <p:cNvSpPr txBox="1"/>
          <p:nvPr/>
        </p:nvSpPr>
        <p:spPr>
          <a:xfrm>
            <a:off x="2667125" y="2227875"/>
            <a:ext cx="717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Writes</a:t>
            </a:r>
            <a:endParaRPr i="1"/>
          </a:p>
        </p:txBody>
      </p:sp>
      <p:sp>
        <p:nvSpPr>
          <p:cNvPr id="264" name="Google Shape;264;p32"/>
          <p:cNvSpPr txBox="1"/>
          <p:nvPr/>
        </p:nvSpPr>
        <p:spPr>
          <a:xfrm>
            <a:off x="2667125" y="3249075"/>
            <a:ext cx="717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Reads</a:t>
            </a:r>
            <a:endParaRPr i="1"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874" y="1883675"/>
            <a:ext cx="2197950" cy="21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6" name="Google Shape;266;p32"/>
          <p:cNvCxnSpPr>
            <a:endCxn id="265" idx="3"/>
          </p:cNvCxnSpPr>
          <p:nvPr/>
        </p:nvCxnSpPr>
        <p:spPr>
          <a:xfrm flipH="1" rot="10800000">
            <a:off x="2486524" y="2942125"/>
            <a:ext cx="11133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2"/>
          <p:cNvSpPr txBox="1"/>
          <p:nvPr/>
        </p:nvSpPr>
        <p:spPr>
          <a:xfrm>
            <a:off x="5015850" y="2803575"/>
            <a:ext cx="867000" cy="40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Hash index</a:t>
            </a:r>
            <a:endParaRPr sz="1000"/>
          </a:p>
        </p:txBody>
      </p:sp>
      <p:sp>
        <p:nvSpPr>
          <p:cNvPr id="268" name="Google Shape;268;p32"/>
          <p:cNvSpPr txBox="1"/>
          <p:nvPr/>
        </p:nvSpPr>
        <p:spPr>
          <a:xfrm>
            <a:off x="5015850" y="3260775"/>
            <a:ext cx="867000" cy="40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SSTables</a:t>
            </a:r>
            <a:endParaRPr sz="1000"/>
          </a:p>
        </p:txBody>
      </p:sp>
      <p:sp>
        <p:nvSpPr>
          <p:cNvPr id="269" name="Google Shape;269;p32"/>
          <p:cNvSpPr txBox="1"/>
          <p:nvPr/>
        </p:nvSpPr>
        <p:spPr>
          <a:xfrm>
            <a:off x="5015850" y="3717975"/>
            <a:ext cx="867000" cy="40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B-Trees</a:t>
            </a:r>
            <a:endParaRPr sz="1000"/>
          </a:p>
        </p:txBody>
      </p:sp>
      <p:sp>
        <p:nvSpPr>
          <p:cNvPr id="270" name="Google Shape;270;p32"/>
          <p:cNvSpPr txBox="1"/>
          <p:nvPr/>
        </p:nvSpPr>
        <p:spPr>
          <a:xfrm>
            <a:off x="5015850" y="4175175"/>
            <a:ext cx="867000" cy="57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Fuzzy and inverted indexes</a:t>
            </a:r>
            <a:endParaRPr sz="1000"/>
          </a:p>
        </p:txBody>
      </p:sp>
      <p:cxnSp>
        <p:nvCxnSpPr>
          <p:cNvPr id="271" name="Google Shape;271;p32"/>
          <p:cNvCxnSpPr>
            <a:stCxn id="260" idx="2"/>
          </p:cNvCxnSpPr>
          <p:nvPr/>
        </p:nvCxnSpPr>
        <p:spPr>
          <a:xfrm>
            <a:off x="4566775" y="2651175"/>
            <a:ext cx="8100" cy="191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2"/>
          <p:cNvCxnSpPr>
            <a:endCxn id="267" idx="1"/>
          </p:cNvCxnSpPr>
          <p:nvPr/>
        </p:nvCxnSpPr>
        <p:spPr>
          <a:xfrm flipH="1" rot="10800000">
            <a:off x="4550250" y="3004275"/>
            <a:ext cx="465600" cy="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2"/>
          <p:cNvCxnSpPr/>
          <p:nvPr/>
        </p:nvCxnSpPr>
        <p:spPr>
          <a:xfrm flipH="1" rot="10800000">
            <a:off x="4550375" y="3461375"/>
            <a:ext cx="465600" cy="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2"/>
          <p:cNvCxnSpPr/>
          <p:nvPr/>
        </p:nvCxnSpPr>
        <p:spPr>
          <a:xfrm flipH="1" rot="10800000">
            <a:off x="4550375" y="3918575"/>
            <a:ext cx="465600" cy="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 flipH="1" rot="10800000">
            <a:off x="4550375" y="4528175"/>
            <a:ext cx="465600" cy="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2"/>
          <p:cNvSpPr txBox="1"/>
          <p:nvPr/>
        </p:nvSpPr>
        <p:spPr>
          <a:xfrm>
            <a:off x="6240450" y="3307125"/>
            <a:ext cx="1430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Range queries</a:t>
            </a:r>
            <a:endParaRPr i="1" sz="800"/>
          </a:p>
        </p:txBody>
      </p:sp>
      <p:cxnSp>
        <p:nvCxnSpPr>
          <p:cNvPr id="277" name="Google Shape;277;p32"/>
          <p:cNvCxnSpPr>
            <a:stCxn id="268" idx="3"/>
          </p:cNvCxnSpPr>
          <p:nvPr/>
        </p:nvCxnSpPr>
        <p:spPr>
          <a:xfrm>
            <a:off x="5882850" y="3461475"/>
            <a:ext cx="357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2"/>
          <p:cNvSpPr txBox="1"/>
          <p:nvPr/>
        </p:nvSpPr>
        <p:spPr>
          <a:xfrm>
            <a:off x="6164250" y="3916725"/>
            <a:ext cx="1430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Typos</a:t>
            </a:r>
            <a:endParaRPr i="1" sz="800"/>
          </a:p>
        </p:txBody>
      </p:sp>
      <p:sp>
        <p:nvSpPr>
          <p:cNvPr id="279" name="Google Shape;279;p32"/>
          <p:cNvSpPr txBox="1"/>
          <p:nvPr/>
        </p:nvSpPr>
        <p:spPr>
          <a:xfrm>
            <a:off x="6164250" y="4145325"/>
            <a:ext cx="20103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Full-text search (VS LIKE, REGEXP) </a:t>
            </a:r>
            <a:endParaRPr i="1" sz="800"/>
          </a:p>
        </p:txBody>
      </p:sp>
      <p:sp>
        <p:nvSpPr>
          <p:cNvPr id="280" name="Google Shape;280;p32"/>
          <p:cNvSpPr txBox="1"/>
          <p:nvPr/>
        </p:nvSpPr>
        <p:spPr>
          <a:xfrm>
            <a:off x="6164250" y="4352975"/>
            <a:ext cx="1430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Levenshtein</a:t>
            </a:r>
            <a:endParaRPr i="1" sz="800"/>
          </a:p>
        </p:txBody>
      </p:sp>
      <p:sp>
        <p:nvSpPr>
          <p:cNvPr id="281" name="Google Shape;281;p32"/>
          <p:cNvSpPr txBox="1"/>
          <p:nvPr/>
        </p:nvSpPr>
        <p:spPr>
          <a:xfrm>
            <a:off x="6148200" y="4572375"/>
            <a:ext cx="16146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Document classification / ML</a:t>
            </a:r>
            <a:endParaRPr i="1" sz="800"/>
          </a:p>
        </p:txBody>
      </p:sp>
      <p:cxnSp>
        <p:nvCxnSpPr>
          <p:cNvPr id="282" name="Google Shape;282;p32"/>
          <p:cNvCxnSpPr>
            <a:stCxn id="270" idx="3"/>
          </p:cNvCxnSpPr>
          <p:nvPr/>
        </p:nvCxnSpPr>
        <p:spPr>
          <a:xfrm flipH="1" rot="10800000">
            <a:off x="5882850" y="4089975"/>
            <a:ext cx="2358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2"/>
          <p:cNvCxnSpPr>
            <a:stCxn id="270" idx="3"/>
          </p:cNvCxnSpPr>
          <p:nvPr/>
        </p:nvCxnSpPr>
        <p:spPr>
          <a:xfrm flipH="1" rot="10800000">
            <a:off x="5882850" y="4268775"/>
            <a:ext cx="3333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2"/>
          <p:cNvCxnSpPr>
            <a:stCxn id="270" idx="3"/>
          </p:cNvCxnSpPr>
          <p:nvPr/>
        </p:nvCxnSpPr>
        <p:spPr>
          <a:xfrm>
            <a:off x="5882850" y="4461675"/>
            <a:ext cx="317100" cy="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2"/>
          <p:cNvCxnSpPr>
            <a:stCxn id="270" idx="3"/>
            <a:endCxn id="281" idx="1"/>
          </p:cNvCxnSpPr>
          <p:nvPr/>
        </p:nvCxnSpPr>
        <p:spPr>
          <a:xfrm>
            <a:off x="5882850" y="4461675"/>
            <a:ext cx="26550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33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Search Engine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231150" y="923125"/>
            <a:ext cx="87597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indexes: allow to find misspelled/transposed terms (typos)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Lucene: full-text search.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49" y="3257575"/>
            <a:ext cx="2318284" cy="16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 rotWithShape="1">
          <a:blip r:embed="rId6">
            <a:alphaModFix/>
          </a:blip>
          <a:srcRect b="-6959" l="0" r="0" t="6960"/>
          <a:stretch/>
        </p:blipFill>
        <p:spPr>
          <a:xfrm>
            <a:off x="402549" y="1694525"/>
            <a:ext cx="2693349" cy="16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1159" y="2546225"/>
            <a:ext cx="1334275" cy="2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/>
        </p:nvSpPr>
        <p:spPr>
          <a:xfrm>
            <a:off x="6415300" y="2289125"/>
            <a:ext cx="9183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Refresh</a:t>
            </a:r>
            <a:endParaRPr i="1"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0700" y="2755950"/>
            <a:ext cx="20955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3075550" y="1686100"/>
            <a:ext cx="3272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Doc 1: </a:t>
            </a:r>
            <a:r>
              <a:rPr i="1" lang="en" sz="1000"/>
              <a:t>The quick brown fox jumped over the lazy dog</a:t>
            </a:r>
            <a:endParaRPr i="1" sz="1000"/>
          </a:p>
        </p:txBody>
      </p:sp>
      <p:sp>
        <p:nvSpPr>
          <p:cNvPr id="301" name="Google Shape;301;p33"/>
          <p:cNvSpPr txBox="1"/>
          <p:nvPr/>
        </p:nvSpPr>
        <p:spPr>
          <a:xfrm>
            <a:off x="3075550" y="1982425"/>
            <a:ext cx="3621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Doc 2: Quick brown foxes leap over lazy dogs in summer</a:t>
            </a:r>
            <a:endParaRPr i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34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Graph-Like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 model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/>
        </p:nvSpPr>
        <p:spPr>
          <a:xfrm>
            <a:off x="231150" y="618325"/>
            <a:ext cx="875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Many-to-many complex relationships (relational model is not enough)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0975" y="1075525"/>
            <a:ext cx="5388051" cy="333676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 txBox="1"/>
          <p:nvPr/>
        </p:nvSpPr>
        <p:spPr>
          <a:xfrm>
            <a:off x="6947425" y="1140750"/>
            <a:ext cx="1495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Vertices and edges (unordered) </a:t>
            </a:r>
            <a:endParaRPr sz="1000"/>
          </a:p>
        </p:txBody>
      </p:sp>
      <p:sp>
        <p:nvSpPr>
          <p:cNvPr id="313" name="Google Shape;313;p34"/>
          <p:cNvSpPr txBox="1"/>
          <p:nvPr/>
        </p:nvSpPr>
        <p:spPr>
          <a:xfrm>
            <a:off x="6947425" y="1750350"/>
            <a:ext cx="1495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</a:t>
            </a:r>
            <a:r>
              <a:rPr lang="en" sz="1000">
                <a:solidFill>
                  <a:schemeClr val="dk1"/>
                </a:solidFill>
              </a:rPr>
              <a:t>ny V can have an E to any other V (flex)</a:t>
            </a:r>
            <a:endParaRPr sz="1000"/>
          </a:p>
        </p:txBody>
      </p:sp>
      <p:sp>
        <p:nvSpPr>
          <p:cNvPr id="314" name="Google Shape;314;p34"/>
          <p:cNvSpPr txBox="1"/>
          <p:nvPr/>
        </p:nvSpPr>
        <p:spPr>
          <a:xfrm>
            <a:off x="6947425" y="2588550"/>
            <a:ext cx="1495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Anything potentially related to everything</a:t>
            </a:r>
            <a:endParaRPr sz="1000"/>
          </a:p>
        </p:txBody>
      </p:sp>
      <p:cxnSp>
        <p:nvCxnSpPr>
          <p:cNvPr id="315" name="Google Shape;315;p34"/>
          <p:cNvCxnSpPr>
            <a:stCxn id="313" idx="2"/>
            <a:endCxn id="314" idx="0"/>
          </p:cNvCxnSpPr>
          <p:nvPr/>
        </p:nvCxnSpPr>
        <p:spPr>
          <a:xfrm>
            <a:off x="7695025" y="220755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4"/>
          <p:cNvSpPr/>
          <p:nvPr/>
        </p:nvSpPr>
        <p:spPr>
          <a:xfrm>
            <a:off x="203175" y="1058025"/>
            <a:ext cx="950700" cy="87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Social Graph</a:t>
            </a:r>
            <a:endParaRPr sz="1200"/>
          </a:p>
        </p:txBody>
      </p:sp>
      <p:sp>
        <p:nvSpPr>
          <p:cNvPr id="317" name="Google Shape;317;p34"/>
          <p:cNvSpPr/>
          <p:nvPr/>
        </p:nvSpPr>
        <p:spPr>
          <a:xfrm>
            <a:off x="203175" y="2048625"/>
            <a:ext cx="950700" cy="87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</a:t>
            </a:r>
            <a:r>
              <a:rPr lang="en" sz="1200"/>
              <a:t> Graph</a:t>
            </a:r>
            <a:endParaRPr sz="1200"/>
          </a:p>
        </p:txBody>
      </p:sp>
      <p:sp>
        <p:nvSpPr>
          <p:cNvPr id="318" name="Google Shape;318;p34"/>
          <p:cNvSpPr/>
          <p:nvPr/>
        </p:nvSpPr>
        <p:spPr>
          <a:xfrm>
            <a:off x="203175" y="3039225"/>
            <a:ext cx="950700" cy="87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 </a:t>
            </a:r>
            <a:r>
              <a:rPr lang="en" sz="800"/>
              <a:t>Navigation</a:t>
            </a:r>
            <a:r>
              <a:rPr lang="en" sz="1200"/>
              <a:t> (TSP)</a:t>
            </a:r>
            <a:endParaRPr sz="1200"/>
          </a:p>
        </p:txBody>
      </p:sp>
      <p:sp>
        <p:nvSpPr>
          <p:cNvPr id="319" name="Google Shape;319;p34"/>
          <p:cNvSpPr/>
          <p:nvPr/>
        </p:nvSpPr>
        <p:spPr>
          <a:xfrm>
            <a:off x="203175" y="4029825"/>
            <a:ext cx="950700" cy="87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Page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Rank</a:t>
            </a:r>
            <a:endParaRPr sz="1200"/>
          </a:p>
        </p:txBody>
      </p:sp>
      <p:pic>
        <p:nvPicPr>
          <p:cNvPr id="320" name="Google Shape;32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6775" y="3364150"/>
            <a:ext cx="1161304" cy="11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/>
        </p:nvSpPr>
        <p:spPr>
          <a:xfrm>
            <a:off x="6846850" y="3130050"/>
            <a:ext cx="2067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</a:rPr>
              <a:t>people/location/event/checkin/comment</a:t>
            </a:r>
            <a:endParaRPr i="1" sz="800"/>
          </a:p>
        </p:txBody>
      </p:sp>
      <p:sp>
        <p:nvSpPr>
          <p:cNvPr id="322" name="Google Shape;322;p34"/>
          <p:cNvSpPr txBox="1"/>
          <p:nvPr/>
        </p:nvSpPr>
        <p:spPr>
          <a:xfrm>
            <a:off x="3381375" y="4511400"/>
            <a:ext cx="1925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h</a:t>
            </a:r>
            <a:r>
              <a:rPr i="1" lang="en" sz="1000"/>
              <a:t>ow many joins??</a:t>
            </a:r>
            <a:endParaRPr i="1" sz="1000"/>
          </a:p>
        </p:txBody>
      </p:sp>
      <p:cxnSp>
        <p:nvCxnSpPr>
          <p:cNvPr id="323" name="Google Shape;323;p34"/>
          <p:cNvCxnSpPr/>
          <p:nvPr/>
        </p:nvCxnSpPr>
        <p:spPr>
          <a:xfrm>
            <a:off x="3380300" y="4360075"/>
            <a:ext cx="4308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4" name="Google Shape;32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9075" y="4443216"/>
            <a:ext cx="1161300" cy="4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82149" y="4412302"/>
            <a:ext cx="610997" cy="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4"/>
          <p:cNvSpPr txBox="1"/>
          <p:nvPr/>
        </p:nvSpPr>
        <p:spPr>
          <a:xfrm>
            <a:off x="3518425" y="2816200"/>
            <a:ext cx="13002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13775" y="4439685"/>
            <a:ext cx="798361" cy="5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9925" y="4428712"/>
            <a:ext cx="1178649" cy="49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30875" y="2373763"/>
            <a:ext cx="1495200" cy="68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3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35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warehousing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/>
          <p:nvPr/>
        </p:nvSpPr>
        <p:spPr>
          <a:xfrm>
            <a:off x="1030250" y="754375"/>
            <a:ext cx="992400" cy="1166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OLTP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303050" y="1080550"/>
            <a:ext cx="590700" cy="704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3127675" y="1003450"/>
            <a:ext cx="14394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 analytics</a:t>
            </a:r>
            <a:endParaRPr i="1"/>
          </a:p>
        </p:txBody>
      </p:sp>
      <p:sp>
        <p:nvSpPr>
          <p:cNvPr id="341" name="Google Shape;341;p35"/>
          <p:cNvSpPr txBox="1"/>
          <p:nvPr/>
        </p:nvSpPr>
        <p:spPr>
          <a:xfrm>
            <a:off x="3527800" y="1768375"/>
            <a:ext cx="14091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 records</a:t>
            </a:r>
            <a:endParaRPr/>
          </a:p>
        </p:txBody>
      </p:sp>
      <p:sp>
        <p:nvSpPr>
          <p:cNvPr id="342" name="Google Shape;342;p35"/>
          <p:cNvSpPr txBox="1"/>
          <p:nvPr/>
        </p:nvSpPr>
        <p:spPr>
          <a:xfrm>
            <a:off x="5149775" y="1768375"/>
            <a:ext cx="14091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few columns</a:t>
            </a: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6771750" y="1768375"/>
            <a:ext cx="14091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Aggregations</a:t>
            </a:r>
            <a:endParaRPr/>
          </a:p>
        </p:txBody>
      </p:sp>
      <p:cxnSp>
        <p:nvCxnSpPr>
          <p:cNvPr id="344" name="Google Shape;344;p35"/>
          <p:cNvCxnSpPr/>
          <p:nvPr/>
        </p:nvCxnSpPr>
        <p:spPr>
          <a:xfrm flipH="1">
            <a:off x="3316900" y="1488250"/>
            <a:ext cx="15300" cy="46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5"/>
          <p:cNvCxnSpPr>
            <a:endCxn id="341" idx="1"/>
          </p:cNvCxnSpPr>
          <p:nvPr/>
        </p:nvCxnSpPr>
        <p:spPr>
          <a:xfrm flipH="1" rot="10800000">
            <a:off x="3316900" y="1923625"/>
            <a:ext cx="210900" cy="2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5"/>
          <p:cNvCxnSpPr>
            <a:stCxn id="341" idx="3"/>
            <a:endCxn id="342" idx="1"/>
          </p:cNvCxnSpPr>
          <p:nvPr/>
        </p:nvCxnSpPr>
        <p:spPr>
          <a:xfrm>
            <a:off x="4936900" y="1923625"/>
            <a:ext cx="21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5"/>
          <p:cNvCxnSpPr>
            <a:stCxn id="342" idx="3"/>
            <a:endCxn id="343" idx="1"/>
          </p:cNvCxnSpPr>
          <p:nvPr/>
        </p:nvCxnSpPr>
        <p:spPr>
          <a:xfrm>
            <a:off x="6558875" y="1923625"/>
            <a:ext cx="21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5"/>
          <p:cNvSpPr/>
          <p:nvPr/>
        </p:nvSpPr>
        <p:spPr>
          <a:xfrm>
            <a:off x="6483450" y="1314850"/>
            <a:ext cx="704400" cy="32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SUM</a:t>
            </a:r>
            <a:endParaRPr sz="1000"/>
          </a:p>
        </p:txBody>
      </p:sp>
      <p:sp>
        <p:nvSpPr>
          <p:cNvPr id="349" name="Google Shape;349;p35"/>
          <p:cNvSpPr/>
          <p:nvPr/>
        </p:nvSpPr>
        <p:spPr>
          <a:xfrm>
            <a:off x="7187850" y="1022275"/>
            <a:ext cx="704400" cy="32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AGV</a:t>
            </a:r>
            <a:endParaRPr sz="1000"/>
          </a:p>
        </p:txBody>
      </p:sp>
      <p:sp>
        <p:nvSpPr>
          <p:cNvPr id="350" name="Google Shape;350;p35"/>
          <p:cNvSpPr/>
          <p:nvPr/>
        </p:nvSpPr>
        <p:spPr>
          <a:xfrm>
            <a:off x="7822750" y="1319125"/>
            <a:ext cx="911400" cy="32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COUNT</a:t>
            </a:r>
            <a:endParaRPr sz="1000"/>
          </a:p>
        </p:txBody>
      </p:sp>
      <p:pic>
        <p:nvPicPr>
          <p:cNvPr id="351" name="Google Shape;3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1938" y="2488775"/>
            <a:ext cx="2024625" cy="15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5"/>
          <p:cNvSpPr txBox="1"/>
          <p:nvPr/>
        </p:nvSpPr>
        <p:spPr>
          <a:xfrm>
            <a:off x="7199850" y="4082050"/>
            <a:ext cx="1348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Total revenue</a:t>
            </a:r>
            <a:endParaRPr i="1" sz="1200"/>
          </a:p>
        </p:txBody>
      </p:sp>
      <p:sp>
        <p:nvSpPr>
          <p:cNvPr id="353" name="Google Shape;353;p35"/>
          <p:cNvSpPr txBox="1"/>
          <p:nvPr/>
        </p:nvSpPr>
        <p:spPr>
          <a:xfrm>
            <a:off x="6938550" y="4340950"/>
            <a:ext cx="1871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Most purchased brand</a:t>
            </a:r>
            <a:endParaRPr i="1" sz="1200"/>
          </a:p>
        </p:txBody>
      </p:sp>
      <p:sp>
        <p:nvSpPr>
          <p:cNvPr id="354" name="Google Shape;354;p35"/>
          <p:cNvSpPr/>
          <p:nvPr/>
        </p:nvSpPr>
        <p:spPr>
          <a:xfrm>
            <a:off x="3121875" y="2473925"/>
            <a:ext cx="1294500" cy="12186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</a:t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>
            <a:off x="4843600" y="2941913"/>
            <a:ext cx="704400" cy="325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BI</a:t>
            </a:r>
            <a:endParaRPr sz="1000"/>
          </a:p>
        </p:txBody>
      </p:sp>
      <p:cxnSp>
        <p:nvCxnSpPr>
          <p:cNvPr id="356" name="Google Shape;356;p35"/>
          <p:cNvCxnSpPr>
            <a:stCxn id="354" idx="6"/>
            <a:endCxn id="355" idx="2"/>
          </p:cNvCxnSpPr>
          <p:nvPr/>
        </p:nvCxnSpPr>
        <p:spPr>
          <a:xfrm>
            <a:off x="4416375" y="3083225"/>
            <a:ext cx="4272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5"/>
          <p:cNvSpPr/>
          <p:nvPr/>
        </p:nvSpPr>
        <p:spPr>
          <a:xfrm>
            <a:off x="4719475" y="3459713"/>
            <a:ext cx="704400" cy="325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TB to PB</a:t>
            </a:r>
            <a:endParaRPr sz="1000"/>
          </a:p>
        </p:txBody>
      </p:sp>
      <p:cxnSp>
        <p:nvCxnSpPr>
          <p:cNvPr id="358" name="Google Shape;358;p35"/>
          <p:cNvCxnSpPr>
            <a:stCxn id="354" idx="5"/>
            <a:endCxn id="357" idx="2"/>
          </p:cNvCxnSpPr>
          <p:nvPr/>
        </p:nvCxnSpPr>
        <p:spPr>
          <a:xfrm>
            <a:off x="4226800" y="3514065"/>
            <a:ext cx="492600" cy="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5"/>
          <p:cNvSpPr/>
          <p:nvPr/>
        </p:nvSpPr>
        <p:spPr>
          <a:xfrm>
            <a:off x="1980200" y="2931413"/>
            <a:ext cx="704400" cy="3258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$$</a:t>
            </a:r>
            <a:endParaRPr sz="1000"/>
          </a:p>
        </p:txBody>
      </p:sp>
      <p:cxnSp>
        <p:nvCxnSpPr>
          <p:cNvPr id="360" name="Google Shape;360;p35"/>
          <p:cNvCxnSpPr>
            <a:stCxn id="354" idx="2"/>
            <a:endCxn id="359" idx="6"/>
          </p:cNvCxnSpPr>
          <p:nvPr/>
        </p:nvCxnSpPr>
        <p:spPr>
          <a:xfrm flipH="1">
            <a:off x="2684475" y="3083225"/>
            <a:ext cx="4374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5"/>
          <p:cNvSpPr/>
          <p:nvPr/>
        </p:nvSpPr>
        <p:spPr>
          <a:xfrm>
            <a:off x="280325" y="3337475"/>
            <a:ext cx="1439400" cy="116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cxnSp>
        <p:nvCxnSpPr>
          <p:cNvPr id="362" name="Google Shape;362;p35"/>
          <p:cNvCxnSpPr>
            <a:stCxn id="359" idx="2"/>
            <a:endCxn id="361" idx="0"/>
          </p:cNvCxnSpPr>
          <p:nvPr/>
        </p:nvCxnSpPr>
        <p:spPr>
          <a:xfrm flipH="1">
            <a:off x="1000100" y="3094313"/>
            <a:ext cx="9801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5"/>
          <p:cNvSpPr txBox="1"/>
          <p:nvPr/>
        </p:nvSpPr>
        <p:spPr>
          <a:xfrm>
            <a:off x="1757300" y="3466375"/>
            <a:ext cx="845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Read only</a:t>
            </a:r>
            <a:endParaRPr i="1" sz="1000"/>
          </a:p>
        </p:txBody>
      </p:sp>
      <p:sp>
        <p:nvSpPr>
          <p:cNvPr id="364" name="Google Shape;364;p35"/>
          <p:cNvSpPr txBox="1"/>
          <p:nvPr/>
        </p:nvSpPr>
        <p:spPr>
          <a:xfrm>
            <a:off x="676750" y="2385900"/>
            <a:ext cx="11787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Periodic dump</a:t>
            </a:r>
            <a:endParaRPr i="1" sz="1000"/>
          </a:p>
        </p:txBody>
      </p:sp>
      <p:cxnSp>
        <p:nvCxnSpPr>
          <p:cNvPr id="365" name="Google Shape;365;p35"/>
          <p:cNvCxnSpPr>
            <a:stCxn id="338" idx="4"/>
          </p:cNvCxnSpPr>
          <p:nvPr/>
        </p:nvCxnSpPr>
        <p:spPr>
          <a:xfrm flipH="1">
            <a:off x="1113650" y="1920775"/>
            <a:ext cx="412800" cy="6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5"/>
          <p:cNvCxnSpPr>
            <a:endCxn id="361" idx="0"/>
          </p:cNvCxnSpPr>
          <p:nvPr/>
        </p:nvCxnSpPr>
        <p:spPr>
          <a:xfrm flipH="1">
            <a:off x="1000025" y="2633075"/>
            <a:ext cx="9840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67" name="Google Shape;367;p35"/>
          <p:cNvSpPr txBox="1"/>
          <p:nvPr/>
        </p:nvSpPr>
        <p:spPr>
          <a:xfrm>
            <a:off x="1999300" y="4149675"/>
            <a:ext cx="4926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ETL</a:t>
            </a:r>
            <a:endParaRPr sz="1000"/>
          </a:p>
        </p:txBody>
      </p:sp>
      <p:cxnSp>
        <p:nvCxnSpPr>
          <p:cNvPr id="368" name="Google Shape;368;p35"/>
          <p:cNvCxnSpPr>
            <a:endCxn id="367" idx="1"/>
          </p:cNvCxnSpPr>
          <p:nvPr/>
        </p:nvCxnSpPr>
        <p:spPr>
          <a:xfrm flipH="1" rot="10800000">
            <a:off x="1711900" y="4304925"/>
            <a:ext cx="2874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5"/>
          <p:cNvCxnSpPr>
            <a:stCxn id="367" idx="0"/>
            <a:endCxn id="361" idx="3"/>
          </p:cNvCxnSpPr>
          <p:nvPr/>
        </p:nvCxnSpPr>
        <p:spPr>
          <a:xfrm flipH="1" rot="5400000">
            <a:off x="1868200" y="3772275"/>
            <a:ext cx="228900" cy="52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5"/>
          <p:cNvCxnSpPr>
            <a:stCxn id="343" idx="0"/>
            <a:endCxn id="348" idx="5"/>
          </p:cNvCxnSpPr>
          <p:nvPr/>
        </p:nvCxnSpPr>
        <p:spPr>
          <a:xfrm rot="10800000">
            <a:off x="7084800" y="1592875"/>
            <a:ext cx="3915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5"/>
          <p:cNvCxnSpPr>
            <a:stCxn id="343" idx="0"/>
            <a:endCxn id="349" idx="4"/>
          </p:cNvCxnSpPr>
          <p:nvPr/>
        </p:nvCxnSpPr>
        <p:spPr>
          <a:xfrm flipH="1" rot="10800000">
            <a:off x="7476300" y="1348075"/>
            <a:ext cx="639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5"/>
          <p:cNvCxnSpPr>
            <a:stCxn id="343" idx="0"/>
            <a:endCxn id="350" idx="3"/>
          </p:cNvCxnSpPr>
          <p:nvPr/>
        </p:nvCxnSpPr>
        <p:spPr>
          <a:xfrm flipH="1" rot="10800000">
            <a:off x="7476300" y="1597075"/>
            <a:ext cx="48000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5"/>
          <p:cNvSpPr txBox="1"/>
          <p:nvPr/>
        </p:nvSpPr>
        <p:spPr>
          <a:xfrm>
            <a:off x="5802825" y="674063"/>
            <a:ext cx="1294500" cy="42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Materialized views</a:t>
            </a:r>
            <a:endParaRPr i="1" sz="1000"/>
          </a:p>
        </p:txBody>
      </p:sp>
      <p:sp>
        <p:nvSpPr>
          <p:cNvPr id="374" name="Google Shape;374;p35"/>
          <p:cNvSpPr/>
          <p:nvPr/>
        </p:nvSpPr>
        <p:spPr>
          <a:xfrm>
            <a:off x="3810475" y="3840725"/>
            <a:ext cx="992400" cy="325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Often relational</a:t>
            </a:r>
            <a:endParaRPr sz="1000"/>
          </a:p>
        </p:txBody>
      </p:sp>
      <p:cxnSp>
        <p:nvCxnSpPr>
          <p:cNvPr id="375" name="Google Shape;375;p35"/>
          <p:cNvCxnSpPr>
            <a:stCxn id="354" idx="4"/>
            <a:endCxn id="374" idx="0"/>
          </p:cNvCxnSpPr>
          <p:nvPr/>
        </p:nvCxnSpPr>
        <p:spPr>
          <a:xfrm>
            <a:off x="3769125" y="3692525"/>
            <a:ext cx="5376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6" name="Google Shape;37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4225" y="4460775"/>
            <a:ext cx="1227726" cy="53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7300" y="4374125"/>
            <a:ext cx="750917" cy="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1770" y="4477558"/>
            <a:ext cx="1178700" cy="49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3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36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Column-oriented storage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86" name="Google Shape;3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/>
          <p:nvPr/>
        </p:nvSpPr>
        <p:spPr>
          <a:xfrm>
            <a:off x="1030250" y="754375"/>
            <a:ext cx="992400" cy="1166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OLTP</a:t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303050" y="1080550"/>
            <a:ext cx="590700" cy="704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3121875" y="2473925"/>
            <a:ext cx="1294500" cy="12186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</a:t>
            </a:r>
            <a:endParaRPr/>
          </a:p>
        </p:txBody>
      </p:sp>
      <p:sp>
        <p:nvSpPr>
          <p:cNvPr id="390" name="Google Shape;390;p36"/>
          <p:cNvSpPr txBox="1"/>
          <p:nvPr/>
        </p:nvSpPr>
        <p:spPr>
          <a:xfrm>
            <a:off x="2225250" y="754375"/>
            <a:ext cx="930900" cy="3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r>
              <a:rPr lang="en" sz="1000"/>
              <a:t>ow oriented</a:t>
            </a:r>
            <a:endParaRPr sz="1000"/>
          </a:p>
        </p:txBody>
      </p:sp>
      <p:sp>
        <p:nvSpPr>
          <p:cNvPr id="391" name="Google Shape;391;p36"/>
          <p:cNvSpPr txBox="1"/>
          <p:nvPr/>
        </p:nvSpPr>
        <p:spPr>
          <a:xfrm>
            <a:off x="2225250" y="1135375"/>
            <a:ext cx="930900" cy="3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documents</a:t>
            </a:r>
            <a:endParaRPr sz="1000"/>
          </a:p>
        </p:txBody>
      </p:sp>
      <p:sp>
        <p:nvSpPr>
          <p:cNvPr id="392" name="Google Shape;392;p36"/>
          <p:cNvSpPr txBox="1"/>
          <p:nvPr/>
        </p:nvSpPr>
        <p:spPr>
          <a:xfrm>
            <a:off x="2225250" y="1516375"/>
            <a:ext cx="9309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</a:t>
            </a:r>
            <a:r>
              <a:rPr lang="en" sz="1000"/>
              <a:t>oad, parse, filter</a:t>
            </a:r>
            <a:endParaRPr sz="1000"/>
          </a:p>
        </p:txBody>
      </p:sp>
      <p:sp>
        <p:nvSpPr>
          <p:cNvPr id="393" name="Google Shape;393;p36"/>
          <p:cNvSpPr txBox="1"/>
          <p:nvPr/>
        </p:nvSpPr>
        <p:spPr>
          <a:xfrm>
            <a:off x="5201875" y="754375"/>
            <a:ext cx="930900" cy="326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Trillion rows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5201875" y="1516375"/>
            <a:ext cx="930900" cy="457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+100 columns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395" name="Google Shape;395;p36"/>
          <p:cNvCxnSpPr>
            <a:stCxn id="390" idx="3"/>
            <a:endCxn id="393" idx="1"/>
          </p:cNvCxnSpPr>
          <p:nvPr/>
        </p:nvCxnSpPr>
        <p:spPr>
          <a:xfrm>
            <a:off x="3156150" y="917425"/>
            <a:ext cx="20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6"/>
          <p:cNvCxnSpPr>
            <a:stCxn id="392" idx="3"/>
            <a:endCxn id="394" idx="1"/>
          </p:cNvCxnSpPr>
          <p:nvPr/>
        </p:nvCxnSpPr>
        <p:spPr>
          <a:xfrm>
            <a:off x="3156150" y="1744975"/>
            <a:ext cx="20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7" name="Google Shape;397;p36"/>
          <p:cNvSpPr txBox="1"/>
          <p:nvPr/>
        </p:nvSpPr>
        <p:spPr>
          <a:xfrm>
            <a:off x="5016675" y="2572525"/>
            <a:ext cx="1116000" cy="3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column</a:t>
            </a:r>
            <a:r>
              <a:rPr lang="en" sz="1000"/>
              <a:t> oriented</a:t>
            </a:r>
            <a:endParaRPr sz="1000"/>
          </a:p>
        </p:txBody>
      </p:sp>
      <p:cxnSp>
        <p:nvCxnSpPr>
          <p:cNvPr id="398" name="Google Shape;398;p36"/>
          <p:cNvCxnSpPr>
            <a:stCxn id="389" idx="6"/>
            <a:endCxn id="397" idx="1"/>
          </p:cNvCxnSpPr>
          <p:nvPr/>
        </p:nvCxnSpPr>
        <p:spPr>
          <a:xfrm flipH="1" rot="10800000">
            <a:off x="4416375" y="2735525"/>
            <a:ext cx="6003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6"/>
          <p:cNvSpPr txBox="1"/>
          <p:nvPr/>
        </p:nvSpPr>
        <p:spPr>
          <a:xfrm>
            <a:off x="6476700" y="2581225"/>
            <a:ext cx="1116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Compression</a:t>
            </a:r>
            <a:endParaRPr i="1" sz="1000"/>
          </a:p>
        </p:txBody>
      </p:sp>
      <p:sp>
        <p:nvSpPr>
          <p:cNvPr id="400" name="Google Shape;400;p36"/>
          <p:cNvSpPr txBox="1"/>
          <p:nvPr/>
        </p:nvSpPr>
        <p:spPr>
          <a:xfrm>
            <a:off x="6420900" y="3059825"/>
            <a:ext cx="1475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Can’t update-in-place</a:t>
            </a:r>
            <a:endParaRPr i="1" sz="1000"/>
          </a:p>
        </p:txBody>
      </p:sp>
      <p:cxnSp>
        <p:nvCxnSpPr>
          <p:cNvPr id="401" name="Google Shape;401;p36"/>
          <p:cNvCxnSpPr>
            <a:stCxn id="397" idx="3"/>
            <a:endCxn id="399" idx="1"/>
          </p:cNvCxnSpPr>
          <p:nvPr/>
        </p:nvCxnSpPr>
        <p:spPr>
          <a:xfrm>
            <a:off x="6132675" y="2735575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6"/>
          <p:cNvCxnSpPr>
            <a:stCxn id="399" idx="2"/>
          </p:cNvCxnSpPr>
          <p:nvPr/>
        </p:nvCxnSpPr>
        <p:spPr>
          <a:xfrm flipH="1">
            <a:off x="6993900" y="2889925"/>
            <a:ext cx="408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3" name="Google Shape;40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650" y="4192875"/>
            <a:ext cx="1472196" cy="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796" y="4138150"/>
            <a:ext cx="21812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3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37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Conclusions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412" name="Google Shape;4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7"/>
          <p:cNvSpPr txBox="1"/>
          <p:nvPr/>
        </p:nvSpPr>
        <p:spPr>
          <a:xfrm>
            <a:off x="231150" y="846925"/>
            <a:ext cx="875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 has a tendency of becoming more interconnected as features are added to applications.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"/>
          <p:cNvSpPr txBox="1"/>
          <p:nvPr/>
        </p:nvSpPr>
        <p:spPr>
          <a:xfrm>
            <a:off x="252325" y="1309600"/>
            <a:ext cx="77781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Usage of unappropriate db might have a big impact in performance: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Elastisearch as main db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Redis pub/sub when needing high retention periods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Mongodb when having mainly many-to-many relationships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etc. </a:t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263375" y="2634900"/>
            <a:ext cx="8217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Proper choice at a proper time is </a:t>
            </a:r>
            <a:r>
              <a:rPr b="1" i="1" lang="en">
                <a:solidFill>
                  <a:schemeClr val="dk1"/>
                </a:solidFill>
              </a:rPr>
              <a:t>fundamental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416" name="Google Shape;416;p37"/>
          <p:cNvSpPr txBox="1"/>
          <p:nvPr/>
        </p:nvSpPr>
        <p:spPr>
          <a:xfrm>
            <a:off x="263375" y="3111400"/>
            <a:ext cx="70836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will usually need a combination of these (</a:t>
            </a:r>
            <a:r>
              <a:rPr b="1" i="1" lang="en">
                <a:solidFill>
                  <a:schemeClr val="dk1"/>
                </a:solidFill>
              </a:rPr>
              <a:t>polyglot persistence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Main db might be MongoDB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ElasticSearch for searching purposes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Redis available for caching/session purposes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Snapshots to Cassandra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p3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38"/>
          <p:cNvSpPr txBox="1"/>
          <p:nvPr/>
        </p:nvSpPr>
        <p:spPr>
          <a:xfrm>
            <a:off x="87250" y="37825"/>
            <a:ext cx="73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models choice: Exploring the world of databases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4" name="Google Shape;4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8"/>
          <p:cNvSpPr txBox="1"/>
          <p:nvPr/>
        </p:nvSpPr>
        <p:spPr>
          <a:xfrm>
            <a:off x="1629625" y="1899325"/>
            <a:ext cx="587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Any questions?</a:t>
            </a:r>
            <a:endParaRPr sz="7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39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Possible future talks (from whoever dares…) 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433" name="Google Shape;4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9"/>
          <p:cNvSpPr txBox="1"/>
          <p:nvPr/>
        </p:nvSpPr>
        <p:spPr>
          <a:xfrm>
            <a:off x="231150" y="891425"/>
            <a:ext cx="87597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Document-store within MySQL ??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Distributed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Redundancy - Partitioning - CAP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GraphQL - Prisma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 engines - ElasticSearch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Encoding types - JSON, XML, Protobuf, Thrift, Avro. Interaction with 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4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07" name="Google Shape;1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/>
          <p:nvPr/>
        </p:nvSpPr>
        <p:spPr>
          <a:xfrm>
            <a:off x="231150" y="694525"/>
            <a:ext cx="87597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Which data models do you know?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you have any experience with them?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starting a new project, how would you choose the data model to use?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Relational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NoSQL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In-Memory store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Search engine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Graph-Like data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Column-oriented storage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Indexes, storage and retrieval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warehousing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25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Which data solutions do you know?</a:t>
            </a:r>
            <a:endParaRPr b="1" sz="24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6" name="Google Shape;1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/>
          <p:nvPr/>
        </p:nvSpPr>
        <p:spPr>
          <a:xfrm>
            <a:off x="231150" y="770725"/>
            <a:ext cx="37761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Relational DBs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OracleDB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8" name="Google Shape;118;p25"/>
          <p:cNvSpPr txBox="1"/>
          <p:nvPr/>
        </p:nvSpPr>
        <p:spPr>
          <a:xfrm>
            <a:off x="154950" y="2218525"/>
            <a:ext cx="37761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NoSQL dbs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Redis/Memcached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Elasticsearch??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6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Experience with these models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/>
          <p:nvPr/>
        </p:nvSpPr>
        <p:spPr>
          <a:xfrm>
            <a:off x="2755775" y="787775"/>
            <a:ext cx="5934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</a:rPr>
              <a:t>Almost everyone has created and configured a relational db in some occasion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2109550" y="2387975"/>
            <a:ext cx="2005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</a:rPr>
              <a:t>Personal usage</a:t>
            </a:r>
            <a:endParaRPr/>
          </a:p>
        </p:txBody>
      </p:sp>
      <p:sp>
        <p:nvSpPr>
          <p:cNvPr id="129" name="Google Shape;129;p26"/>
          <p:cNvSpPr txBox="1"/>
          <p:nvPr/>
        </p:nvSpPr>
        <p:spPr>
          <a:xfrm>
            <a:off x="3996775" y="2577600"/>
            <a:ext cx="3426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</a:rPr>
              <a:t>I know we use it for caching purposes</a:t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2656425" y="2820100"/>
            <a:ext cx="53166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</a:rPr>
              <a:t>Just hitting it (creating some queries, maybe)</a:t>
            </a:r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632700" y="3745600"/>
            <a:ext cx="7639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general, short experience, not too close and with everything pre-configured.</a:t>
            </a:r>
            <a:endParaRPr/>
          </a:p>
        </p:txBody>
      </p:sp>
      <p:sp>
        <p:nvSpPr>
          <p:cNvPr id="132" name="Google Shape;132;p26"/>
          <p:cNvSpPr txBox="1"/>
          <p:nvPr/>
        </p:nvSpPr>
        <p:spPr>
          <a:xfrm>
            <a:off x="231150" y="770725"/>
            <a:ext cx="37761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Relational DBs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OracleDB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3" name="Google Shape;133;p26"/>
          <p:cNvSpPr txBox="1"/>
          <p:nvPr/>
        </p:nvSpPr>
        <p:spPr>
          <a:xfrm>
            <a:off x="154950" y="2218525"/>
            <a:ext cx="37761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NoSQL dbs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Redis/Memcached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Elasticsearch</a:t>
            </a:r>
            <a:r>
              <a:rPr lang="en"/>
              <a:t>??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7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starting a new project, I would choose...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231150" y="770725"/>
            <a:ext cx="8759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Besides SQL, NoSQL and NewSQL classification, what else do we know/care about?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3" name="Google Shape;143;p27"/>
          <p:cNvSpPr txBox="1"/>
          <p:nvPr/>
        </p:nvSpPr>
        <p:spPr>
          <a:xfrm>
            <a:off x="356075" y="3586575"/>
            <a:ext cx="8491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Usually, people choose familiar dbs (similar to choosing the proper Java collection), but not the most appropriate ones.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332900" y="1381300"/>
            <a:ext cx="52572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is each of these in selected db?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Performance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Query language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Indexing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Supported data types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Replication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Partitioning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Fault-tolerance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Scalability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7975" y="1499400"/>
            <a:ext cx="2534116" cy="17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8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Relational model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5394200" y="752300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Many-to-one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Many-to-many Good support for joins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6402850" y="2141363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Seeking normalization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1075400" y="2051700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Storing id → information meaningful to humans in one place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37275" y="2051700"/>
            <a:ext cx="877500" cy="361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No ambiguity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2501700" y="2610375"/>
            <a:ext cx="877500" cy="361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Ease of updating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5254400" y="3620213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Schema on write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2717050" y="668888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SQL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704100" y="3635463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PostgreSQL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MySQL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OracleDB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3791250" y="1988963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Relations (tables), rows and columns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163" name="Google Shape;163;p28"/>
          <p:cNvCxnSpPr>
            <a:stCxn id="162" idx="7"/>
            <a:endCxn id="154" idx="3"/>
          </p:cNvCxnSpPr>
          <p:nvPr/>
        </p:nvCxnSpPr>
        <p:spPr>
          <a:xfrm flipH="1" rot="10800000">
            <a:off x="5124074" y="1805807"/>
            <a:ext cx="4989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8"/>
          <p:cNvCxnSpPr>
            <a:stCxn id="162" idx="6"/>
            <a:endCxn id="155" idx="2"/>
          </p:cNvCxnSpPr>
          <p:nvPr/>
        </p:nvCxnSpPr>
        <p:spPr>
          <a:xfrm>
            <a:off x="5352750" y="2606063"/>
            <a:ext cx="1050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8"/>
          <p:cNvCxnSpPr>
            <a:stCxn id="162" idx="5"/>
            <a:endCxn id="159" idx="1"/>
          </p:cNvCxnSpPr>
          <p:nvPr/>
        </p:nvCxnSpPr>
        <p:spPr>
          <a:xfrm>
            <a:off x="5124074" y="3042418"/>
            <a:ext cx="359100" cy="7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8"/>
          <p:cNvCxnSpPr>
            <a:stCxn id="162" idx="3"/>
            <a:endCxn id="161" idx="0"/>
          </p:cNvCxnSpPr>
          <p:nvPr/>
        </p:nvCxnSpPr>
        <p:spPr>
          <a:xfrm flipH="1">
            <a:off x="3484726" y="3042418"/>
            <a:ext cx="53520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8"/>
          <p:cNvCxnSpPr>
            <a:endCxn id="156" idx="7"/>
          </p:cNvCxnSpPr>
          <p:nvPr/>
        </p:nvCxnSpPr>
        <p:spPr>
          <a:xfrm rot="10800000">
            <a:off x="2408224" y="2232444"/>
            <a:ext cx="13830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8"/>
          <p:cNvCxnSpPr/>
          <p:nvPr/>
        </p:nvCxnSpPr>
        <p:spPr>
          <a:xfrm rot="10800000">
            <a:off x="3908626" y="1825007"/>
            <a:ext cx="1113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9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NoSQL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/>
          <p:nvPr/>
        </p:nvSpPr>
        <p:spPr>
          <a:xfrm>
            <a:off x="5394200" y="752300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Many-to-one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Many-to-many Good support for joins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6402850" y="2141363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Seeking normalization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1075400" y="2051700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Storing id → information meaningful to humans in one place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537275" y="2051700"/>
            <a:ext cx="877500" cy="361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No ambiguity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2501700" y="2610375"/>
            <a:ext cx="877500" cy="361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Ease of updating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5254400" y="3620213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Schema on write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2717050" y="668888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SQL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2704100" y="3635463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PostgreSQL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MySQL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OracleDB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3791250" y="1988963"/>
            <a:ext cx="1561500" cy="123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Relations (tables), rows and columns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186" name="Google Shape;186;p29"/>
          <p:cNvCxnSpPr>
            <a:stCxn id="185" idx="7"/>
            <a:endCxn id="177" idx="3"/>
          </p:cNvCxnSpPr>
          <p:nvPr/>
        </p:nvCxnSpPr>
        <p:spPr>
          <a:xfrm flipH="1" rot="10800000">
            <a:off x="5124074" y="1805807"/>
            <a:ext cx="4989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>
            <a:stCxn id="185" idx="6"/>
            <a:endCxn id="178" idx="2"/>
          </p:cNvCxnSpPr>
          <p:nvPr/>
        </p:nvCxnSpPr>
        <p:spPr>
          <a:xfrm>
            <a:off x="5352750" y="2606063"/>
            <a:ext cx="1050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9"/>
          <p:cNvCxnSpPr>
            <a:stCxn id="185" idx="5"/>
            <a:endCxn id="182" idx="1"/>
          </p:cNvCxnSpPr>
          <p:nvPr/>
        </p:nvCxnSpPr>
        <p:spPr>
          <a:xfrm>
            <a:off x="5124074" y="3042418"/>
            <a:ext cx="359100" cy="7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9"/>
          <p:cNvCxnSpPr>
            <a:stCxn id="185" idx="3"/>
            <a:endCxn id="184" idx="0"/>
          </p:cNvCxnSpPr>
          <p:nvPr/>
        </p:nvCxnSpPr>
        <p:spPr>
          <a:xfrm flipH="1">
            <a:off x="3484726" y="3042418"/>
            <a:ext cx="53520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9"/>
          <p:cNvCxnSpPr>
            <a:endCxn id="179" idx="7"/>
          </p:cNvCxnSpPr>
          <p:nvPr/>
        </p:nvCxnSpPr>
        <p:spPr>
          <a:xfrm rot="10800000">
            <a:off x="2408224" y="2232444"/>
            <a:ext cx="13830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9"/>
          <p:cNvCxnSpPr/>
          <p:nvPr/>
        </p:nvCxnSpPr>
        <p:spPr>
          <a:xfrm rot="10800000">
            <a:off x="3908626" y="1825007"/>
            <a:ext cx="1113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9"/>
          <p:cNvSpPr/>
          <p:nvPr/>
        </p:nvSpPr>
        <p:spPr>
          <a:xfrm>
            <a:off x="2704100" y="674250"/>
            <a:ext cx="1561500" cy="12342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Not only </a:t>
            </a:r>
            <a:r>
              <a:rPr b="1" lang="en" sz="1000">
                <a:solidFill>
                  <a:srgbClr val="FFFFFF"/>
                </a:solidFill>
              </a:rPr>
              <a:t>SQL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Specialized query operations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254400" y="3620225"/>
            <a:ext cx="1561500" cy="12342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Schema</a:t>
            </a:r>
            <a:r>
              <a:rPr b="1" lang="en" sz="1000">
                <a:solidFill>
                  <a:srgbClr val="FFFFFF"/>
                </a:solidFill>
              </a:rPr>
              <a:t> on read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6402850" y="2145050"/>
            <a:ext cx="1665900" cy="12342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Denormalization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1075400" y="2051700"/>
            <a:ext cx="1561500" cy="12342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Data duplication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3791250" y="1988938"/>
            <a:ext cx="1561500" cy="12342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Dynamic and more expressive data model, flexible schema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2501700" y="2591213"/>
            <a:ext cx="877500" cy="361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Weak join support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2730025" y="3635500"/>
            <a:ext cx="1561500" cy="12342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Usually free and open source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5394200" y="752300"/>
            <a:ext cx="1561500" cy="12342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One-to-one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One-to-many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No relations (logs)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537275" y="2051688"/>
            <a:ext cx="877500" cy="361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Locality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760075" y="656250"/>
            <a:ext cx="1561500" cy="12342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Greater scalability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Very large datasets/W throughput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202" name="Google Shape;202;p29"/>
          <p:cNvCxnSpPr>
            <a:endCxn id="201" idx="5"/>
          </p:cNvCxnSpPr>
          <p:nvPr/>
        </p:nvCxnSpPr>
        <p:spPr>
          <a:xfrm rot="10800000">
            <a:off x="2092899" y="1709706"/>
            <a:ext cx="17505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3" name="Google Shape;20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125" y="3535175"/>
            <a:ext cx="20955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3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30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Document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model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1656025" y="784788"/>
            <a:ext cx="6840300" cy="408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Locality, self-contained documents (JSON, XML, BSON) → better performance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575" y="1316175"/>
            <a:ext cx="3267075" cy="231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/>
          <p:nvPr/>
        </p:nvCxnSpPr>
        <p:spPr>
          <a:xfrm>
            <a:off x="4963750" y="1128850"/>
            <a:ext cx="6894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0"/>
          <p:cNvSpPr txBox="1"/>
          <p:nvPr/>
        </p:nvSpPr>
        <p:spPr>
          <a:xfrm>
            <a:off x="5718500" y="1324838"/>
            <a:ext cx="1795200" cy="40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the app</a:t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333350" y="3905625"/>
            <a:ext cx="8637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Update?</a:t>
            </a:r>
            <a:endParaRPr i="1" sz="1000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7025" y="3818375"/>
            <a:ext cx="1744254" cy="11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/>
          <p:nvPr/>
        </p:nvSpPr>
        <p:spPr>
          <a:xfrm>
            <a:off x="4963750" y="2401600"/>
            <a:ext cx="3050100" cy="408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Many to many may not be needed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7822750" y="2191075"/>
            <a:ext cx="689400" cy="40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4323825" y="3580025"/>
            <a:ext cx="1365000" cy="12027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Schemaless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Schema on Read</a:t>
            </a:r>
            <a:endParaRPr sz="1100"/>
          </a:p>
        </p:txBody>
      </p:sp>
      <p:sp>
        <p:nvSpPr>
          <p:cNvPr id="221" name="Google Shape;221;p30"/>
          <p:cNvSpPr txBox="1"/>
          <p:nvPr/>
        </p:nvSpPr>
        <p:spPr>
          <a:xfrm>
            <a:off x="505150" y="1232375"/>
            <a:ext cx="493500" cy="23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222" name="Google Shape;222;p30"/>
          <p:cNvSpPr txBox="1"/>
          <p:nvPr/>
        </p:nvSpPr>
        <p:spPr>
          <a:xfrm>
            <a:off x="124150" y="4403825"/>
            <a:ext cx="1002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Consistency?</a:t>
            </a:r>
            <a:endParaRPr i="1" sz="1000"/>
          </a:p>
        </p:txBody>
      </p:sp>
      <p:sp>
        <p:nvSpPr>
          <p:cNvPr id="223" name="Google Shape;223;p30"/>
          <p:cNvSpPr txBox="1"/>
          <p:nvPr/>
        </p:nvSpPr>
        <p:spPr>
          <a:xfrm>
            <a:off x="3977100" y="1532150"/>
            <a:ext cx="857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Keep them 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small!</a:t>
            </a:r>
            <a:endParaRPr i="1" sz="1000"/>
          </a:p>
        </p:txBody>
      </p:sp>
      <p:cxnSp>
        <p:nvCxnSpPr>
          <p:cNvPr id="224" name="Google Shape;224;p30"/>
          <p:cNvCxnSpPr>
            <a:stCxn id="223" idx="1"/>
          </p:cNvCxnSpPr>
          <p:nvPr/>
        </p:nvCxnSpPr>
        <p:spPr>
          <a:xfrm flipH="1">
            <a:off x="3526500" y="1832900"/>
            <a:ext cx="450600" cy="1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5" name="Google Shape;22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5525" y="3597361"/>
            <a:ext cx="2270159" cy="98241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/>
          <p:nvPr/>
        </p:nvSpPr>
        <p:spPr>
          <a:xfrm>
            <a:off x="8026200" y="3472400"/>
            <a:ext cx="928800" cy="378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MapReduce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3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31"/>
          <p:cNvSpPr txBox="1"/>
          <p:nvPr/>
        </p:nvSpPr>
        <p:spPr>
          <a:xfrm>
            <a:off x="87250" y="37825"/>
            <a:ext cx="77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In-memory 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7250" y="1367025"/>
            <a:ext cx="20955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354500" y="808138"/>
            <a:ext cx="6021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Many datasets are simply not that big → feasible to keep them in memory.</a:t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00" y="3211075"/>
            <a:ext cx="1016425" cy="10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/>
          <p:nvPr/>
        </p:nvSpPr>
        <p:spPr>
          <a:xfrm>
            <a:off x="2493525" y="3311875"/>
            <a:ext cx="1007700" cy="9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2300" y="3311867"/>
            <a:ext cx="1305019" cy="9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8450" y="3008825"/>
            <a:ext cx="1119938" cy="9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72200" y="3919024"/>
            <a:ext cx="1339225" cy="6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43625" y="1374900"/>
            <a:ext cx="1984450" cy="11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/>
          <p:nvPr/>
        </p:nvSpPr>
        <p:spPr>
          <a:xfrm>
            <a:off x="6952400" y="1528825"/>
            <a:ext cx="966900" cy="682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Anti-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caching</a:t>
            </a:r>
            <a:endParaRPr i="1" sz="1000"/>
          </a:p>
        </p:txBody>
      </p:sp>
      <p:sp>
        <p:nvSpPr>
          <p:cNvPr id="244" name="Google Shape;244;p31"/>
          <p:cNvSpPr txBox="1"/>
          <p:nvPr/>
        </p:nvSpPr>
        <p:spPr>
          <a:xfrm>
            <a:off x="379775" y="3087075"/>
            <a:ext cx="763800" cy="31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Key-value</a:t>
            </a:r>
            <a:endParaRPr sz="1000"/>
          </a:p>
        </p:txBody>
      </p:sp>
      <p:sp>
        <p:nvSpPr>
          <p:cNvPr id="245" name="Google Shape;245;p31"/>
          <p:cNvSpPr txBox="1"/>
          <p:nvPr/>
        </p:nvSpPr>
        <p:spPr>
          <a:xfrm>
            <a:off x="174650" y="4043900"/>
            <a:ext cx="763800" cy="31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loss</a:t>
            </a:r>
            <a:endParaRPr sz="1000"/>
          </a:p>
        </p:txBody>
      </p:sp>
      <p:sp>
        <p:nvSpPr>
          <p:cNvPr id="246" name="Google Shape;246;p31"/>
          <p:cNvSpPr txBox="1"/>
          <p:nvPr/>
        </p:nvSpPr>
        <p:spPr>
          <a:xfrm>
            <a:off x="2057800" y="4131275"/>
            <a:ext cx="763800" cy="31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Durability</a:t>
            </a:r>
            <a:endParaRPr sz="1000"/>
          </a:p>
        </p:txBody>
      </p:sp>
      <p:sp>
        <p:nvSpPr>
          <p:cNvPr id="247" name="Google Shape;247;p31"/>
          <p:cNvSpPr txBox="1"/>
          <p:nvPr/>
        </p:nvSpPr>
        <p:spPr>
          <a:xfrm>
            <a:off x="3087750" y="2946825"/>
            <a:ext cx="8166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Periodic Snapshots</a:t>
            </a:r>
            <a:endParaRPr sz="1000"/>
          </a:p>
        </p:txBody>
      </p:sp>
      <p:sp>
        <p:nvSpPr>
          <p:cNvPr id="248" name="Google Shape;248;p31"/>
          <p:cNvSpPr txBox="1"/>
          <p:nvPr/>
        </p:nvSpPr>
        <p:spPr>
          <a:xfrm>
            <a:off x="3885300" y="4316175"/>
            <a:ext cx="1178700" cy="31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Relational model</a:t>
            </a:r>
            <a:endParaRPr sz="1000"/>
          </a:p>
        </p:txBody>
      </p:sp>
      <p:sp>
        <p:nvSpPr>
          <p:cNvPr id="249" name="Google Shape;249;p31"/>
          <p:cNvSpPr txBox="1"/>
          <p:nvPr/>
        </p:nvSpPr>
        <p:spPr>
          <a:xfrm>
            <a:off x="7148400" y="3753375"/>
            <a:ext cx="891900" cy="56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Durability (weak, async)</a:t>
            </a:r>
            <a:endParaRPr sz="1000"/>
          </a:p>
        </p:txBody>
      </p:sp>
      <p:sp>
        <p:nvSpPr>
          <p:cNvPr id="250" name="Google Shape;250;p31"/>
          <p:cNvSpPr txBox="1"/>
          <p:nvPr/>
        </p:nvSpPr>
        <p:spPr>
          <a:xfrm>
            <a:off x="5792825" y="4562150"/>
            <a:ext cx="1178700" cy="31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structures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