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257" r:id="rId5"/>
    <p:sldId id="266" r:id="rId6"/>
    <p:sldId id="273" r:id="rId7"/>
    <p:sldId id="272" r:id="rId8"/>
    <p:sldId id="300" r:id="rId9"/>
    <p:sldId id="303" r:id="rId10"/>
    <p:sldId id="302" r:id="rId11"/>
    <p:sldId id="286" r:id="rId12"/>
    <p:sldId id="289" r:id="rId13"/>
    <p:sldId id="304" r:id="rId14"/>
    <p:sldId id="305" r:id="rId15"/>
    <p:sldId id="30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13" autoAdjust="0"/>
    <p:restoredTop sz="93810" autoAdjust="0"/>
  </p:normalViewPr>
  <p:slideViewPr>
    <p:cSldViewPr snapToGrid="0" showGuides="1">
      <p:cViewPr varScale="1">
        <p:scale>
          <a:sx n="68" d="100"/>
          <a:sy n="68" d="100"/>
        </p:scale>
        <p:origin x="600" y="60"/>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6/11/2020</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6/11/2020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en.wikipedia.org/wiki/List_of_municipalities_in_Georgia_(U.S._state)" TargetMode="Externa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905625" y="471341"/>
            <a:ext cx="4986338" cy="4456259"/>
          </a:xfrm>
        </p:spPr>
        <p:txBody>
          <a:bodyPr>
            <a:normAutofit fontScale="90000"/>
          </a:bodyPr>
          <a:lstStyle/>
          <a:p>
            <a:br>
              <a:rPr lang="es-PE" dirty="0"/>
            </a:br>
            <a:r>
              <a:rPr lang="en-US" dirty="0"/>
              <a:t> </a:t>
            </a:r>
            <a:br>
              <a:rPr lang="es-PE" dirty="0"/>
            </a:br>
            <a:r>
              <a:rPr lang="en-US" dirty="0"/>
              <a:t>MOVING TO ATLANTA, GEORGIA. ANALYSIS OF THE JOURNEY.</a:t>
            </a:r>
            <a:br>
              <a:rPr lang="es-PE" dirty="0"/>
            </a:br>
            <a:endParaRPr lang="en-US" dirty="0"/>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p:txBody>
          <a:bodyPr/>
          <a:lstStyle/>
          <a:p>
            <a:r>
              <a:rPr lang="en-US" dirty="0"/>
              <a:t>Capstone Project: The Battle of Neighborhoods</a:t>
            </a:r>
          </a:p>
        </p:txBody>
      </p:sp>
    </p:spTree>
    <p:extLst>
      <p:ext uri="{BB962C8B-B14F-4D97-AF65-F5344CB8AC3E}">
        <p14:creationId xmlns:p14="http://schemas.microsoft.com/office/powerpoint/2010/main" val="149549653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276318" y="5870575"/>
            <a:ext cx="5372100" cy="7112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dirty="0">
                <a:ln>
                  <a:noFill/>
                </a:ln>
                <a:solidFill>
                  <a:schemeClr val="tx1"/>
                </a:solidFill>
                <a:effectLst/>
                <a:uLnTx/>
                <a:uFillTx/>
                <a:latin typeface="+mj-lt"/>
                <a:ea typeface="+mn-ea"/>
                <a:cs typeface="+mn-cs"/>
              </a:rPr>
              <a:t>Ranking of top universities in Georgia</a:t>
            </a:r>
          </a:p>
        </p:txBody>
      </p:sp>
      <p:sp>
        <p:nvSpPr>
          <p:cNvPr id="11" name="Text Placeholder 10">
            <a:extLst>
              <a:ext uri="{FF2B5EF4-FFF2-40B4-BE49-F238E27FC236}">
                <a16:creationId xmlns:a16="http://schemas.microsoft.com/office/drawing/2014/main" id="{C6BEE08E-D5C0-42E2-AB73-7CCC07B72E39}"/>
              </a:ext>
            </a:extLst>
          </p:cNvPr>
          <p:cNvSpPr>
            <a:spLocks noGrp="1"/>
          </p:cNvSpPr>
          <p:nvPr>
            <p:ph type="body" sz="quarter" idx="16"/>
          </p:nvPr>
        </p:nvSpPr>
        <p:spPr>
          <a:xfrm>
            <a:off x="6543584" y="273378"/>
            <a:ext cx="5372096" cy="711200"/>
          </a:xfrm>
        </p:spPr>
        <p:txBody>
          <a:bodyPr/>
          <a:lstStyle/>
          <a:p>
            <a:r>
              <a:rPr lang="en-US" dirty="0"/>
              <a:t>Average rent rate in Atlanta</a:t>
            </a: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10</a:t>
            </a:fld>
            <a:endParaRPr lang="en-US" dirty="0"/>
          </a:p>
        </p:txBody>
      </p:sp>
      <p:pic>
        <p:nvPicPr>
          <p:cNvPr id="12" name="Picture 11" descr="A picture containing comb&#10;&#10;Description automatically generated">
            <a:extLst>
              <a:ext uri="{FF2B5EF4-FFF2-40B4-BE49-F238E27FC236}">
                <a16:creationId xmlns:a16="http://schemas.microsoft.com/office/drawing/2014/main" id="{B5C36AF7-3FC1-4BE5-9D50-7B9EA38281AB}"/>
              </a:ext>
            </a:extLst>
          </p:cNvPr>
          <p:cNvPicPr/>
          <p:nvPr/>
        </p:nvPicPr>
        <p:blipFill>
          <a:blip r:embed="rId2">
            <a:extLst>
              <a:ext uri="{28A0092B-C50C-407E-A947-70E740481C1C}">
                <a14:useLocalDpi xmlns:a14="http://schemas.microsoft.com/office/drawing/2010/main" val="0"/>
              </a:ext>
            </a:extLst>
          </a:blip>
          <a:stretch>
            <a:fillRect/>
          </a:stretch>
        </p:blipFill>
        <p:spPr>
          <a:xfrm>
            <a:off x="84842" y="273378"/>
            <a:ext cx="5563576" cy="5467546"/>
          </a:xfrm>
          <a:prstGeom prst="rect">
            <a:avLst/>
          </a:prstGeom>
        </p:spPr>
      </p:pic>
      <p:pic>
        <p:nvPicPr>
          <p:cNvPr id="14" name="Picture 13" descr="A close up of a logo&#10;&#10;Description automatically generated">
            <a:extLst>
              <a:ext uri="{FF2B5EF4-FFF2-40B4-BE49-F238E27FC236}">
                <a16:creationId xmlns:a16="http://schemas.microsoft.com/office/drawing/2014/main" id="{816BBC60-ECC9-4498-A981-F39A5B70FBA6}"/>
              </a:ext>
            </a:extLst>
          </p:cNvPr>
          <p:cNvPicPr/>
          <p:nvPr/>
        </p:nvPicPr>
        <p:blipFill>
          <a:blip r:embed="rId3">
            <a:extLst>
              <a:ext uri="{28A0092B-C50C-407E-A947-70E740481C1C}">
                <a14:useLocalDpi xmlns:a14="http://schemas.microsoft.com/office/drawing/2010/main" val="0"/>
              </a:ext>
            </a:extLst>
          </a:blip>
          <a:stretch>
            <a:fillRect/>
          </a:stretch>
        </p:blipFill>
        <p:spPr>
          <a:xfrm>
            <a:off x="6096000" y="1112363"/>
            <a:ext cx="5722938" cy="5675787"/>
          </a:xfrm>
          <a:prstGeom prst="rect">
            <a:avLst/>
          </a:prstGeom>
        </p:spPr>
      </p:pic>
    </p:spTree>
    <p:extLst>
      <p:ext uri="{BB962C8B-B14F-4D97-AF65-F5344CB8AC3E}">
        <p14:creationId xmlns:p14="http://schemas.microsoft.com/office/powerpoint/2010/main" val="29633191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6619197" y="320511"/>
            <a:ext cx="5272764" cy="906059"/>
          </a:xfrm>
        </p:spPr>
        <p:txBody>
          <a:bodyPr/>
          <a:lstStyle/>
          <a:p>
            <a:r>
              <a:rPr lang="en-US" dirty="0"/>
              <a:t>Discussion Section </a:t>
            </a: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6619197" y="2019692"/>
            <a:ext cx="5272764" cy="2818615"/>
          </a:xfrm>
        </p:spPr>
        <p:txBody>
          <a:bodyPr>
            <a:normAutofit/>
          </a:bodyPr>
          <a:lstStyle/>
          <a:p>
            <a:pPr marL="0" indent="0" algn="just">
              <a:buNone/>
            </a:pPr>
            <a:r>
              <a:rPr lang="en-US" dirty="0"/>
              <a:t>As we can review results, clustering help us to split the bunch of options of venues obtained. And together with the information of schools, universities and house prices for rent give a better landscape of opportunities.</a:t>
            </a:r>
          </a:p>
          <a:p>
            <a:pPr marL="0" indent="0" algn="just">
              <a:buNone/>
            </a:pPr>
            <a:r>
              <a:rPr lang="en-US" dirty="0"/>
              <a:t>However, we know that our analysis can be enriched considering more variables like crime data, traffic in the city, etc.  Definitively, it is something that I will work in a second wave.</a:t>
            </a:r>
          </a:p>
          <a:p>
            <a:endParaRPr lang="en-US"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11</a:t>
            </a:fld>
            <a:endParaRPr lang="en-US" dirty="0"/>
          </a:p>
        </p:txBody>
      </p:sp>
      <p:pic>
        <p:nvPicPr>
          <p:cNvPr id="1026" name="Picture 2" descr="BOLSA DE TRABAJO | ACAT MEXICANA">
            <a:extLst>
              <a:ext uri="{FF2B5EF4-FFF2-40B4-BE49-F238E27FC236}">
                <a16:creationId xmlns:a16="http://schemas.microsoft.com/office/drawing/2014/main" id="{61A7D7AA-3040-4827-BAC9-95E3E3F53B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9" y="1689753"/>
            <a:ext cx="6183986" cy="3478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767663"/>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371476" y="260351"/>
            <a:ext cx="5495926" cy="2138362"/>
          </a:xfrm>
        </p:spPr>
        <p:txBody>
          <a:bodyPr anchor="b">
            <a:normAutofit/>
          </a:bodyPr>
          <a:lstStyle/>
          <a:p>
            <a:r>
              <a:rPr lang="en-US" dirty="0"/>
              <a:t>Conclusion</a:t>
            </a: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371475" y="2603500"/>
            <a:ext cx="5495926" cy="3573463"/>
          </a:xfrm>
        </p:spPr>
        <p:txBody>
          <a:bodyPr>
            <a:normAutofit/>
          </a:bodyPr>
          <a:lstStyle/>
          <a:p>
            <a:pPr marL="0" indent="0">
              <a:buNone/>
            </a:pPr>
            <a:r>
              <a:rPr lang="en-US" sz="1500"/>
              <a:t>Finally, we can conclude that the main purpose of this project is to develop and show the different opportunities that a person can consider when want to take a decision to choose a city where to live. In our case, we have used K-means cluster algorithm that helped us to group all the venues provided by Foursquare and what put in table as options of places that the user can consider at the moment to take the decision. Also, ranking of schools, universities and house prices show the best sceneries to consider. </a:t>
            </a:r>
          </a:p>
          <a:p>
            <a:pPr marL="0" indent="0">
              <a:buNone/>
            </a:pPr>
            <a:r>
              <a:rPr lang="en-US" sz="1500"/>
              <a:t>Particularly, based on the list of venues, family preferences and the other variables like school, university and house prices our decision is most inclined by Cities as Marietta, Kennesaw and Sandy Springs.</a:t>
            </a:r>
          </a:p>
          <a:p>
            <a:endParaRPr lang="en-US" sz="1500"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12</a:t>
            </a:fld>
            <a:endParaRPr lang="en-US" sz="800"/>
          </a:p>
        </p:txBody>
      </p:sp>
      <p:pic>
        <p:nvPicPr>
          <p:cNvPr id="3074" name="Picture 2" descr="Atlanta City Skyline | HD Wallpaper and Download Free Wallpaper ...">
            <a:extLst>
              <a:ext uri="{FF2B5EF4-FFF2-40B4-BE49-F238E27FC236}">
                <a16:creationId xmlns:a16="http://schemas.microsoft.com/office/drawing/2014/main" id="{A0ED550B-D18B-42FE-A630-789BDCEEF6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34" r="33752" b="-1"/>
          <a:stretch/>
        </p:blipFill>
        <p:spPr bwMode="auto">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noFill/>
          <a:extLst>
            <a:ext uri="{909E8E84-426E-40DD-AFC4-6F175D3DCCD1}">
              <a14:hiddenFill xmlns:a14="http://schemas.microsoft.com/office/drawing/2010/main">
                <a:solidFill>
                  <a:srgbClr val="FFFFFF"/>
                </a:solidFill>
              </a14:hiddenFill>
            </a:ext>
          </a:extLst>
        </p:spPr>
      </p:pic>
      <p:pic>
        <p:nvPicPr>
          <p:cNvPr id="3076" name="Picture 4" descr="Why There Is A Demand For Proficient Data Scientist And How The ...">
            <a:extLst>
              <a:ext uri="{FF2B5EF4-FFF2-40B4-BE49-F238E27FC236}">
                <a16:creationId xmlns:a16="http://schemas.microsoft.com/office/drawing/2014/main" id="{9C2808E8-F0FA-4187-83DE-F8BF46311C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73" r="23649" b="1"/>
          <a:stretch/>
        </p:blipFill>
        <p:spPr bwMode="auto">
          <a:xfrm>
            <a:off x="6396824" y="34046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30444"/>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6619197" y="320511"/>
            <a:ext cx="5272764" cy="906059"/>
          </a:xfrm>
        </p:spPr>
        <p:txBody>
          <a:bodyPr/>
          <a:lstStyle/>
          <a:p>
            <a:r>
              <a:rPr lang="en-US" dirty="0"/>
              <a:t>Introduction</a:t>
            </a: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6619198" y="1376313"/>
            <a:ext cx="5272764" cy="4741683"/>
          </a:xfrm>
        </p:spPr>
        <p:txBody>
          <a:bodyPr>
            <a:normAutofit fontScale="92500" lnSpcReduction="20000"/>
          </a:bodyPr>
          <a:lstStyle/>
          <a:p>
            <a:pPr marL="0" indent="0" algn="just">
              <a:buNone/>
            </a:pPr>
            <a:r>
              <a:rPr lang="en-US" dirty="0"/>
              <a:t>The main problem is the difficulty that people have to take decision when they want to migrate to other state or countries. In this particular case I will migrate to Atlanta, Georgia in some months so creating this analysis will help me to take a better decision selecting a City in Atlanta, rent an apartment, select a good school and university for my daughter and son. One important point is consider Fulton County in Atlanta as a cardinal point to start the analysis around the cities.</a:t>
            </a:r>
            <a:endParaRPr lang="es-PE" dirty="0"/>
          </a:p>
          <a:p>
            <a:pPr marL="0" indent="0" algn="just">
              <a:buNone/>
            </a:pPr>
            <a:r>
              <a:rPr lang="en-US" dirty="0"/>
              <a:t>For that reason, in the solution to develop analysis of features for a people migrating to Atlanta and search a best city as a comparative analysis. In that case showing list of venues available by cities which allow to show the bunch of categories to consider when rent a house. The features include median housing price and better school according to ratings, to taking decision. Also provide a plot information with index in schools, universities and house prices in Atlanta cities. </a:t>
            </a:r>
            <a:endParaRPr lang="es-PE" dirty="0"/>
          </a:p>
          <a:p>
            <a:endParaRPr lang="en-US"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2</a:t>
            </a:fld>
            <a:endParaRPr lang="en-US" dirty="0"/>
          </a:p>
        </p:txBody>
      </p:sp>
      <p:pic>
        <p:nvPicPr>
          <p:cNvPr id="1028" name="Picture 4" descr="Atlanta City Skyline | HD Wallpaper and Download Free Wallpaper ...">
            <a:extLst>
              <a:ext uri="{FF2B5EF4-FFF2-40B4-BE49-F238E27FC236}">
                <a16:creationId xmlns:a16="http://schemas.microsoft.com/office/drawing/2014/main" id="{A9A3776E-D48B-463B-B8F4-9513EC4DC8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121" y="1376313"/>
            <a:ext cx="6263936" cy="4147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31197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371475" y="196057"/>
            <a:ext cx="11520487" cy="758824"/>
          </a:xfrm>
        </p:spPr>
        <p:txBody>
          <a:bodyPr/>
          <a:lstStyle/>
          <a:p>
            <a:r>
              <a:rPr lang="en-US" dirty="0"/>
              <a:t>Data Section</a:t>
            </a:r>
          </a:p>
        </p:txBody>
      </p:sp>
      <p:sp>
        <p:nvSpPr>
          <p:cNvPr id="6" name="Content Placeholder 5">
            <a:extLst>
              <a:ext uri="{FF2B5EF4-FFF2-40B4-BE49-F238E27FC236}">
                <a16:creationId xmlns:a16="http://schemas.microsoft.com/office/drawing/2014/main" id="{33DA7B46-E592-40C7-91D7-A26B47A30C67}"/>
              </a:ext>
            </a:extLst>
          </p:cNvPr>
          <p:cNvSpPr>
            <a:spLocks noGrp="1"/>
          </p:cNvSpPr>
          <p:nvPr>
            <p:ph sz="half" idx="1"/>
          </p:nvPr>
        </p:nvSpPr>
        <p:spPr/>
        <p:txBody>
          <a:bodyPr>
            <a:normAutofit fontScale="77500" lnSpcReduction="20000"/>
          </a:bodyPr>
          <a:lstStyle/>
          <a:p>
            <a:r>
              <a:rPr lang="en-US" b="1" i="1" dirty="0"/>
              <a:t>1.- Cities and Counties Data: </a:t>
            </a:r>
            <a:endParaRPr lang="es-PE" b="1" i="1" dirty="0"/>
          </a:p>
          <a:p>
            <a:r>
              <a:rPr lang="en-US" dirty="0"/>
              <a:t>I found the list of Cities and Counties from Wikipedia : </a:t>
            </a:r>
            <a:r>
              <a:rPr lang="en-US" u="sng" dirty="0">
                <a:hlinkClick r:id="rId2"/>
              </a:rPr>
              <a:t>https://en.wikipedia.org/wiki/List_of_municipalities_in_Georgia_(U.S._state)</a:t>
            </a:r>
            <a:r>
              <a:rPr lang="en-US" dirty="0"/>
              <a:t> . I </a:t>
            </a:r>
            <a:endParaRPr lang="es-PE" dirty="0"/>
          </a:p>
          <a:p>
            <a:r>
              <a:rPr lang="en-US" dirty="0"/>
              <a:t>l scrapped the data from the wiki, then cleaned and reduced to be applied creating choropleth map .</a:t>
            </a:r>
            <a:endParaRPr lang="es-PE" dirty="0"/>
          </a:p>
          <a:p>
            <a:r>
              <a:rPr lang="en-US" b="1" i="1" dirty="0"/>
              <a:t> </a:t>
            </a:r>
            <a:endParaRPr lang="es-PE" b="1" i="1" dirty="0"/>
          </a:p>
          <a:p>
            <a:r>
              <a:rPr lang="en-US" b="1" i="1" dirty="0"/>
              <a:t>2.- Coordinates for Georgia Cities:</a:t>
            </a:r>
            <a:endParaRPr lang="es-PE" b="1" i="1" dirty="0"/>
          </a:p>
          <a:p>
            <a:r>
              <a:rPr lang="en-US" dirty="0"/>
              <a:t>I created own table with Coordinates (Latitude and Longitude) using Google Maps. That info will be merged with data from Cities and Counties. [2]</a:t>
            </a:r>
            <a:endParaRPr lang="es-PE" dirty="0"/>
          </a:p>
          <a:p>
            <a:r>
              <a:rPr lang="en-US" dirty="0"/>
              <a:t>In this case , since the Geocoder is not allowing to retrieve information related coordinates , we </a:t>
            </a:r>
            <a:r>
              <a:rPr lang="en-US" dirty="0" err="1"/>
              <a:t>wil</a:t>
            </a:r>
            <a:r>
              <a:rPr lang="en-US" dirty="0"/>
              <a:t> create extract coordinates directly using Google Map.</a:t>
            </a:r>
            <a:endParaRPr lang="es-PE" dirty="0"/>
          </a:p>
          <a:p>
            <a:r>
              <a:rPr lang="en-US" dirty="0"/>
              <a:t> </a:t>
            </a:r>
            <a:endParaRPr lang="es-PE" dirty="0"/>
          </a:p>
          <a:p>
            <a:endParaRPr lang="en-US" dirty="0"/>
          </a:p>
        </p:txBody>
      </p:sp>
      <p:sp>
        <p:nvSpPr>
          <p:cNvPr id="7" name="Content Placeholder 6">
            <a:extLst>
              <a:ext uri="{FF2B5EF4-FFF2-40B4-BE49-F238E27FC236}">
                <a16:creationId xmlns:a16="http://schemas.microsoft.com/office/drawing/2014/main" id="{A7F42263-DE86-44BB-AC19-CD7982D365B2}"/>
              </a:ext>
            </a:extLst>
          </p:cNvPr>
          <p:cNvSpPr>
            <a:spLocks noGrp="1"/>
          </p:cNvSpPr>
          <p:nvPr>
            <p:ph sz="half" idx="2"/>
          </p:nvPr>
        </p:nvSpPr>
        <p:spPr/>
        <p:txBody>
          <a:bodyPr>
            <a:normAutofit fontScale="77500" lnSpcReduction="20000"/>
          </a:bodyPr>
          <a:lstStyle/>
          <a:p>
            <a:r>
              <a:rPr lang="en-US" b="1" i="1" dirty="0"/>
              <a:t>3.- Foursquare API Data:</a:t>
            </a:r>
            <a:endParaRPr lang="es-PE" b="1" i="1" dirty="0"/>
          </a:p>
          <a:p>
            <a:r>
              <a:rPr lang="en-US" dirty="0"/>
              <a:t>I used “</a:t>
            </a:r>
            <a:r>
              <a:rPr lang="en-US" b="1" dirty="0"/>
              <a:t>Foursquare API</a:t>
            </a:r>
            <a:r>
              <a:rPr lang="en-US" dirty="0"/>
              <a:t>” to extract data from the most common venues of each city in Atlanta. It will help us to provide the options in the comparative analysis. [3]</a:t>
            </a:r>
            <a:endParaRPr lang="es-PE" dirty="0"/>
          </a:p>
          <a:p>
            <a:r>
              <a:rPr lang="en-US" dirty="0"/>
              <a:t>In this case we will use the credentials already created to consume the venues.</a:t>
            </a:r>
            <a:endParaRPr lang="es-PE" dirty="0"/>
          </a:p>
          <a:p>
            <a:r>
              <a:rPr lang="en-US" dirty="0"/>
              <a:t> </a:t>
            </a:r>
            <a:endParaRPr lang="es-PE" dirty="0"/>
          </a:p>
          <a:p>
            <a:r>
              <a:rPr lang="en-US" b="1" i="1" dirty="0"/>
              <a:t>4.-School, Colleges, University ranking and price of house rental  Data</a:t>
            </a:r>
            <a:endParaRPr lang="es-PE" b="1" i="1" dirty="0"/>
          </a:p>
          <a:p>
            <a:r>
              <a:rPr lang="en-US" dirty="0"/>
              <a:t>I created own tables for School, Colleges,  University Ranking  extracting from different websites It will help us to provide ranking analysis. [4]</a:t>
            </a:r>
            <a:endParaRPr lang="es-PE" dirty="0"/>
          </a:p>
          <a:p>
            <a:r>
              <a:rPr lang="en-US" dirty="0"/>
              <a:t>There are not too many public </a:t>
            </a:r>
            <a:r>
              <a:rPr lang="en-US" dirty="0" err="1"/>
              <a:t>datas</a:t>
            </a:r>
            <a:r>
              <a:rPr lang="en-US" dirty="0"/>
              <a:t> related to Education and rental prices of apartments. Therefore, I will create own tables to collect that information for our analysis.</a:t>
            </a:r>
            <a:endParaRPr lang="es-PE"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p:txBody>
          <a:bodyPr/>
          <a:lstStyle/>
          <a:p>
            <a:fld id="{03DC2DEF-D2FE-4B45-ABA4-9F153FD1C98A}" type="slidenum">
              <a:rPr lang="en-US" smtClean="0"/>
              <a:t>3</a:t>
            </a:fld>
            <a:endParaRPr lang="en-US" dirty="0"/>
          </a:p>
        </p:txBody>
      </p:sp>
      <p:pic>
        <p:nvPicPr>
          <p:cNvPr id="2052" name="Picture 4" descr="Big Data Analytics Solutions | Outsource Big Data Analytics">
            <a:extLst>
              <a:ext uri="{FF2B5EF4-FFF2-40B4-BE49-F238E27FC236}">
                <a16:creationId xmlns:a16="http://schemas.microsoft.com/office/drawing/2014/main" id="{BDA1ADF4-CA71-4928-AE11-D44C45B8DE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0383" y="0"/>
            <a:ext cx="4091234" cy="6829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389936"/>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p:txBody>
          <a:bodyPr/>
          <a:lstStyle/>
          <a:p>
            <a:r>
              <a:rPr lang="en-US" dirty="0"/>
              <a:t>Methodology</a:t>
            </a: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4</a:t>
            </a:fld>
            <a:endParaRPr lang="en-US" dirty="0"/>
          </a:p>
        </p:txBody>
      </p:sp>
      <p:pic>
        <p:nvPicPr>
          <p:cNvPr id="8" name="Picture Placeholder 7">
            <a:extLst>
              <a:ext uri="{FF2B5EF4-FFF2-40B4-BE49-F238E27FC236}">
                <a16:creationId xmlns:a16="http://schemas.microsoft.com/office/drawing/2014/main" id="{2DE860BC-070C-49AE-AF30-7F05D59402B6}"/>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a:xfrm>
            <a:off x="371474" y="260350"/>
            <a:ext cx="11520488" cy="3657599"/>
          </a:xfrm>
        </p:spPr>
      </p:pic>
      <p:sp>
        <p:nvSpPr>
          <p:cNvPr id="2" name="Rectangle 1">
            <a:extLst>
              <a:ext uri="{FF2B5EF4-FFF2-40B4-BE49-F238E27FC236}">
                <a16:creationId xmlns:a16="http://schemas.microsoft.com/office/drawing/2014/main" id="{6A8C75A1-CCD4-4FE6-B7FF-C7159EB8C7AA}"/>
              </a:ext>
            </a:extLst>
          </p:cNvPr>
          <p:cNvSpPr/>
          <p:nvPr/>
        </p:nvSpPr>
        <p:spPr>
          <a:xfrm>
            <a:off x="1791092" y="5422184"/>
            <a:ext cx="8286161" cy="1262846"/>
          </a:xfrm>
          <a:prstGeom prst="rect">
            <a:avLst/>
          </a:prstGeom>
        </p:spPr>
        <p:txBody>
          <a:bodyPr wrap="square">
            <a:spAutoFit/>
          </a:bodyPr>
          <a:lstStyle/>
          <a:p>
            <a:pPr algn="just">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To compare the similarities of cities, cities were explored, segmented and grouped into clusters to find similarities between cities in Atlanta, Georgia. To be able to do that, we need to cluster data which is a form of unsupervised machine learning: k-means clustering algorithm.</a:t>
            </a:r>
            <a:endParaRPr lang="es-PE"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28842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5</a:t>
            </a:fld>
            <a:endParaRPr lang="en-US" dirty="0"/>
          </a:p>
        </p:txBody>
      </p:sp>
      <p:sp>
        <p:nvSpPr>
          <p:cNvPr id="18" name="Text Placeholder 17">
            <a:extLst>
              <a:ext uri="{FF2B5EF4-FFF2-40B4-BE49-F238E27FC236}">
                <a16:creationId xmlns:a16="http://schemas.microsoft.com/office/drawing/2014/main" id="{ED42596E-DB09-43F7-A053-18CEB2DDE639}"/>
              </a:ext>
            </a:extLst>
          </p:cNvPr>
          <p:cNvSpPr>
            <a:spLocks noGrp="1"/>
          </p:cNvSpPr>
          <p:nvPr>
            <p:ph type="body" sz="quarter" idx="14"/>
          </p:nvPr>
        </p:nvSpPr>
        <p:spPr>
          <a:xfrm>
            <a:off x="593234" y="2657606"/>
            <a:ext cx="3950486" cy="1829553"/>
          </a:xfrm>
        </p:spPr>
        <p:txBody>
          <a:bodyPr/>
          <a:lstStyle/>
          <a:p>
            <a:r>
              <a:rPr lang="en-US" dirty="0"/>
              <a:t>First at all , we start collecting  cities in “Georgia”  so results give us a view of how the population is currently in Atlanta.</a:t>
            </a:r>
          </a:p>
        </p:txBody>
      </p:sp>
      <p:pic>
        <p:nvPicPr>
          <p:cNvPr id="7" name="Picture 6" descr="A screenshot of a cell phone&#10;&#10;Description automatically generated">
            <a:extLst>
              <a:ext uri="{FF2B5EF4-FFF2-40B4-BE49-F238E27FC236}">
                <a16:creationId xmlns:a16="http://schemas.microsoft.com/office/drawing/2014/main" id="{163F0571-44FE-4D37-B180-B5BF7300FF1B}"/>
              </a:ext>
            </a:extLst>
          </p:cNvPr>
          <p:cNvPicPr/>
          <p:nvPr/>
        </p:nvPicPr>
        <p:blipFill>
          <a:blip r:embed="rId2">
            <a:extLst>
              <a:ext uri="{28A0092B-C50C-407E-A947-70E740481C1C}">
                <a14:useLocalDpi xmlns:a14="http://schemas.microsoft.com/office/drawing/2010/main" val="0"/>
              </a:ext>
            </a:extLst>
          </a:blip>
          <a:stretch>
            <a:fillRect/>
          </a:stretch>
        </p:blipFill>
        <p:spPr>
          <a:xfrm>
            <a:off x="4993058" y="965200"/>
            <a:ext cx="6898904" cy="5909824"/>
          </a:xfrm>
          <a:prstGeom prst="rect">
            <a:avLst/>
          </a:prstGeom>
        </p:spPr>
      </p:pic>
    </p:spTree>
    <p:extLst>
      <p:ext uri="{BB962C8B-B14F-4D97-AF65-F5344CB8AC3E}">
        <p14:creationId xmlns:p14="http://schemas.microsoft.com/office/powerpoint/2010/main" val="29000262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6</a:t>
            </a:fld>
            <a:endParaRPr lang="en-US" dirty="0"/>
          </a:p>
        </p:txBody>
      </p:sp>
      <p:sp>
        <p:nvSpPr>
          <p:cNvPr id="18" name="Text Placeholder 17">
            <a:extLst>
              <a:ext uri="{FF2B5EF4-FFF2-40B4-BE49-F238E27FC236}">
                <a16:creationId xmlns:a16="http://schemas.microsoft.com/office/drawing/2014/main" id="{ED42596E-DB09-43F7-A053-18CEB2DDE639}"/>
              </a:ext>
            </a:extLst>
          </p:cNvPr>
          <p:cNvSpPr>
            <a:spLocks noGrp="1"/>
          </p:cNvSpPr>
          <p:nvPr>
            <p:ph type="body" sz="quarter" idx="14"/>
          </p:nvPr>
        </p:nvSpPr>
        <p:spPr>
          <a:xfrm>
            <a:off x="583807" y="1752633"/>
            <a:ext cx="3875071" cy="4139120"/>
          </a:xfrm>
        </p:spPr>
        <p:txBody>
          <a:bodyPr>
            <a:normAutofit lnSpcReduction="10000"/>
          </a:bodyPr>
          <a:lstStyle/>
          <a:p>
            <a:r>
              <a:rPr lang="en-US" dirty="0"/>
              <a:t>Using coordinates from Atlanta, we can show using folium the map indicating the coordinates from each city in Atlanta and how they are placed.</a:t>
            </a:r>
          </a:p>
          <a:p>
            <a:r>
              <a:rPr lang="en-US" dirty="0"/>
              <a:t>.- We define our Foursquare API credentials and we started exploring cities to obtain their corresponding venues  and categorize them.</a:t>
            </a:r>
            <a:endParaRPr lang="es-PE" dirty="0"/>
          </a:p>
          <a:p>
            <a:endParaRPr lang="en-US" dirty="0"/>
          </a:p>
        </p:txBody>
      </p:sp>
      <p:pic>
        <p:nvPicPr>
          <p:cNvPr id="7" name="Picture 6">
            <a:extLst>
              <a:ext uri="{FF2B5EF4-FFF2-40B4-BE49-F238E27FC236}">
                <a16:creationId xmlns:a16="http://schemas.microsoft.com/office/drawing/2014/main" id="{C3FE395E-4A8E-4BD5-904B-6558F952B6F4}"/>
              </a:ext>
            </a:extLst>
          </p:cNvPr>
          <p:cNvPicPr/>
          <p:nvPr/>
        </p:nvPicPr>
        <p:blipFill>
          <a:blip r:embed="rId2"/>
          <a:stretch>
            <a:fillRect/>
          </a:stretch>
        </p:blipFill>
        <p:spPr>
          <a:xfrm>
            <a:off x="4795520" y="1207134"/>
            <a:ext cx="7345680" cy="5071745"/>
          </a:xfrm>
          <a:prstGeom prst="rect">
            <a:avLst/>
          </a:prstGeom>
        </p:spPr>
      </p:pic>
    </p:spTree>
    <p:extLst>
      <p:ext uri="{BB962C8B-B14F-4D97-AF65-F5344CB8AC3E}">
        <p14:creationId xmlns:p14="http://schemas.microsoft.com/office/powerpoint/2010/main" val="65299959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7</a:t>
            </a:fld>
            <a:endParaRPr lang="en-US" dirty="0"/>
          </a:p>
        </p:txBody>
      </p:sp>
      <p:sp>
        <p:nvSpPr>
          <p:cNvPr id="18" name="Text Placeholder 17">
            <a:extLst>
              <a:ext uri="{FF2B5EF4-FFF2-40B4-BE49-F238E27FC236}">
                <a16:creationId xmlns:a16="http://schemas.microsoft.com/office/drawing/2014/main" id="{ED42596E-DB09-43F7-A053-18CEB2DDE639}"/>
              </a:ext>
            </a:extLst>
          </p:cNvPr>
          <p:cNvSpPr>
            <a:spLocks noGrp="1"/>
          </p:cNvSpPr>
          <p:nvPr>
            <p:ph type="body" sz="quarter" idx="14"/>
          </p:nvPr>
        </p:nvSpPr>
        <p:spPr>
          <a:xfrm>
            <a:off x="574381" y="2469070"/>
            <a:ext cx="4054180" cy="2329173"/>
          </a:xfrm>
        </p:spPr>
        <p:txBody>
          <a:bodyPr/>
          <a:lstStyle/>
          <a:p>
            <a:r>
              <a:rPr lang="en-US" dirty="0"/>
              <a:t>Finally, we can apply Machine Learning – K-means that help us to make the clustering of the cities and we can se the visualization how the cities has been distributed.</a:t>
            </a:r>
          </a:p>
        </p:txBody>
      </p:sp>
      <p:pic>
        <p:nvPicPr>
          <p:cNvPr id="7" name="Picture 6">
            <a:extLst>
              <a:ext uri="{FF2B5EF4-FFF2-40B4-BE49-F238E27FC236}">
                <a16:creationId xmlns:a16="http://schemas.microsoft.com/office/drawing/2014/main" id="{31EDBC3E-D741-4DF4-B948-695B9A0B11DE}"/>
              </a:ext>
            </a:extLst>
          </p:cNvPr>
          <p:cNvPicPr/>
          <p:nvPr/>
        </p:nvPicPr>
        <p:blipFill>
          <a:blip r:embed="rId2"/>
          <a:stretch>
            <a:fillRect/>
          </a:stretch>
        </p:blipFill>
        <p:spPr>
          <a:xfrm>
            <a:off x="4809559" y="1263190"/>
            <a:ext cx="7382441" cy="4835951"/>
          </a:xfrm>
          <a:prstGeom prst="rect">
            <a:avLst/>
          </a:prstGeom>
        </p:spPr>
      </p:pic>
    </p:spTree>
    <p:extLst>
      <p:ext uri="{BB962C8B-B14F-4D97-AF65-F5344CB8AC3E}">
        <p14:creationId xmlns:p14="http://schemas.microsoft.com/office/powerpoint/2010/main" val="97276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371474" y="675131"/>
            <a:ext cx="11520487" cy="755649"/>
          </a:xfrm>
        </p:spPr>
        <p:txBody>
          <a:bodyPr>
            <a:normAutofit/>
          </a:bodyPr>
          <a:lstStyle/>
          <a:p>
            <a:r>
              <a:rPr lang="en-US" sz="4000" dirty="0"/>
              <a:t>Results Section</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8</a:t>
            </a:fld>
            <a:endParaRPr lang="en-US" dirty="0"/>
          </a:p>
        </p:txBody>
      </p:sp>
      <p:sp>
        <p:nvSpPr>
          <p:cNvPr id="12" name="Text Placeholder 11">
            <a:extLst>
              <a:ext uri="{FF2B5EF4-FFF2-40B4-BE49-F238E27FC236}">
                <a16:creationId xmlns:a16="http://schemas.microsoft.com/office/drawing/2014/main" id="{4241C871-580D-4A29-A334-0208A8E479B9}"/>
              </a:ext>
            </a:extLst>
          </p:cNvPr>
          <p:cNvSpPr>
            <a:spLocks noGrp="1"/>
          </p:cNvSpPr>
          <p:nvPr>
            <p:ph type="body" sz="quarter" idx="3"/>
          </p:nvPr>
        </p:nvSpPr>
        <p:spPr>
          <a:xfrm>
            <a:off x="371475" y="2258131"/>
            <a:ext cx="11520487" cy="1352336"/>
          </a:xfrm>
        </p:spPr>
        <p:txBody>
          <a:bodyPr>
            <a:normAutofit/>
          </a:bodyPr>
          <a:lstStyle/>
          <a:p>
            <a:pPr algn="just"/>
            <a:r>
              <a:rPr lang="en-US" b="0" dirty="0"/>
              <a:t>After the analysis done, we can review the list of possibilities available in each cluster that can be considered when we want to select a place. </a:t>
            </a:r>
            <a:endParaRPr lang="es-PE" b="0" dirty="0"/>
          </a:p>
          <a:p>
            <a:pPr algn="just"/>
            <a:r>
              <a:rPr lang="en-US" b="0" dirty="0"/>
              <a:t>Definitively count with the collection of venues allow to select and consider which will be the most important per each individual person in the moment to decide what city choose to live.</a:t>
            </a:r>
          </a:p>
        </p:txBody>
      </p:sp>
      <p:pic>
        <p:nvPicPr>
          <p:cNvPr id="20" name="Picture 19">
            <a:extLst>
              <a:ext uri="{FF2B5EF4-FFF2-40B4-BE49-F238E27FC236}">
                <a16:creationId xmlns:a16="http://schemas.microsoft.com/office/drawing/2014/main" id="{95D9C6C4-2BFF-4253-A5CE-E4FB66966F11}"/>
              </a:ext>
            </a:extLst>
          </p:cNvPr>
          <p:cNvPicPr/>
          <p:nvPr/>
        </p:nvPicPr>
        <p:blipFill>
          <a:blip r:embed="rId2"/>
          <a:stretch>
            <a:fillRect/>
          </a:stretch>
        </p:blipFill>
        <p:spPr>
          <a:xfrm>
            <a:off x="371475" y="3610467"/>
            <a:ext cx="11520488" cy="2851293"/>
          </a:xfrm>
          <a:prstGeom prst="rect">
            <a:avLst/>
          </a:prstGeom>
        </p:spPr>
      </p:pic>
    </p:spTree>
    <p:extLst>
      <p:ext uri="{BB962C8B-B14F-4D97-AF65-F5344CB8AC3E}">
        <p14:creationId xmlns:p14="http://schemas.microsoft.com/office/powerpoint/2010/main" val="1154969311"/>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361950" y="5638800"/>
            <a:ext cx="5372100" cy="7112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dirty="0">
                <a:ln>
                  <a:noFill/>
                </a:ln>
                <a:solidFill>
                  <a:schemeClr val="tx1"/>
                </a:solidFill>
                <a:effectLst/>
                <a:uLnTx/>
                <a:uFillTx/>
                <a:latin typeface="+mj-lt"/>
                <a:ea typeface="+mn-ea"/>
                <a:cs typeface="+mn-cs"/>
              </a:rPr>
              <a:t>Schools by county in Atlanta, Georgia</a:t>
            </a:r>
          </a:p>
        </p:txBody>
      </p:sp>
      <p:sp>
        <p:nvSpPr>
          <p:cNvPr id="11" name="Text Placeholder 10">
            <a:extLst>
              <a:ext uri="{FF2B5EF4-FFF2-40B4-BE49-F238E27FC236}">
                <a16:creationId xmlns:a16="http://schemas.microsoft.com/office/drawing/2014/main" id="{C6BEE08E-D5C0-42E2-AB73-7CCC07B72E39}"/>
              </a:ext>
            </a:extLst>
          </p:cNvPr>
          <p:cNvSpPr>
            <a:spLocks noGrp="1"/>
          </p:cNvSpPr>
          <p:nvPr>
            <p:ph type="body" sz="quarter" idx="16"/>
          </p:nvPr>
        </p:nvSpPr>
        <p:spPr>
          <a:xfrm>
            <a:off x="6539229" y="332422"/>
            <a:ext cx="5372096" cy="711200"/>
          </a:xfrm>
        </p:spPr>
        <p:txBody>
          <a:bodyPr/>
          <a:lstStyle/>
          <a:p>
            <a:r>
              <a:rPr lang="en-US" dirty="0"/>
              <a:t>Average score of schools by county</a:t>
            </a: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9</a:t>
            </a:fld>
            <a:endParaRPr lang="en-US" dirty="0"/>
          </a:p>
        </p:txBody>
      </p:sp>
      <p:pic>
        <p:nvPicPr>
          <p:cNvPr id="12" name="Picture 11" descr="A close up of a logo&#10;&#10;Description automatically generated">
            <a:extLst>
              <a:ext uri="{FF2B5EF4-FFF2-40B4-BE49-F238E27FC236}">
                <a16:creationId xmlns:a16="http://schemas.microsoft.com/office/drawing/2014/main" id="{37D52332-1629-451F-A187-E05C0EDA4E60}"/>
              </a:ext>
            </a:extLst>
          </p:cNvPr>
          <p:cNvPicPr/>
          <p:nvPr/>
        </p:nvPicPr>
        <p:blipFill>
          <a:blip r:embed="rId2">
            <a:extLst>
              <a:ext uri="{28A0092B-C50C-407E-A947-70E740481C1C}">
                <a14:useLocalDpi xmlns:a14="http://schemas.microsoft.com/office/drawing/2010/main" val="0"/>
              </a:ext>
            </a:extLst>
          </a:blip>
          <a:stretch>
            <a:fillRect/>
          </a:stretch>
        </p:blipFill>
        <p:spPr>
          <a:xfrm>
            <a:off x="0" y="619760"/>
            <a:ext cx="5734050" cy="5019040"/>
          </a:xfrm>
          <a:prstGeom prst="rect">
            <a:avLst/>
          </a:prstGeom>
        </p:spPr>
      </p:pic>
      <p:pic>
        <p:nvPicPr>
          <p:cNvPr id="14" name="Picture 13" descr="A close up of a logo&#10;&#10;Description automatically generated">
            <a:extLst>
              <a:ext uri="{FF2B5EF4-FFF2-40B4-BE49-F238E27FC236}">
                <a16:creationId xmlns:a16="http://schemas.microsoft.com/office/drawing/2014/main" id="{16549150-7A7C-49B3-B9C7-823EECEB42A2}"/>
              </a:ext>
            </a:extLst>
          </p:cNvPr>
          <p:cNvPicPr/>
          <p:nvPr/>
        </p:nvPicPr>
        <p:blipFill>
          <a:blip r:embed="rId3">
            <a:extLst>
              <a:ext uri="{28A0092B-C50C-407E-A947-70E740481C1C}">
                <a14:useLocalDpi xmlns:a14="http://schemas.microsoft.com/office/drawing/2010/main" val="0"/>
              </a:ext>
            </a:extLst>
          </a:blip>
          <a:stretch>
            <a:fillRect/>
          </a:stretch>
        </p:blipFill>
        <p:spPr>
          <a:xfrm>
            <a:off x="6271419" y="1278572"/>
            <a:ext cx="5734050" cy="5304790"/>
          </a:xfrm>
          <a:prstGeom prst="rect">
            <a:avLst/>
          </a:prstGeom>
        </p:spPr>
      </p:pic>
    </p:spTree>
    <p:extLst>
      <p:ext uri="{BB962C8B-B14F-4D97-AF65-F5344CB8AC3E}">
        <p14:creationId xmlns:p14="http://schemas.microsoft.com/office/powerpoint/2010/main" val="31496707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LT Template_Classic_Bold_Block_01_MS_v5" id="{AA60D5CE-876A-47D1-9228-3D76491083AD}" vid="{07E49AEA-13A3-4305-88B7-82B9D72D098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60C99C-4D9A-4DAB-AA53-E488AEBCAE16}">
  <ds:schemaRefs>
    <ds:schemaRef ds:uri="http://schemas.microsoft.com/office/2006/metadata/properties"/>
    <ds:schemaRef ds:uri="http://purl.org/dc/dcmitype/"/>
    <ds:schemaRef ds:uri="http://schemas.microsoft.com/office/infopath/2007/PartnerControls"/>
    <ds:schemaRef ds:uri="71af3243-3dd4-4a8d-8c0d-dd76da1f02a5"/>
    <ds:schemaRef ds:uri="http://purl.org/dc/terms/"/>
    <ds:schemaRef ds:uri="http://www.w3.org/XML/1998/namespace"/>
    <ds:schemaRef ds:uri="http://purl.org/dc/elements/1.1/"/>
    <ds:schemaRef ds:uri="http://schemas.microsoft.com/office/2006/documentManagement/types"/>
    <ds:schemaRef ds:uri="http://schemas.openxmlformats.org/package/2006/metadata/core-properties"/>
    <ds:schemaRef ds:uri="16c05727-aa75-4e4a-9b5f-8a80a1165891"/>
  </ds:schemaRefs>
</ds:datastoreItem>
</file>

<file path=customXml/itemProps2.xml><?xml version="1.0" encoding="utf-8"?>
<ds:datastoreItem xmlns:ds="http://schemas.openxmlformats.org/officeDocument/2006/customXml" ds:itemID="{E1B6A5B5-1BEC-4EEA-9356-9BFD758ACB72}">
  <ds:schemaRefs>
    <ds:schemaRef ds:uri="http://schemas.microsoft.com/sharepoint/v3/contenttype/forms"/>
  </ds:schemaRefs>
</ds:datastoreItem>
</file>

<file path=customXml/itemProps3.xml><?xml version="1.0" encoding="utf-8"?>
<ds:datastoreItem xmlns:ds="http://schemas.openxmlformats.org/officeDocument/2006/customXml" ds:itemID="{16D1F562-76A4-4CE4-B3CA-758D572E94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bold block presentation</Template>
  <TotalTime>0</TotalTime>
  <Words>785</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   MOVING TO ATLANTA, GEORGIA. ANALYSIS OF THE JOURNEY. </vt:lpstr>
      <vt:lpstr>Introduction</vt:lpstr>
      <vt:lpstr>Data Section</vt:lpstr>
      <vt:lpstr>Methodology</vt:lpstr>
      <vt:lpstr>PowerPoint Presentation</vt:lpstr>
      <vt:lpstr>PowerPoint Presentation</vt:lpstr>
      <vt:lpstr>PowerPoint Presentation</vt:lpstr>
      <vt:lpstr>Results Section</vt:lpstr>
      <vt:lpstr>Schools by county in Atlanta, Georgia</vt:lpstr>
      <vt:lpstr>Ranking of top universities in Georgia</vt:lpstr>
      <vt:lpstr>Discussion Section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2020-06-11T05:15:49Z</dcterms:created>
  <dcterms:modified xsi:type="dcterms:W3CDTF">2020-06-11T06:03:58Z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