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gPGFdj/eHwmwpdvczdOkbnstS8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57455C-7CF4-4587-BF37-F245D518CA8E}">
  <a:tblStyle styleId="{8657455C-7CF4-4587-BF37-F245D518CA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b3187a93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23b3187a9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bb84c1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bb84c1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3b3187a93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23b3187a9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bb84c1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bb84c1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3b3187a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23b3187a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3b3187a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23b3187a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3b3187a9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23b3187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3b3187a93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23b3187a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3b3187a93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23b3187a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3b3187a93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23b3187a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3b3187a93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23b3187a9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3b3187a93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23b3187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3b3187a93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23b3187a9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3b3187a9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23b3187a9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3b3187a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23b3187a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3bb84c1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3bb84c1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3bb84c1c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3bb84c1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3b3187a9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23b3187a9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2.png"/><Relationship Id="rId13" Type="http://schemas.openxmlformats.org/officeDocument/2006/relationships/image" Target="../media/image29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5" Type="http://schemas.openxmlformats.org/officeDocument/2006/relationships/image" Target="../media/image21.png"/><Relationship Id="rId14" Type="http://schemas.openxmlformats.org/officeDocument/2006/relationships/image" Target="../media/image30.png"/><Relationship Id="rId17" Type="http://schemas.openxmlformats.org/officeDocument/2006/relationships/image" Target="../media/image34.png"/><Relationship Id="rId16" Type="http://schemas.openxmlformats.org/officeDocument/2006/relationships/image" Target="../media/image32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aglia88/sparker#stage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311700" y="342250"/>
            <a:ext cx="85206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Unique Entity Head Extraction from Structured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311700" y="2187425"/>
            <a:ext cx="85206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</p:txBody>
      </p:sp>
      <p:graphicFrame>
        <p:nvGraphicFramePr>
          <p:cNvPr id="53" name="Google Shape;53;p1"/>
          <p:cNvGraphicFramePr/>
          <p:nvPr/>
        </p:nvGraphicFramePr>
        <p:xfrm>
          <a:off x="1843450" y="26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{8657455C-7CF4-4587-BF37-F245D518CA8E}</a:tableStyleId>
              </a:tblPr>
              <a:tblGrid>
                <a:gridCol w="2728550"/>
                <a:gridCol w="2728550"/>
              </a:tblGrid>
              <a:tr h="38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Amruta Diwakar Argade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PRN:  210940125005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Jori Omkar Nathu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PRN:  210940125020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Patil Aditi Hemant 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PRN:  210940125032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Rohit Gupta  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PRN:  210940125039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Varun Kumar Jha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PRN:  210940125052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" name="Google Shape;54;p1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453656" y="445025"/>
            <a:ext cx="81658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Stages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453655" y="1152475"/>
            <a:ext cx="8165806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Loading: 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  (Example)                                          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10"/>
          <p:cNvGraphicFramePr/>
          <p:nvPr/>
        </p:nvGraphicFramePr>
        <p:xfrm>
          <a:off x="916100" y="231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{8657455C-7CF4-4587-BF37-F245D518CA8E}</a:tableStyleId>
              </a:tblPr>
              <a:tblGrid>
                <a:gridCol w="372025"/>
                <a:gridCol w="372025"/>
                <a:gridCol w="978675"/>
                <a:gridCol w="933025"/>
                <a:gridCol w="900425"/>
              </a:tblGrid>
              <a:tr h="5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P_id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Job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Jack Lloyd Miller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seller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Erick Green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 trader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UK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9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Jack Miller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 vendor seller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United States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50" marB="91450" marR="91450" marL="91450"/>
                </a:tc>
              </a:tr>
            </a:tbl>
          </a:graphicData>
        </a:graphic>
      </p:graphicFrame>
      <p:graphicFrame>
        <p:nvGraphicFramePr>
          <p:cNvPr id="128" name="Google Shape;128;p10"/>
          <p:cNvGraphicFramePr/>
          <p:nvPr/>
        </p:nvGraphicFramePr>
        <p:xfrm>
          <a:off x="4784050" y="231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{8657455C-7CF4-4587-BF37-F245D518CA8E}</a:tableStyleId>
              </a:tblPr>
              <a:tblGrid>
                <a:gridCol w="372025"/>
                <a:gridCol w="372025"/>
                <a:gridCol w="978675"/>
                <a:gridCol w="933025"/>
                <a:gridCol w="900425"/>
              </a:tblGrid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P_id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Profession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2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Erick Lloyd Green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Vehicle vendor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UK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5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James Jordan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 seller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50" marB="91450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Europe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50" marB="91450" marR="91450" marL="91450"/>
                </a:tc>
              </a:tr>
              <a:tr h="45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P6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Nick Papas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 dealer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Europe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10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Stages</a:t>
            </a:r>
            <a:endParaRPr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311700" y="928914"/>
            <a:ext cx="8520600" cy="363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Loading: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 b="17518" l="1045" r="0" t="18860"/>
          <a:stretch/>
        </p:blipFill>
        <p:spPr>
          <a:xfrm>
            <a:off x="870858" y="1501614"/>
            <a:ext cx="6531427" cy="100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858" y="2800206"/>
            <a:ext cx="5156287" cy="169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439478" y="445025"/>
            <a:ext cx="839282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Stages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439478" y="1017725"/>
            <a:ext cx="8123275" cy="39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2.    </a:t>
            </a:r>
            <a:r>
              <a:rPr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Blocking: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/ Indexing is used to reduce comparisons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the run-time of ER tasks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1354117" y="2935975"/>
            <a:ext cx="103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2865242" y="2935975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4244717" y="2935975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{P1, P4}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5624192" y="2935975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{P1, P3, P5}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383217" y="3974250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{P2, P4}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2865242" y="3974250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{P2, P3, P5, P6}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4244717" y="3974250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{},{P4,P5}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5624192" y="3974250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{P2},{P5}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1422967" y="2587200"/>
            <a:ext cx="8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b1(Jack)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2901692" y="2587200"/>
            <a:ext cx="93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b2(Miller)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4307767" y="2587200"/>
            <a:ext cx="9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b3(</a:t>
            </a:r>
            <a:r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Lloyd</a:t>
            </a: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56817" y="2935975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{P2, P4}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6956817" y="3974250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{P3},{P6}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5637217" y="2571750"/>
            <a:ext cx="93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b4(seller)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6985717" y="2600850"/>
            <a:ext cx="9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b5(Erick)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1412392" y="3642675"/>
            <a:ext cx="8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b6(Green)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2919542" y="3642675"/>
            <a:ext cx="8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b7(car)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4321417" y="3642675"/>
            <a:ext cx="9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b8(vendor)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5734092" y="3642675"/>
            <a:ext cx="8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b9(UK)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6970467" y="3642675"/>
            <a:ext cx="9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b10(Europe)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1439842" y="3037675"/>
            <a:ext cx="8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{P1, P3}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2935042" y="3023400"/>
            <a:ext cx="8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{P1, P3}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b3187a93_0_80"/>
          <p:cNvSpPr txBox="1"/>
          <p:nvPr>
            <p:ph type="title"/>
          </p:nvPr>
        </p:nvSpPr>
        <p:spPr>
          <a:xfrm>
            <a:off x="311700" y="488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Token Blocking</a:t>
            </a:r>
            <a:endParaRPr/>
          </a:p>
        </p:txBody>
      </p:sp>
      <p:sp>
        <p:nvSpPr>
          <p:cNvPr id="173" name="Google Shape;173;g123b3187a93_0_80"/>
          <p:cNvSpPr txBox="1"/>
          <p:nvPr>
            <p:ph idx="1" type="body"/>
          </p:nvPr>
        </p:nvSpPr>
        <p:spPr>
          <a:xfrm>
            <a:off x="311700" y="1260375"/>
            <a:ext cx="85206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i="0" lang="en-GB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essence, it splits the attribute values of every entity profile into tokens based on whitespace; then, it creates a separate block for every token that appears in at least two profiles.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0" lang="en-GB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oken ti creates a distinct block bi that contains all entities having ti in the values of their profile regardless of the associated attribute names.</a:t>
            </a:r>
            <a:endParaRPr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i="0" lang="en-GB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way, blocks are built in an attribute-agnostic manner, and every entity is placed in multiple blocks, ensuring a redundancy-positive functionality.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bb84c1c9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Token Blocking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123bb84c1c9_0_10"/>
          <p:cNvSpPr txBox="1"/>
          <p:nvPr>
            <p:ph idx="1" type="body"/>
          </p:nvPr>
        </p:nvSpPr>
        <p:spPr>
          <a:xfrm>
            <a:off x="311700" y="1152475"/>
            <a:ext cx="32289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3bb84c1c9_0_10"/>
          <p:cNvSpPr txBox="1"/>
          <p:nvPr>
            <p:ph idx="2" type="body"/>
          </p:nvPr>
        </p:nvSpPr>
        <p:spPr>
          <a:xfrm>
            <a:off x="3897700" y="1152475"/>
            <a:ext cx="49347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123bb84c1c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0" y="1221497"/>
            <a:ext cx="1694575" cy="35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3bb84c1c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750" y="1221500"/>
            <a:ext cx="1274950" cy="35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3bb84c1c9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075" y="1755825"/>
            <a:ext cx="4481949" cy="23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b3187a93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N-gram Blocking</a:t>
            </a:r>
            <a:endParaRPr/>
          </a:p>
        </p:txBody>
      </p:sp>
      <p:sp>
        <p:nvSpPr>
          <p:cNvPr id="189" name="Google Shape;189;g123b3187a93_0_85"/>
          <p:cNvSpPr txBox="1"/>
          <p:nvPr>
            <p:ph idx="1" type="body"/>
          </p:nvPr>
        </p:nvSpPr>
        <p:spPr>
          <a:xfrm>
            <a:off x="311700" y="1152475"/>
            <a:ext cx="85206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N-gram based indexing takes each blocking (or sorting) key value and converts it into a list of n-grams. A n-gram (also known as n-gram) is a substring of length q characters or n= 3 (called trigrams ).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list of n-grams of a string s is generated using a sliding window approach that extracts n characters from s at any position from 1 to k of the string.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bigram list that is generated from the string ‘christen’ is [‘ch’, ‘hr’, ‘ri’, ‘is’, ‘st’, ‘te’, ‘en’].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N-gram blocking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overcome errors and variations in the BKVs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 that refer to true matches are more likely inserted into the same index list.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matching quality.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bb84c1c9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 Gram blocking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123bb84c1c9_0_19"/>
          <p:cNvSpPr txBox="1"/>
          <p:nvPr>
            <p:ph idx="1" type="body"/>
          </p:nvPr>
        </p:nvSpPr>
        <p:spPr>
          <a:xfrm>
            <a:off x="311700" y="1152475"/>
            <a:ext cx="85206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123bb84c1c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5" y="2943625"/>
            <a:ext cx="1647100" cy="4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23bb84c1c9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663" y="3532575"/>
            <a:ext cx="1005975" cy="4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23bb84c1c9_0_19"/>
          <p:cNvPicPr preferRelativeResize="0"/>
          <p:nvPr/>
        </p:nvPicPr>
        <p:blipFill rotWithShape="1">
          <a:blip r:embed="rId5">
            <a:alphaModFix/>
          </a:blip>
          <a:srcRect b="0" l="0" r="10136" t="0"/>
          <a:stretch/>
        </p:blipFill>
        <p:spPr>
          <a:xfrm>
            <a:off x="640525" y="3612975"/>
            <a:ext cx="1005975" cy="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23bb84c1c9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1900" y="3572779"/>
            <a:ext cx="1079300" cy="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23bb84c1c9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9650" y="3509100"/>
            <a:ext cx="969675" cy="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23bb84c1c9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00" y="3509100"/>
            <a:ext cx="838650" cy="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23bb84c1c9_0_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68725" y="4033200"/>
            <a:ext cx="841225" cy="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23bb84c1c9_0_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82025" y="3532575"/>
            <a:ext cx="841225" cy="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23bb84c1c9_0_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7825" y="4127063"/>
            <a:ext cx="97137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23bb84c1c9_0_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10013" y="4080138"/>
            <a:ext cx="98118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23bb84c1c9_0_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40338" y="4033200"/>
            <a:ext cx="86344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23bb84c1c9_0_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23913" y="3989513"/>
            <a:ext cx="95744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23bb84c1c9_0_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85650" y="4033200"/>
            <a:ext cx="87510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23bb84c1c9_0_19"/>
          <p:cNvPicPr preferRelativeResize="0"/>
          <p:nvPr/>
        </p:nvPicPr>
        <p:blipFill rotWithShape="1">
          <a:blip r:embed="rId16">
            <a:alphaModFix/>
          </a:blip>
          <a:srcRect b="27901" l="0" r="0" t="0"/>
          <a:stretch/>
        </p:blipFill>
        <p:spPr>
          <a:xfrm>
            <a:off x="311700" y="1110724"/>
            <a:ext cx="8267700" cy="6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23bb84c1c9_0_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40525" y="1907400"/>
            <a:ext cx="7938876" cy="7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460744" y="445025"/>
            <a:ext cx="837155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Stages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460744" y="1017725"/>
            <a:ext cx="8371556" cy="38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   </a:t>
            </a:r>
            <a:r>
              <a:rPr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Purging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 for discarding oversized blocks that are dominated by redundant and superfluous comparisons.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1332851" y="2935975"/>
            <a:ext cx="103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1401701" y="2587200"/>
            <a:ext cx="8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b1(Jack)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1418576" y="3037675"/>
            <a:ext cx="8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{P1},{P4}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2843976" y="2935975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2880426" y="2587200"/>
            <a:ext cx="93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b2(Miller)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2913776" y="3023400"/>
            <a:ext cx="8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{P1},{P3}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4223451" y="2935975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{P1},{P5}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4286501" y="2587200"/>
            <a:ext cx="9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b3(</a:t>
            </a:r>
            <a:r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Lloyd</a:t>
            </a: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5602926" y="2935975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{P1,P3},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{P4}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5615951" y="2571750"/>
            <a:ext cx="93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b4(seller)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6935551" y="2935975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{P2},{P5}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6964451" y="2600850"/>
            <a:ext cx="9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b5(Erick)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1361951" y="3974250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{P2},{P5}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1391126" y="3642675"/>
            <a:ext cx="8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b6(Green)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2824426" y="3974250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{},{P4,P5}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2901126" y="3642675"/>
            <a:ext cx="9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b8(vendor)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4258014" y="3974250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{P2},{P5}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4367914" y="3642675"/>
            <a:ext cx="8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b9(UK)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5658426" y="3974250"/>
            <a:ext cx="1005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{P3},{P6}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5672076" y="3642675"/>
            <a:ext cx="9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b10(Europe)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482008" y="445025"/>
            <a:ext cx="835029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Stages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482008" y="1152475"/>
            <a:ext cx="8045304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4.   </a:t>
            </a:r>
            <a:r>
              <a:rPr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Filtering: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Filtering which intelligently removes profiles from blocks, in which their presence is unnecessary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ratio must be between [0,1]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439478" y="445025"/>
            <a:ext cx="839282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Stages</a:t>
            </a:r>
            <a:endParaRPr sz="2820"/>
          </a:p>
        </p:txBody>
      </p:sp>
      <p:sp>
        <p:nvSpPr>
          <p:cNvPr id="250" name="Google Shape;250;p15"/>
          <p:cNvSpPr txBox="1"/>
          <p:nvPr>
            <p:ph idx="1" type="body"/>
          </p:nvPr>
        </p:nvSpPr>
        <p:spPr>
          <a:xfrm>
            <a:off x="439475" y="1152475"/>
            <a:ext cx="82014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5.  </a:t>
            </a:r>
            <a:r>
              <a:rPr lang="en-GB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Meta-Blocking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Meta-blocking restructures a block collection B into a new one B’ that contains a significantly lower number of unnecessary comparisons, while detecting almost the same number of duplicates.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Meta-blocking discards most superfluous comparisons by pruning the edges with low weights.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similarity of two entities is proportional to the number of blocks they have in common.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82772" y="445025"/>
            <a:ext cx="844952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What is Entity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82772" y="1152475"/>
            <a:ext cx="824377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data records often contain observation about real-life people, places, organization as well as things like servers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vessels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Entities can be any noun your care about, that have information in one or more records in your data sources.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Resolution?</a:t>
            </a: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 or process of resolving such as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 complex notion to simpler ones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 of answering: SOLVING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 of determining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3b3187a93_0_45"/>
          <p:cNvSpPr txBox="1"/>
          <p:nvPr>
            <p:ph idx="1" type="body"/>
          </p:nvPr>
        </p:nvSpPr>
        <p:spPr>
          <a:xfrm>
            <a:off x="311700" y="349700"/>
            <a:ext cx="8520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6" name="Google Shape;256;g123b3187a93_0_45"/>
          <p:cNvPicPr preferRelativeResize="0"/>
          <p:nvPr/>
        </p:nvPicPr>
        <p:blipFill rotWithShape="1">
          <a:blip r:embed="rId3">
            <a:alphaModFix/>
          </a:blip>
          <a:srcRect b="3443" l="1380" r="4714" t="3454"/>
          <a:stretch/>
        </p:blipFill>
        <p:spPr>
          <a:xfrm>
            <a:off x="677550" y="932525"/>
            <a:ext cx="7423827" cy="35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3b3187a93_0_11"/>
          <p:cNvSpPr txBox="1"/>
          <p:nvPr>
            <p:ph idx="1" type="body"/>
          </p:nvPr>
        </p:nvSpPr>
        <p:spPr>
          <a:xfrm>
            <a:off x="311700" y="422550"/>
            <a:ext cx="85206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-303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GB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present the simplest scheme, which sets the weight of each edge equal to the number of blocks the adjacent entities have in Common.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2219"/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GB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blocking graph of Figure (b) can be derived from that of Figure (a) by discarding edges with a weight lower than 2, or by retaining the two edges with the highest weight.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2219"/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2219"/>
              <a:buNone/>
            </a:pPr>
            <a:r>
              <a:rPr lang="en-GB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pruned blocking graph of Figure 5.1(b) is transformed in the blocks b 1 = {{p 1 }, {p 3 }} and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2219"/>
              <a:buNone/>
            </a:pPr>
            <a:r>
              <a:rPr lang="en-GB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2 = {{p 2 }, {p 4 }}.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2219"/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LcPeriod"/>
            </a:pPr>
            <a:r>
              <a:rPr lang="en-GB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step of our meta-blocking approach transforms the pruned blocking graph into the new block collection that is returned as output.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72727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72727"/>
              <a:buNone/>
            </a:pPr>
            <a:r>
              <a:rPr lang="en-GB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</p:txBody>
      </p:sp>
      <p:pic>
        <p:nvPicPr>
          <p:cNvPr id="262" name="Google Shape;262;g123b3187a93_0_11"/>
          <p:cNvPicPr preferRelativeResize="0"/>
          <p:nvPr/>
        </p:nvPicPr>
        <p:blipFill rotWithShape="1">
          <a:blip r:embed="rId3">
            <a:alphaModFix/>
          </a:blip>
          <a:srcRect b="23284" l="24677" r="8333" t="34674"/>
          <a:stretch/>
        </p:blipFill>
        <p:spPr>
          <a:xfrm>
            <a:off x="2150313" y="656725"/>
            <a:ext cx="4843375" cy="14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3b3187a93_0_0"/>
          <p:cNvSpPr txBox="1"/>
          <p:nvPr>
            <p:ph idx="1" type="body"/>
          </p:nvPr>
        </p:nvSpPr>
        <p:spPr>
          <a:xfrm>
            <a:off x="311700" y="422550"/>
            <a:ext cx="8520600" cy="4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Principle</a:t>
            </a:r>
            <a:endParaRPr sz="1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techniques aim at identifying the most similar pairs of entities so as to place them in the restructured blocks of the output.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internal functionality of meta-blocking.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Building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receives a block collection B and derives the blocking graph Gb from its block assignments.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Weighting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takes as input a blocking graph Gb and turns it into the weighted blocking graph (GwB ) by determining the weights of its edges. We introduce several weighting schemes for this procedure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Pruning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receives as input the weighted blocking graph and derives the pruned blocking graph (Gb ) from it, by removing some of its edges.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Collecting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given as input the pruned blocking graph G B and extracts from it a new block collection B ′ , which actually constitutes the final output of the entire meta-blocking process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68" name="Google Shape;268;g123b3187a93_0_0"/>
          <p:cNvPicPr preferRelativeResize="0"/>
          <p:nvPr/>
        </p:nvPicPr>
        <p:blipFill rotWithShape="1">
          <a:blip r:embed="rId3">
            <a:alphaModFix/>
          </a:blip>
          <a:srcRect b="0" l="0" r="0" t="14214"/>
          <a:stretch/>
        </p:blipFill>
        <p:spPr>
          <a:xfrm>
            <a:off x="1362925" y="1264212"/>
            <a:ext cx="6824300" cy="9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3b3187a93_0_17"/>
          <p:cNvSpPr txBox="1"/>
          <p:nvPr>
            <p:ph type="title"/>
          </p:nvPr>
        </p:nvSpPr>
        <p:spPr>
          <a:xfrm>
            <a:off x="311700" y="445025"/>
            <a:ext cx="8520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800"/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Edge Weighting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g123b3187a93_0_17"/>
          <p:cNvSpPr txBox="1"/>
          <p:nvPr>
            <p:ph idx="1" type="body"/>
          </p:nvPr>
        </p:nvSpPr>
        <p:spPr>
          <a:xfrm>
            <a:off x="311700" y="1151100"/>
            <a:ext cx="85206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 u="sng">
                <a:solidFill>
                  <a:schemeClr val="dk1"/>
                </a:solidFill>
              </a:rPr>
              <a:t>Common Block Scheme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blocks Scheme (CBS ). A strong indication for the similarity of two entities is provided by the number of blocks they have in common; the more blocks they share, the more likely they are to match. Hence, the weight of an edge connecting entities p i and p j is set equal to: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i, j .weight = |B i, j |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3b3187a93_0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Pruning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123b3187a93_0_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In general, the pruning algorithms can be categorized in two classes: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• The edge-centric algorithms iterate over the edges of a blocking graph in order to select the globally best comparisons, by filtering out those that do not satisfy the pruning criterion.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• The node-centric algorithms iterate over the nodes of a blocking graph with the aim of selecting the locally best comparisons for each entity (i.e., the adjacent entities with the largest edge weights).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Pruning criteria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The functionality of pruning criteria distinguishes them into: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• </a:t>
            </a:r>
            <a:r>
              <a:rPr b="1" lang="en-GB" sz="1200">
                <a:solidFill>
                  <a:schemeClr val="dk1"/>
                </a:solidFill>
              </a:rPr>
              <a:t>weight thresholds,</a:t>
            </a:r>
            <a:r>
              <a:rPr lang="en-GB" sz="1200">
                <a:solidFill>
                  <a:schemeClr val="dk1"/>
                </a:solidFill>
              </a:rPr>
              <a:t> which specify the minimum weight for the edges to be retained, and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• </a:t>
            </a:r>
            <a:r>
              <a:rPr b="1" lang="en-GB" sz="1200">
                <a:solidFill>
                  <a:schemeClr val="dk1"/>
                </a:solidFill>
              </a:rPr>
              <a:t>cardinality thresholds</a:t>
            </a:r>
            <a:r>
              <a:rPr lang="en-GB" sz="1200">
                <a:solidFill>
                  <a:schemeClr val="dk1"/>
                </a:solidFill>
              </a:rPr>
              <a:t>, which determine the maximum number of retained edges.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3b3187a93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WEP: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g123b3187a93_0_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123b3187a93_0_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(Line 1) Iterates over all edges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(Line 2) those having a weight lower than the input threshold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(Line 3) discards the edges which does satisfy the criteria of edges containing less weight than the threshold.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g123b3187a93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625" y="1289500"/>
            <a:ext cx="3715625" cy="28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3b3187a93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WNP: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g123b3187a93_0_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123b3187a93_0_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(Line 2) It iterates over all nodes of the input blocking graph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(Line 3) Then, it specifies the minimum edge weight for G v i according to the given threshold criterion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(Line 4) Gvi according to the given threshold criterion t iterates over all edges of E v i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(Line 5) for each undirected edge exceeding the specified local threshold, it adds edge to the pruned graph.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g123b3187a93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00" y="1312850"/>
            <a:ext cx="3901750" cy="32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3b3187a93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g123b3187a93_0_33"/>
          <p:cNvSpPr txBox="1"/>
          <p:nvPr>
            <p:ph idx="1" type="body"/>
          </p:nvPr>
        </p:nvSpPr>
        <p:spPr>
          <a:xfrm>
            <a:off x="311700" y="1152475"/>
            <a:ext cx="8520600" cy="361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4" r="-141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303" name="Google Shape;303;g123b3187a93_0_33"/>
          <p:cNvSpPr/>
          <p:nvPr/>
        </p:nvSpPr>
        <p:spPr>
          <a:xfrm>
            <a:off x="2704213" y="3905691"/>
            <a:ext cx="4221127" cy="6875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3b3187a93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9" name="Google Shape;309;g123b3187a93_0_59"/>
          <p:cNvSpPr txBox="1"/>
          <p:nvPr>
            <p:ph idx="1" type="body"/>
          </p:nvPr>
        </p:nvSpPr>
        <p:spPr>
          <a:xfrm>
            <a:off x="311700" y="1119964"/>
            <a:ext cx="8520600" cy="36505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/>
          </a:p>
        </p:txBody>
      </p:sp>
      <p:sp>
        <p:nvSpPr>
          <p:cNvPr id="310" name="Google Shape;310;g123b3187a93_0_59"/>
          <p:cNvSpPr/>
          <p:nvPr/>
        </p:nvSpPr>
        <p:spPr>
          <a:xfrm>
            <a:off x="2743199" y="1559441"/>
            <a:ext cx="3735573" cy="6875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3b3187a93_0_59"/>
          <p:cNvSpPr/>
          <p:nvPr/>
        </p:nvSpPr>
        <p:spPr>
          <a:xfrm>
            <a:off x="2743198" y="3164957"/>
            <a:ext cx="3735573" cy="6485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3b3187a93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Maximum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by applying group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g123b3187a93_0_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max_by_group = (edges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 .map(lambda x: (x[0], x))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  .reduceByKey(lambda x1, x2: max(x1, x2, key=lambda x: x[-1]))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  .values())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8" name="Google Shape;318;g123b3187a93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763" y="1265425"/>
            <a:ext cx="20288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23b3187a93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25" y="2410100"/>
            <a:ext cx="3171825" cy="2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96186" y="445025"/>
            <a:ext cx="833611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Goal of Entity Resolution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496186" y="1152475"/>
            <a:ext cx="7995684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18334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4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ER is to identify all profiles that describe the same real-world object</a:t>
            </a:r>
            <a:endParaRPr sz="4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334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4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Resolving when two observation relate to the same entity, despite having been described differently.</a:t>
            </a:r>
            <a:endParaRPr sz="4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rPr lang="en-GB" sz="3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4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GB" sz="3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rPr lang="en-GB" sz="3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rPr lang="en-GB" sz="3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rPr lang="en-GB" sz="3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rPr lang="en-GB" sz="3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96"/>
              <a:buNone/>
            </a:pPr>
            <a:r>
              <a:t/>
            </a:r>
            <a:endParaRPr sz="3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801"/>
              <a:buNone/>
            </a:pPr>
            <a:r>
              <a:rPr lang="en-GB" sz="4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Conversely, it also means recognizing when observations do not relate to the same despite having been       described similarly.</a:t>
            </a:r>
            <a:endParaRPr sz="4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07692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-GB"/>
              <a:t>		</a:t>
            </a:r>
            <a:endParaRPr/>
          </a:p>
        </p:txBody>
      </p:sp>
      <p:graphicFrame>
        <p:nvGraphicFramePr>
          <p:cNvPr id="68" name="Google Shape;68;p3"/>
          <p:cNvGraphicFramePr/>
          <p:nvPr/>
        </p:nvGraphicFramePr>
        <p:xfrm>
          <a:off x="2327050" y="23604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{8657455C-7CF4-4587-BF37-F245D518CA8E}</a:tableStyleId>
              </a:tblPr>
              <a:tblGrid>
                <a:gridCol w="2244950"/>
                <a:gridCol w="2244950"/>
              </a:tblGrid>
              <a:tr h="39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Robert Smith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Robert J.Smith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1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123 Main Street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123 E Main Street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1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703.554.1214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RJSasmith.com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3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3b3187a93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25" name="Google Shape;325;g123b3187a93_0_64"/>
          <p:cNvSpPr txBox="1"/>
          <p:nvPr>
            <p:ph idx="1" type="body"/>
          </p:nvPr>
        </p:nvSpPr>
        <p:spPr>
          <a:xfrm>
            <a:off x="282550" y="1145200"/>
            <a:ext cx="85206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Max weight: The profiles which has maximum weight are retained and they have probability of being similar.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 = dataframe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By applying max							2. By applying average 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62626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6" name="Google Shape;326;g123b3187a93_0_64"/>
          <p:cNvSpPr txBox="1"/>
          <p:nvPr/>
        </p:nvSpPr>
        <p:spPr>
          <a:xfrm>
            <a:off x="458975" y="3198275"/>
            <a:ext cx="30453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max = n[</a:t>
            </a:r>
            <a:r>
              <a:rPr lang="en-GB" sz="1150">
                <a:solidFill>
                  <a:srgbClr val="106B1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"weight"</a:t>
            </a: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GB" sz="1150">
                <a:solidFill>
                  <a:schemeClr val="dk1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()						</a:t>
            </a:r>
            <a:endParaRPr sz="1150">
              <a:solidFill>
                <a:srgbClr val="262626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(max)</a:t>
            </a:r>
            <a:endParaRPr sz="1150">
              <a:solidFill>
                <a:srgbClr val="262626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62626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new_df = n[(n[</a:t>
            </a:r>
            <a:r>
              <a:rPr lang="en-GB" sz="1150">
                <a:solidFill>
                  <a:srgbClr val="106B1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'weight'</a:t>
            </a: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]&gt;max)]</a:t>
            </a:r>
            <a:endParaRPr sz="1150">
              <a:solidFill>
                <a:srgbClr val="262626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new_df</a:t>
            </a:r>
            <a:endParaRPr/>
          </a:p>
        </p:txBody>
      </p:sp>
      <p:sp>
        <p:nvSpPr>
          <p:cNvPr id="327" name="Google Shape;327;g123b3187a93_0_64"/>
          <p:cNvSpPr txBox="1"/>
          <p:nvPr/>
        </p:nvSpPr>
        <p:spPr>
          <a:xfrm>
            <a:off x="5128925" y="3198275"/>
            <a:ext cx="31473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max_avg = n[</a:t>
            </a:r>
            <a:r>
              <a:rPr lang="en-GB" sz="1150">
                <a:solidFill>
                  <a:srgbClr val="106B1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"weight"</a:t>
            </a: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-GB" sz="1150">
                <a:solidFill>
                  <a:schemeClr val="dk1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()						</a:t>
            </a:r>
            <a:endParaRPr sz="1150">
              <a:solidFill>
                <a:srgbClr val="262626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00008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(max_avg)</a:t>
            </a:r>
            <a:endParaRPr sz="1150">
              <a:solidFill>
                <a:srgbClr val="262626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62626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new_df = n[(n[</a:t>
            </a:r>
            <a:r>
              <a:rPr lang="en-GB" sz="1150">
                <a:solidFill>
                  <a:srgbClr val="106B1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'weight'</a:t>
            </a: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]&gt;max_avg)]</a:t>
            </a:r>
            <a:endParaRPr sz="1150">
              <a:solidFill>
                <a:srgbClr val="262626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262626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new_df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3bb84c1c9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23bb84c1c9_0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By applying some percentage of max 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max1 = n["weight"].max()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print(max1)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max_percentage = (max1*70)/100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max_percentage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ax1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n["N_id"] = n["N_id"]-(separator_id+1)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new_df = n[(n['weight']&gt;=(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max_percentage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))]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new_df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3bb84c1c9_0_57"/>
          <p:cNvSpPr txBox="1"/>
          <p:nvPr>
            <p:ph idx="1" type="body"/>
          </p:nvPr>
        </p:nvSpPr>
        <p:spPr>
          <a:xfrm>
            <a:off x="311700" y="358850"/>
            <a:ext cx="8520600" cy="4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Dirty ER Output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9" name="Google Shape;339;g123bb84c1c9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25" y="249575"/>
            <a:ext cx="5853225" cy="47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23bb84c1c9_0_57"/>
          <p:cNvSpPr txBox="1"/>
          <p:nvPr/>
        </p:nvSpPr>
        <p:spPr>
          <a:xfrm>
            <a:off x="406700" y="534275"/>
            <a:ext cx="21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Final Output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3b3187a93_0_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Limitations of SparkER</a:t>
            </a:r>
            <a:endParaRPr/>
          </a:p>
        </p:txBody>
      </p:sp>
      <p:sp>
        <p:nvSpPr>
          <p:cNvPr id="346" name="Google Shape;346;g123b3187a93_0_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SparkER takes maximum 2 files as input.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Groundtruth has to be given for evaluating the performance of meta-blocking algorithms.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no of attributes should be similar of two entities to determine their match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are more no of attributes the accuracy of determining the similarity is high.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determining the similarity of profiles on the basis of maximum weighting criteria between two profiles.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 criteria has to be defined for determining similarity.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Stages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3" name="Google Shape;3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700" y="1304100"/>
            <a:ext cx="4407676" cy="30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9098" y="445025"/>
            <a:ext cx="834320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Entity Resolution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489097" y="1152475"/>
            <a:ext cx="8080746" cy="3745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 is the task that identifies the same real-world object across different entity profiles. It constitutes a quadratic task, since it requires every entity to be compared with all others.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🡪 Online Shopping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🡪 National Census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🡪 </a:t>
            </a:r>
            <a:r>
              <a:rPr i="0" lang="en-GB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and Fraud Detection 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3786" y="2031367"/>
            <a:ext cx="3857605" cy="23350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77" name="Google Shape;77;p4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071" y="602512"/>
            <a:ext cx="7981506" cy="425878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510363" y="127591"/>
            <a:ext cx="20910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148856" y="127591"/>
            <a:ext cx="8768316" cy="4888318"/>
          </a:xfrm>
          <a:prstGeom prst="rect">
            <a:avLst/>
          </a:prstGeom>
          <a:noFill/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233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896100"/>
            <a:ext cx="39999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Integration: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96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6"/>
          <p:cNvSpPr txBox="1"/>
          <p:nvPr>
            <p:ph idx="2" type="body"/>
          </p:nvPr>
        </p:nvSpPr>
        <p:spPr>
          <a:xfrm>
            <a:off x="4832400" y="1231225"/>
            <a:ext cx="39999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Airflow Output: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00" y="1755858"/>
            <a:ext cx="3999901" cy="304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418729"/>
            <a:ext cx="3822800" cy="171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262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835575"/>
            <a:ext cx="41979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7"/>
          <p:cNvSpPr txBox="1"/>
          <p:nvPr>
            <p:ph idx="2" type="body"/>
          </p:nvPr>
        </p:nvSpPr>
        <p:spPr>
          <a:xfrm>
            <a:off x="4832400" y="888825"/>
            <a:ext cx="39999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Airflow Output: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00" y="1357550"/>
            <a:ext cx="3856350" cy="315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197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976250"/>
            <a:ext cx="42603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Cassandra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8"/>
          <p:cNvSpPr txBox="1"/>
          <p:nvPr>
            <p:ph idx="2" type="body"/>
          </p:nvPr>
        </p:nvSpPr>
        <p:spPr>
          <a:xfrm>
            <a:off x="4684525" y="1056375"/>
            <a:ext cx="41478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Airflow Output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50" y="1478252"/>
            <a:ext cx="3999900" cy="322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353" y="1710100"/>
            <a:ext cx="4004146" cy="27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439478" y="445025"/>
            <a:ext cx="839282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439478" y="1049100"/>
            <a:ext cx="8087834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2. Transformation: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SparkER</a:t>
            </a:r>
            <a:endParaRPr/>
          </a:p>
          <a:p>
            <a:pPr indent="0" lvl="0" marL="571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descr="stages" id="117" name="Google Shape;117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209" y="2587918"/>
            <a:ext cx="5511121" cy="71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/>
          <p:nvPr/>
        </p:nvSpPr>
        <p:spPr>
          <a:xfrm>
            <a:off x="2812267" y="3745441"/>
            <a:ext cx="3289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SparkER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1353879" y="2218660"/>
            <a:ext cx="6358270" cy="211942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311700" y="219740"/>
            <a:ext cx="8449528" cy="4678325"/>
          </a:xfrm>
          <a:prstGeom prst="rect">
            <a:avLst/>
          </a:prstGeom>
          <a:noFill/>
          <a:ln cap="flat" cmpd="sng" w="1905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