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0287000" cy="10287000"/>
  <p:notesSz cx="6858000" cy="9144000"/>
  <p:embeddedFontLst>
    <p:embeddedFont>
      <p:font typeface="Bank Gothic Light" charset="1" panose="020B0607020203060204"/>
      <p:regular r:id="rId28"/>
    </p:embeddedFont>
    <p:embeddedFont>
      <p:font typeface="Antonio Bold" charset="1" panose="02000803000000000000"/>
      <p:regular r:id="rId29"/>
    </p:embeddedFont>
    <p:embeddedFont>
      <p:font typeface="Canva Sans Bold" charset="1" panose="020B0803030501040103"/>
      <p:regular r:id="rId30"/>
    </p:embeddedFont>
    <p:embeddedFont>
      <p:font typeface="Open Sauce" charset="1" panose="00000500000000000000"/>
      <p:regular r:id="rId31"/>
    </p:embeddedFont>
    <p:embeddedFont>
      <p:font typeface="Canva Sans" charset="1" panose="020B0503030501040103"/>
      <p:regular r:id="rId32"/>
    </p:embeddedFont>
    <p:embeddedFont>
      <p:font typeface="DM Sans" charset="1" panose="00000000000000000000"/>
      <p:regular r:id="rId33"/>
    </p:embeddedFont>
    <p:embeddedFont>
      <p:font typeface="Open Sauce Bold Italics" charset="1" panose="00000800000000000000"/>
      <p:regular r:id="rId34"/>
    </p:embeddedFont>
    <p:embeddedFont>
      <p:font typeface="Open Sauce Bold" charset="1" panose="00000800000000000000"/>
      <p:regular r:id="rId35"/>
    </p:embeddedFont>
    <p:embeddedFont>
      <p:font typeface="Antonio" charset="1" panose="0200050300000000000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https://github.com/rohu1208/Airline-Analysis" TargetMode="External" Type="http://schemas.openxmlformats.org/officeDocument/2006/relationships/hyperlink"/></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6.png" Type="http://schemas.openxmlformats.org/officeDocument/2006/relationships/image"/><Relationship Id="rId7" Target="../media/image2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8.png" Type="http://schemas.openxmlformats.org/officeDocument/2006/relationships/image"/><Relationship Id="rId7" Target="../media/image2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2.png" Type="http://schemas.openxmlformats.org/officeDocument/2006/relationships/image"/><Relationship Id="rId9" Target="../media/image3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5.png" Type="http://schemas.openxmlformats.org/officeDocument/2006/relationships/image"/><Relationship Id="rId7" Target="../media/image3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https://forms.gle/YfFMp2WUTWBpxK5J9"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https://www.kaggle.com/datasets/fiazbhk/airline-data-analysis"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png" Type="http://schemas.openxmlformats.org/officeDocument/2006/relationships/image"/><Relationship Id="rId12" Target="../media/image15.png" Type="http://schemas.openxmlformats.org/officeDocument/2006/relationships/image"/><Relationship Id="rId13" Target="../media/image16.png" Type="http://schemas.openxmlformats.org/officeDocument/2006/relationships/image"/><Relationship Id="rId14" Target="../media/image17.png" Type="http://schemas.openxmlformats.org/officeDocument/2006/relationships/image"/><Relationship Id="rId15" Target="../media/image1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 Id="rId8" Target="../media/image11.png" Type="http://schemas.openxmlformats.org/officeDocument/2006/relationships/image"/><Relationship Id="rId9"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9.png" Type="http://schemas.openxmlformats.org/officeDocument/2006/relationships/image"/><Relationship Id="rId7" Target="../media/image2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3EFF1"/>
        </a:solidFill>
      </p:bgPr>
    </p:bg>
    <p:spTree>
      <p:nvGrpSpPr>
        <p:cNvPr id="1" name=""/>
        <p:cNvGrpSpPr/>
        <p:nvPr/>
      </p:nvGrpSpPr>
      <p:grpSpPr>
        <a:xfrm>
          <a:off x="0" y="0"/>
          <a:ext cx="0" cy="0"/>
          <a:chOff x="0" y="0"/>
          <a:chExt cx="0" cy="0"/>
        </a:xfrm>
      </p:grpSpPr>
      <p:sp>
        <p:nvSpPr>
          <p:cNvPr name="Freeform 2" id="2"/>
          <p:cNvSpPr/>
          <p:nvPr/>
        </p:nvSpPr>
        <p:spPr>
          <a:xfrm flipH="false" flipV="false" rot="0">
            <a:off x="7484923" y="5684582"/>
            <a:ext cx="3546755" cy="1520671"/>
          </a:xfrm>
          <a:custGeom>
            <a:avLst/>
            <a:gdLst/>
            <a:ahLst/>
            <a:cxnLst/>
            <a:rect r="r" b="b" t="t" l="l"/>
            <a:pathLst>
              <a:path h="1520671" w="3546755">
                <a:moveTo>
                  <a:pt x="0" y="0"/>
                </a:moveTo>
                <a:lnTo>
                  <a:pt x="3546754" y="0"/>
                </a:lnTo>
                <a:lnTo>
                  <a:pt x="3546754" y="1520671"/>
                </a:lnTo>
                <a:lnTo>
                  <a:pt x="0" y="1520671"/>
                </a:lnTo>
                <a:lnTo>
                  <a:pt x="0" y="0"/>
                </a:lnTo>
                <a:close/>
              </a:path>
            </a:pathLst>
          </a:custGeom>
          <a:blipFill>
            <a:blip r:embed="rId2">
              <a:alphaModFix amt="3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18123" y="2622071"/>
            <a:ext cx="9937351" cy="9142363"/>
          </a:xfrm>
          <a:custGeom>
            <a:avLst/>
            <a:gdLst/>
            <a:ahLst/>
            <a:cxnLst/>
            <a:rect r="r" b="b" t="t" l="l"/>
            <a:pathLst>
              <a:path h="9142363" w="9937351">
                <a:moveTo>
                  <a:pt x="0" y="0"/>
                </a:moveTo>
                <a:lnTo>
                  <a:pt x="9937351" y="0"/>
                </a:lnTo>
                <a:lnTo>
                  <a:pt x="9937351" y="9142363"/>
                </a:lnTo>
                <a:lnTo>
                  <a:pt x="0" y="91423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88473" y="3899138"/>
            <a:ext cx="3943078" cy="1690595"/>
          </a:xfrm>
          <a:custGeom>
            <a:avLst/>
            <a:gdLst/>
            <a:ahLst/>
            <a:cxnLst/>
            <a:rect r="r" b="b" t="t" l="l"/>
            <a:pathLst>
              <a:path h="1690595" w="3943078">
                <a:moveTo>
                  <a:pt x="0" y="0"/>
                </a:moveTo>
                <a:lnTo>
                  <a:pt x="3943079" y="0"/>
                </a:lnTo>
                <a:lnTo>
                  <a:pt x="3943079" y="1690595"/>
                </a:lnTo>
                <a:lnTo>
                  <a:pt x="0" y="1690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267019" y="8213210"/>
            <a:ext cx="7539157" cy="3232413"/>
          </a:xfrm>
          <a:custGeom>
            <a:avLst/>
            <a:gdLst/>
            <a:ahLst/>
            <a:cxnLst/>
            <a:rect r="r" b="b" t="t" l="l"/>
            <a:pathLst>
              <a:path h="3232413" w="7539157">
                <a:moveTo>
                  <a:pt x="0" y="0"/>
                </a:moveTo>
                <a:lnTo>
                  <a:pt x="7539157" y="0"/>
                </a:lnTo>
                <a:lnTo>
                  <a:pt x="7539157" y="3232414"/>
                </a:lnTo>
                <a:lnTo>
                  <a:pt x="0" y="3232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38541" y="438324"/>
            <a:ext cx="4114800" cy="2798956"/>
          </a:xfrm>
          <a:custGeom>
            <a:avLst/>
            <a:gdLst/>
            <a:ahLst/>
            <a:cxnLst/>
            <a:rect r="r" b="b" t="t" l="l"/>
            <a:pathLst>
              <a:path h="2798956" w="4114800">
                <a:moveTo>
                  <a:pt x="0" y="0"/>
                </a:moveTo>
                <a:lnTo>
                  <a:pt x="4114800" y="0"/>
                </a:lnTo>
                <a:lnTo>
                  <a:pt x="4114800" y="2798957"/>
                </a:lnTo>
                <a:lnTo>
                  <a:pt x="0" y="2798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false" rot="0">
            <a:off x="7484923" y="1222593"/>
            <a:ext cx="4114800" cy="2798956"/>
          </a:xfrm>
          <a:custGeom>
            <a:avLst/>
            <a:gdLst/>
            <a:ahLst/>
            <a:cxnLst/>
            <a:rect r="r" b="b" t="t" l="l"/>
            <a:pathLst>
              <a:path h="2798956" w="4114800">
                <a:moveTo>
                  <a:pt x="4114800" y="0"/>
                </a:moveTo>
                <a:lnTo>
                  <a:pt x="0" y="0"/>
                </a:lnTo>
                <a:lnTo>
                  <a:pt x="0" y="2798956"/>
                </a:lnTo>
                <a:lnTo>
                  <a:pt x="4114800" y="2798956"/>
                </a:lnTo>
                <a:lnTo>
                  <a:pt x="41148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998183" y="1780653"/>
            <a:ext cx="4486740" cy="424233"/>
          </a:xfrm>
          <a:prstGeom prst="rect">
            <a:avLst/>
          </a:prstGeom>
        </p:spPr>
        <p:txBody>
          <a:bodyPr anchor="t" rtlCol="false" tIns="0" lIns="0" bIns="0" rIns="0">
            <a:spAutoFit/>
          </a:bodyPr>
          <a:lstStyle/>
          <a:p>
            <a:pPr algn="ctr">
              <a:lnSpc>
                <a:spcPts val="3387"/>
              </a:lnSpc>
            </a:pPr>
            <a:r>
              <a:rPr lang="en-US" sz="2419">
                <a:solidFill>
                  <a:srgbClr val="5B5F8A"/>
                </a:solidFill>
                <a:latin typeface="Bank Gothic Light"/>
                <a:ea typeface="Bank Gothic Light"/>
                <a:cs typeface="Bank Gothic Light"/>
                <a:sym typeface="Bank Gothic Light"/>
              </a:rPr>
              <a:t>A Data-Driven Approach</a:t>
            </a:r>
          </a:p>
        </p:txBody>
      </p:sp>
      <p:sp>
        <p:nvSpPr>
          <p:cNvPr name="TextBox 9" id="9"/>
          <p:cNvSpPr txBox="true"/>
          <p:nvPr/>
        </p:nvSpPr>
        <p:spPr>
          <a:xfrm rot="0">
            <a:off x="966380" y="2218051"/>
            <a:ext cx="8291920" cy="1326505"/>
          </a:xfrm>
          <a:prstGeom prst="rect">
            <a:avLst/>
          </a:prstGeom>
        </p:spPr>
        <p:txBody>
          <a:bodyPr anchor="t" rtlCol="false" tIns="0" lIns="0" bIns="0" rIns="0">
            <a:spAutoFit/>
          </a:bodyPr>
          <a:lstStyle/>
          <a:p>
            <a:pPr algn="ctr">
              <a:lnSpc>
                <a:spcPts val="10881"/>
              </a:lnSpc>
            </a:pPr>
            <a:r>
              <a:rPr lang="en-US" b="true" sz="7772" u="sng">
                <a:solidFill>
                  <a:srgbClr val="5B5F8A"/>
                </a:solidFill>
                <a:latin typeface="Antonio Bold"/>
                <a:ea typeface="Antonio Bold"/>
                <a:cs typeface="Antonio Bold"/>
                <a:sym typeface="Antonio Bold"/>
                <a:hlinkClick r:id="rId8" tooltip="https://github.com/rohu1208/Airline-Analysis"/>
              </a:rPr>
              <a:t>AIRLINE DATA ANALYSIS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3EFF1"/>
        </a:solidFill>
      </p:bgPr>
    </p:bg>
    <p:spTree>
      <p:nvGrpSpPr>
        <p:cNvPr id="1" name=""/>
        <p:cNvGrpSpPr/>
        <p:nvPr/>
      </p:nvGrpSpPr>
      <p:grpSpPr>
        <a:xfrm>
          <a:off x="0" y="0"/>
          <a:ext cx="0" cy="0"/>
          <a:chOff x="0" y="0"/>
          <a:chExt cx="0" cy="0"/>
        </a:xfrm>
      </p:grpSpPr>
      <p:sp>
        <p:nvSpPr>
          <p:cNvPr name="Freeform 2" id="2"/>
          <p:cNvSpPr/>
          <p:nvPr/>
        </p:nvSpPr>
        <p:spPr>
          <a:xfrm flipH="false" flipV="false" rot="0">
            <a:off x="7484923" y="5684582"/>
            <a:ext cx="3546755" cy="1520671"/>
          </a:xfrm>
          <a:custGeom>
            <a:avLst/>
            <a:gdLst/>
            <a:ahLst/>
            <a:cxnLst/>
            <a:rect r="r" b="b" t="t" l="l"/>
            <a:pathLst>
              <a:path h="1520671" w="3546755">
                <a:moveTo>
                  <a:pt x="0" y="0"/>
                </a:moveTo>
                <a:lnTo>
                  <a:pt x="3546754" y="0"/>
                </a:lnTo>
                <a:lnTo>
                  <a:pt x="3546754" y="1520671"/>
                </a:lnTo>
                <a:lnTo>
                  <a:pt x="0" y="1520671"/>
                </a:lnTo>
                <a:lnTo>
                  <a:pt x="0" y="0"/>
                </a:lnTo>
                <a:close/>
              </a:path>
            </a:pathLst>
          </a:custGeom>
          <a:blipFill>
            <a:blip r:embed="rId2">
              <a:alphaModFix amt="3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8473" y="4167237"/>
            <a:ext cx="3943078" cy="1690595"/>
          </a:xfrm>
          <a:custGeom>
            <a:avLst/>
            <a:gdLst/>
            <a:ahLst/>
            <a:cxnLst/>
            <a:rect r="r" b="b" t="t" l="l"/>
            <a:pathLst>
              <a:path h="1690595" w="3943078">
                <a:moveTo>
                  <a:pt x="0" y="0"/>
                </a:moveTo>
                <a:lnTo>
                  <a:pt x="3943079" y="0"/>
                </a:lnTo>
                <a:lnTo>
                  <a:pt x="3943079" y="1690595"/>
                </a:lnTo>
                <a:lnTo>
                  <a:pt x="0" y="1690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7484923" y="1222593"/>
            <a:ext cx="4114800" cy="2798956"/>
          </a:xfrm>
          <a:custGeom>
            <a:avLst/>
            <a:gdLst/>
            <a:ahLst/>
            <a:cxnLst/>
            <a:rect r="r" b="b" t="t" l="l"/>
            <a:pathLst>
              <a:path h="2798956" w="4114800">
                <a:moveTo>
                  <a:pt x="4114800" y="0"/>
                </a:moveTo>
                <a:lnTo>
                  <a:pt x="0" y="0"/>
                </a:lnTo>
                <a:lnTo>
                  <a:pt x="0" y="2798956"/>
                </a:lnTo>
                <a:lnTo>
                  <a:pt x="4114800" y="2798956"/>
                </a:lnTo>
                <a:lnTo>
                  <a:pt x="41148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83067" y="326397"/>
            <a:ext cx="9414309" cy="1844952"/>
          </a:xfrm>
          <a:prstGeom prst="rect">
            <a:avLst/>
          </a:prstGeom>
        </p:spPr>
        <p:txBody>
          <a:bodyPr anchor="t" rtlCol="false" tIns="0" lIns="0" bIns="0" rIns="0">
            <a:spAutoFit/>
          </a:bodyPr>
          <a:lstStyle/>
          <a:p>
            <a:pPr algn="ctr">
              <a:lnSpc>
                <a:spcPts val="4934"/>
              </a:lnSpc>
            </a:pPr>
            <a:r>
              <a:rPr lang="en-US" b="true" sz="3524">
                <a:solidFill>
                  <a:srgbClr val="5B5F8A"/>
                </a:solidFill>
                <a:latin typeface="Antonio Bold"/>
                <a:ea typeface="Antonio Bold"/>
                <a:cs typeface="Antonio Bold"/>
                <a:sym typeface="Antonio Bold"/>
              </a:rPr>
              <a:t>NUMBER OF TICKETS BOOKED AND TOTAL AMOUNT EARNED CHANGED WITH THE TIME</a:t>
            </a:r>
          </a:p>
          <a:p>
            <a:pPr algn="ctr">
              <a:lnSpc>
                <a:spcPts val="4934"/>
              </a:lnSpc>
            </a:pPr>
          </a:p>
        </p:txBody>
      </p:sp>
      <p:sp>
        <p:nvSpPr>
          <p:cNvPr name="Freeform 6" id="6"/>
          <p:cNvSpPr/>
          <p:nvPr/>
        </p:nvSpPr>
        <p:spPr>
          <a:xfrm flipH="false" flipV="false" rot="0">
            <a:off x="257876" y="1713160"/>
            <a:ext cx="7892358" cy="2454077"/>
          </a:xfrm>
          <a:custGeom>
            <a:avLst/>
            <a:gdLst/>
            <a:ahLst/>
            <a:cxnLst/>
            <a:rect r="r" b="b" t="t" l="l"/>
            <a:pathLst>
              <a:path h="2454077" w="7892358">
                <a:moveTo>
                  <a:pt x="0" y="0"/>
                </a:moveTo>
                <a:lnTo>
                  <a:pt x="7892358" y="0"/>
                </a:lnTo>
                <a:lnTo>
                  <a:pt x="7892358" y="2454077"/>
                </a:lnTo>
                <a:lnTo>
                  <a:pt x="0" y="2454077"/>
                </a:lnTo>
                <a:lnTo>
                  <a:pt x="0" y="0"/>
                </a:lnTo>
                <a:close/>
              </a:path>
            </a:pathLst>
          </a:custGeom>
          <a:blipFill>
            <a:blip r:embed="rId6"/>
            <a:stretch>
              <a:fillRect l="0" t="0" r="0" b="0"/>
            </a:stretch>
          </a:blipFill>
        </p:spPr>
      </p:sp>
      <p:sp>
        <p:nvSpPr>
          <p:cNvPr name="Freeform 7" id="7"/>
          <p:cNvSpPr/>
          <p:nvPr/>
        </p:nvSpPr>
        <p:spPr>
          <a:xfrm flipH="false" flipV="false" rot="0">
            <a:off x="67212" y="5869907"/>
            <a:ext cx="10246019" cy="3942875"/>
          </a:xfrm>
          <a:custGeom>
            <a:avLst/>
            <a:gdLst/>
            <a:ahLst/>
            <a:cxnLst/>
            <a:rect r="r" b="b" t="t" l="l"/>
            <a:pathLst>
              <a:path h="3942875" w="10246019">
                <a:moveTo>
                  <a:pt x="0" y="0"/>
                </a:moveTo>
                <a:lnTo>
                  <a:pt x="10246018" y="0"/>
                </a:lnTo>
                <a:lnTo>
                  <a:pt x="10246018" y="3942875"/>
                </a:lnTo>
                <a:lnTo>
                  <a:pt x="0" y="3942875"/>
                </a:lnTo>
                <a:lnTo>
                  <a:pt x="0" y="0"/>
                </a:lnTo>
                <a:close/>
              </a:path>
            </a:pathLst>
          </a:custGeom>
          <a:blipFill>
            <a:blip r:embed="rId7"/>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3EFF1"/>
        </a:solidFill>
      </p:bgPr>
    </p:bg>
    <p:spTree>
      <p:nvGrpSpPr>
        <p:cNvPr id="1" name=""/>
        <p:cNvGrpSpPr/>
        <p:nvPr/>
      </p:nvGrpSpPr>
      <p:grpSpPr>
        <a:xfrm>
          <a:off x="0" y="0"/>
          <a:ext cx="0" cy="0"/>
          <a:chOff x="0" y="0"/>
          <a:chExt cx="0" cy="0"/>
        </a:xfrm>
      </p:grpSpPr>
      <p:sp>
        <p:nvSpPr>
          <p:cNvPr name="Freeform 2" id="2"/>
          <p:cNvSpPr/>
          <p:nvPr/>
        </p:nvSpPr>
        <p:spPr>
          <a:xfrm flipH="false" flipV="false" rot="0">
            <a:off x="7484923" y="5684582"/>
            <a:ext cx="3546755" cy="1520671"/>
          </a:xfrm>
          <a:custGeom>
            <a:avLst/>
            <a:gdLst/>
            <a:ahLst/>
            <a:cxnLst/>
            <a:rect r="r" b="b" t="t" l="l"/>
            <a:pathLst>
              <a:path h="1520671" w="3546755">
                <a:moveTo>
                  <a:pt x="0" y="0"/>
                </a:moveTo>
                <a:lnTo>
                  <a:pt x="3546754" y="0"/>
                </a:lnTo>
                <a:lnTo>
                  <a:pt x="3546754" y="1520671"/>
                </a:lnTo>
                <a:lnTo>
                  <a:pt x="0" y="1520671"/>
                </a:lnTo>
                <a:lnTo>
                  <a:pt x="0" y="0"/>
                </a:lnTo>
                <a:close/>
              </a:path>
            </a:pathLst>
          </a:custGeom>
          <a:blipFill>
            <a:blip r:embed="rId2">
              <a:alphaModFix amt="3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8473" y="3899138"/>
            <a:ext cx="3943078" cy="1690595"/>
          </a:xfrm>
          <a:custGeom>
            <a:avLst/>
            <a:gdLst/>
            <a:ahLst/>
            <a:cxnLst/>
            <a:rect r="r" b="b" t="t" l="l"/>
            <a:pathLst>
              <a:path h="1690595" w="3943078">
                <a:moveTo>
                  <a:pt x="0" y="0"/>
                </a:moveTo>
                <a:lnTo>
                  <a:pt x="3943079" y="0"/>
                </a:lnTo>
                <a:lnTo>
                  <a:pt x="3943079" y="1690595"/>
                </a:lnTo>
                <a:lnTo>
                  <a:pt x="0" y="1690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267019" y="8213210"/>
            <a:ext cx="7539157" cy="3232413"/>
          </a:xfrm>
          <a:custGeom>
            <a:avLst/>
            <a:gdLst/>
            <a:ahLst/>
            <a:cxnLst/>
            <a:rect r="r" b="b" t="t" l="l"/>
            <a:pathLst>
              <a:path h="3232413" w="7539157">
                <a:moveTo>
                  <a:pt x="0" y="0"/>
                </a:moveTo>
                <a:lnTo>
                  <a:pt x="7539157" y="0"/>
                </a:lnTo>
                <a:lnTo>
                  <a:pt x="7539157" y="3232414"/>
                </a:lnTo>
                <a:lnTo>
                  <a:pt x="0" y="3232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38541" y="438324"/>
            <a:ext cx="4114800" cy="2798956"/>
          </a:xfrm>
          <a:custGeom>
            <a:avLst/>
            <a:gdLst/>
            <a:ahLst/>
            <a:cxnLst/>
            <a:rect r="r" b="b" t="t" l="l"/>
            <a:pathLst>
              <a:path h="2798956" w="4114800">
                <a:moveTo>
                  <a:pt x="0" y="0"/>
                </a:moveTo>
                <a:lnTo>
                  <a:pt x="4114800" y="0"/>
                </a:lnTo>
                <a:lnTo>
                  <a:pt x="4114800" y="2798957"/>
                </a:lnTo>
                <a:lnTo>
                  <a:pt x="0" y="27989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7484923" y="1222593"/>
            <a:ext cx="4114800" cy="2798956"/>
          </a:xfrm>
          <a:custGeom>
            <a:avLst/>
            <a:gdLst/>
            <a:ahLst/>
            <a:cxnLst/>
            <a:rect r="r" b="b" t="t" l="l"/>
            <a:pathLst>
              <a:path h="2798956" w="4114800">
                <a:moveTo>
                  <a:pt x="4114800" y="0"/>
                </a:moveTo>
                <a:lnTo>
                  <a:pt x="0" y="0"/>
                </a:lnTo>
                <a:lnTo>
                  <a:pt x="0" y="2798956"/>
                </a:lnTo>
                <a:lnTo>
                  <a:pt x="4114800" y="2798956"/>
                </a:lnTo>
                <a:lnTo>
                  <a:pt x="41148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966380" y="2218051"/>
            <a:ext cx="8291920" cy="1318497"/>
          </a:xfrm>
          <a:prstGeom prst="rect">
            <a:avLst/>
          </a:prstGeom>
        </p:spPr>
        <p:txBody>
          <a:bodyPr anchor="t" rtlCol="false" tIns="0" lIns="0" bIns="0" rIns="0">
            <a:spAutoFit/>
          </a:bodyPr>
          <a:lstStyle/>
          <a:p>
            <a:pPr algn="ctr">
              <a:lnSpc>
                <a:spcPts val="10881"/>
              </a:lnSpc>
            </a:pPr>
          </a:p>
        </p:txBody>
      </p:sp>
      <p:sp>
        <p:nvSpPr>
          <p:cNvPr name="TextBox 8" id="8"/>
          <p:cNvSpPr txBox="true"/>
          <p:nvPr/>
        </p:nvSpPr>
        <p:spPr>
          <a:xfrm rot="0">
            <a:off x="483067" y="1517113"/>
            <a:ext cx="8636924" cy="8107140"/>
          </a:xfrm>
          <a:prstGeom prst="rect">
            <a:avLst/>
          </a:prstGeom>
        </p:spPr>
        <p:txBody>
          <a:bodyPr anchor="t" rtlCol="false" tIns="0" lIns="0" bIns="0" rIns="0">
            <a:spAutoFit/>
          </a:bodyPr>
          <a:lstStyle/>
          <a:p>
            <a:pPr algn="ctr">
              <a:lnSpc>
                <a:spcPts val="3051"/>
              </a:lnSpc>
            </a:pPr>
            <a:r>
              <a:rPr lang="en-US" sz="2179" b="true">
                <a:solidFill>
                  <a:srgbClr val="5B5F8A"/>
                </a:solidFill>
                <a:latin typeface="Canva Sans Bold"/>
                <a:ea typeface="Canva Sans Bold"/>
                <a:cs typeface="Canva Sans Bold"/>
                <a:sym typeface="Canva Sans Bold"/>
              </a:rPr>
              <a:t>Observation</a:t>
            </a:r>
          </a:p>
          <a:p>
            <a:pPr algn="ctr" marL="470555" indent="-235277" lvl="1">
              <a:lnSpc>
                <a:spcPts val="3051"/>
              </a:lnSpc>
              <a:buFont typeface="Arial"/>
              <a:buChar char="•"/>
            </a:pPr>
            <a:r>
              <a:rPr lang="en-US" b="true" sz="2179">
                <a:solidFill>
                  <a:srgbClr val="5B5F8A"/>
                </a:solidFill>
                <a:latin typeface="Canva Sans Bold"/>
                <a:ea typeface="Canva Sans Bold"/>
                <a:cs typeface="Canva Sans Bold"/>
                <a:sym typeface="Canva Sans Bold"/>
              </a:rPr>
              <a:t>Utilized a line chart visualization to analyze the trend of ticket bookings and revenue earned.</a:t>
            </a:r>
          </a:p>
          <a:p>
            <a:pPr algn="ctr">
              <a:lnSpc>
                <a:spcPts val="3051"/>
              </a:lnSpc>
            </a:pPr>
          </a:p>
          <a:p>
            <a:pPr algn="ctr" marL="470555" indent="-235277" lvl="1">
              <a:lnSpc>
                <a:spcPts val="3051"/>
              </a:lnSpc>
              <a:buFont typeface="Arial"/>
              <a:buChar char="•"/>
            </a:pPr>
            <a:r>
              <a:rPr lang="en-US" b="true" sz="2179">
                <a:solidFill>
                  <a:srgbClr val="5B5F8A"/>
                </a:solidFill>
                <a:latin typeface="Canva Sans Bold"/>
                <a:ea typeface="Canva Sans Bold"/>
                <a:cs typeface="Canva Sans Bold"/>
                <a:sym typeface="Canva Sans Bold"/>
              </a:rPr>
              <a:t>The number of tickets booked showed a gradual increase from June 22nd to July 7th.</a:t>
            </a:r>
          </a:p>
          <a:p>
            <a:pPr algn="ctr">
              <a:lnSpc>
                <a:spcPts val="3051"/>
              </a:lnSpc>
            </a:pPr>
          </a:p>
          <a:p>
            <a:pPr algn="ctr" marL="470555" indent="-235277" lvl="1">
              <a:lnSpc>
                <a:spcPts val="3051"/>
              </a:lnSpc>
              <a:buFont typeface="Arial"/>
              <a:buChar char="•"/>
            </a:pPr>
            <a:r>
              <a:rPr lang="en-US" b="true" sz="2179">
                <a:solidFill>
                  <a:srgbClr val="5B5F8A"/>
                </a:solidFill>
                <a:latin typeface="Canva Sans Bold"/>
                <a:ea typeface="Canva Sans Bold"/>
                <a:cs typeface="Canva Sans Bold"/>
                <a:sym typeface="Canva Sans Bold"/>
              </a:rPr>
              <a:t>From July 8th until </a:t>
            </a:r>
            <a:r>
              <a:rPr lang="en-US" b="true" sz="2179">
                <a:solidFill>
                  <a:srgbClr val="5B5F8A"/>
                </a:solidFill>
                <a:latin typeface="Canva Sans Bold"/>
                <a:ea typeface="Canva Sans Bold"/>
                <a:cs typeface="Canva Sans Bold"/>
                <a:sym typeface="Canva Sans Bold"/>
              </a:rPr>
              <a:t>August, ticket bookings remained relatively stable with a noticeable peak in bookings on a single day.</a:t>
            </a:r>
          </a:p>
          <a:p>
            <a:pPr algn="ctr">
              <a:lnSpc>
                <a:spcPts val="3051"/>
              </a:lnSpc>
            </a:pPr>
          </a:p>
          <a:p>
            <a:pPr algn="ctr" marL="470555" indent="-235277" lvl="1">
              <a:lnSpc>
                <a:spcPts val="3051"/>
              </a:lnSpc>
              <a:buFont typeface="Arial"/>
              <a:buChar char="•"/>
            </a:pPr>
            <a:r>
              <a:rPr lang="en-US" b="true" sz="2179">
                <a:solidFill>
                  <a:srgbClr val="5B5F8A"/>
                </a:solidFill>
                <a:latin typeface="Canva Sans Bold"/>
                <a:ea typeface="Canva Sans Bold"/>
                <a:cs typeface="Canva Sans Bold"/>
                <a:sym typeface="Canva Sans Bold"/>
              </a:rPr>
              <a:t>The revenue earned by the company is closely correlated with the number of tickets booked.</a:t>
            </a:r>
          </a:p>
          <a:p>
            <a:pPr algn="ctr">
              <a:lnSpc>
                <a:spcPts val="3051"/>
              </a:lnSpc>
            </a:pPr>
          </a:p>
          <a:p>
            <a:pPr algn="ctr" marL="470555" indent="-235277" lvl="1">
              <a:lnSpc>
                <a:spcPts val="3051"/>
              </a:lnSpc>
              <a:buFont typeface="Arial"/>
              <a:buChar char="•"/>
            </a:pPr>
            <a:r>
              <a:rPr lang="en-US" b="true" sz="2179">
                <a:solidFill>
                  <a:srgbClr val="5B5F8A"/>
                </a:solidFill>
                <a:latin typeface="Canva Sans Bold"/>
                <a:ea typeface="Canva Sans Bold"/>
                <a:cs typeface="Canva Sans Bold"/>
                <a:sym typeface="Canva Sans Bold"/>
              </a:rPr>
              <a:t>The total revenue earned followed a similar trend throughout the analyzed time period</a:t>
            </a:r>
          </a:p>
          <a:p>
            <a:pPr algn="ctr">
              <a:lnSpc>
                <a:spcPts val="3051"/>
              </a:lnSpc>
            </a:pPr>
            <a:r>
              <a:rPr lang="en-US" b="true" sz="2179">
                <a:solidFill>
                  <a:srgbClr val="5B5F8A"/>
                </a:solidFill>
                <a:latin typeface="Canva Sans Bold"/>
                <a:ea typeface="Canva Sans Bold"/>
                <a:cs typeface="Canva Sans Bold"/>
                <a:sym typeface="Canva Sans Bold"/>
              </a:rPr>
              <a:t>.</a:t>
            </a:r>
          </a:p>
          <a:p>
            <a:pPr algn="ctr" marL="470555" indent="-235277" lvl="1">
              <a:lnSpc>
                <a:spcPts val="3051"/>
              </a:lnSpc>
              <a:buFont typeface="Arial"/>
              <a:buChar char="•"/>
            </a:pPr>
            <a:r>
              <a:rPr lang="en-US" b="true" sz="2179">
                <a:solidFill>
                  <a:srgbClr val="5B5F8A"/>
                </a:solidFill>
                <a:latin typeface="Canva Sans Bold"/>
                <a:ea typeface="Canva Sans Bold"/>
                <a:cs typeface="Canva Sans Bold"/>
                <a:sym typeface="Canva Sans Bold"/>
              </a:rPr>
              <a:t>Further exploration of the factors contributing to the peak in ticket bookings could help increase overall revenue and optimize operational strategies.</a:t>
            </a:r>
          </a:p>
          <a:p>
            <a:pPr algn="ctr">
              <a:lnSpc>
                <a:spcPts val="3051"/>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3EFF1"/>
        </a:solidFill>
      </p:bgPr>
    </p:bg>
    <p:spTree>
      <p:nvGrpSpPr>
        <p:cNvPr id="1" name=""/>
        <p:cNvGrpSpPr/>
        <p:nvPr/>
      </p:nvGrpSpPr>
      <p:grpSpPr>
        <a:xfrm>
          <a:off x="0" y="0"/>
          <a:ext cx="0" cy="0"/>
          <a:chOff x="0" y="0"/>
          <a:chExt cx="0" cy="0"/>
        </a:xfrm>
      </p:grpSpPr>
      <p:sp>
        <p:nvSpPr>
          <p:cNvPr name="Freeform 2" id="2"/>
          <p:cNvSpPr/>
          <p:nvPr/>
        </p:nvSpPr>
        <p:spPr>
          <a:xfrm flipH="false" flipV="false" rot="0">
            <a:off x="7484923" y="7737629"/>
            <a:ext cx="3546755" cy="1520671"/>
          </a:xfrm>
          <a:custGeom>
            <a:avLst/>
            <a:gdLst/>
            <a:ahLst/>
            <a:cxnLst/>
            <a:rect r="r" b="b" t="t" l="l"/>
            <a:pathLst>
              <a:path h="1520671" w="3546755">
                <a:moveTo>
                  <a:pt x="0" y="0"/>
                </a:moveTo>
                <a:lnTo>
                  <a:pt x="3546754" y="0"/>
                </a:lnTo>
                <a:lnTo>
                  <a:pt x="3546754" y="1520671"/>
                </a:lnTo>
                <a:lnTo>
                  <a:pt x="0" y="1520671"/>
                </a:lnTo>
                <a:lnTo>
                  <a:pt x="0" y="0"/>
                </a:lnTo>
                <a:close/>
              </a:path>
            </a:pathLst>
          </a:custGeom>
          <a:blipFill>
            <a:blip r:embed="rId2">
              <a:alphaModFix amt="3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8473" y="3899138"/>
            <a:ext cx="3943078" cy="1690595"/>
          </a:xfrm>
          <a:custGeom>
            <a:avLst/>
            <a:gdLst/>
            <a:ahLst/>
            <a:cxnLst/>
            <a:rect r="r" b="b" t="t" l="l"/>
            <a:pathLst>
              <a:path h="1690595" w="3943078">
                <a:moveTo>
                  <a:pt x="0" y="0"/>
                </a:moveTo>
                <a:lnTo>
                  <a:pt x="3943079" y="0"/>
                </a:lnTo>
                <a:lnTo>
                  <a:pt x="3943079" y="1690595"/>
                </a:lnTo>
                <a:lnTo>
                  <a:pt x="0" y="1690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267019" y="8213210"/>
            <a:ext cx="7539157" cy="3232413"/>
          </a:xfrm>
          <a:custGeom>
            <a:avLst/>
            <a:gdLst/>
            <a:ahLst/>
            <a:cxnLst/>
            <a:rect r="r" b="b" t="t" l="l"/>
            <a:pathLst>
              <a:path h="3232413" w="7539157">
                <a:moveTo>
                  <a:pt x="0" y="0"/>
                </a:moveTo>
                <a:lnTo>
                  <a:pt x="7539157" y="0"/>
                </a:lnTo>
                <a:lnTo>
                  <a:pt x="7539157" y="3232414"/>
                </a:lnTo>
                <a:lnTo>
                  <a:pt x="0" y="3232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38541" y="438324"/>
            <a:ext cx="4114800" cy="2798956"/>
          </a:xfrm>
          <a:custGeom>
            <a:avLst/>
            <a:gdLst/>
            <a:ahLst/>
            <a:cxnLst/>
            <a:rect r="r" b="b" t="t" l="l"/>
            <a:pathLst>
              <a:path h="2798956" w="4114800">
                <a:moveTo>
                  <a:pt x="0" y="0"/>
                </a:moveTo>
                <a:lnTo>
                  <a:pt x="4114800" y="0"/>
                </a:lnTo>
                <a:lnTo>
                  <a:pt x="4114800" y="2798957"/>
                </a:lnTo>
                <a:lnTo>
                  <a:pt x="0" y="27989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7719228" y="2622071"/>
            <a:ext cx="4114800" cy="2798956"/>
          </a:xfrm>
          <a:custGeom>
            <a:avLst/>
            <a:gdLst/>
            <a:ahLst/>
            <a:cxnLst/>
            <a:rect r="r" b="b" t="t" l="l"/>
            <a:pathLst>
              <a:path h="2798956" w="4114800">
                <a:moveTo>
                  <a:pt x="4114800" y="0"/>
                </a:moveTo>
                <a:lnTo>
                  <a:pt x="0" y="0"/>
                </a:lnTo>
                <a:lnTo>
                  <a:pt x="0" y="2798956"/>
                </a:lnTo>
                <a:lnTo>
                  <a:pt x="4114800" y="2798956"/>
                </a:lnTo>
                <a:lnTo>
                  <a:pt x="41148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83494" y="1334261"/>
            <a:ext cx="8283386" cy="2564877"/>
          </a:xfrm>
          <a:custGeom>
            <a:avLst/>
            <a:gdLst/>
            <a:ahLst/>
            <a:cxnLst/>
            <a:rect r="r" b="b" t="t" l="l"/>
            <a:pathLst>
              <a:path h="2564877" w="8283386">
                <a:moveTo>
                  <a:pt x="0" y="0"/>
                </a:moveTo>
                <a:lnTo>
                  <a:pt x="8283386" y="0"/>
                </a:lnTo>
                <a:lnTo>
                  <a:pt x="8283386" y="2564877"/>
                </a:lnTo>
                <a:lnTo>
                  <a:pt x="0" y="2564877"/>
                </a:lnTo>
                <a:lnTo>
                  <a:pt x="0" y="0"/>
                </a:lnTo>
                <a:close/>
              </a:path>
            </a:pathLst>
          </a:custGeom>
          <a:blipFill>
            <a:blip r:embed="rId6"/>
            <a:stretch>
              <a:fillRect l="0" t="0" r="0" b="0"/>
            </a:stretch>
          </a:blipFill>
        </p:spPr>
      </p:sp>
      <p:sp>
        <p:nvSpPr>
          <p:cNvPr name="Freeform 8" id="8"/>
          <p:cNvSpPr/>
          <p:nvPr/>
        </p:nvSpPr>
        <p:spPr>
          <a:xfrm flipH="false" flipV="false" rot="0">
            <a:off x="302396" y="5143500"/>
            <a:ext cx="9682209" cy="3814803"/>
          </a:xfrm>
          <a:custGeom>
            <a:avLst/>
            <a:gdLst/>
            <a:ahLst/>
            <a:cxnLst/>
            <a:rect r="r" b="b" t="t" l="l"/>
            <a:pathLst>
              <a:path h="3814803" w="9682209">
                <a:moveTo>
                  <a:pt x="0" y="0"/>
                </a:moveTo>
                <a:lnTo>
                  <a:pt x="9682208" y="0"/>
                </a:lnTo>
                <a:lnTo>
                  <a:pt x="9682208" y="3814803"/>
                </a:lnTo>
                <a:lnTo>
                  <a:pt x="0" y="3814803"/>
                </a:lnTo>
                <a:lnTo>
                  <a:pt x="0" y="0"/>
                </a:lnTo>
                <a:close/>
              </a:path>
            </a:pathLst>
          </a:custGeom>
          <a:blipFill>
            <a:blip r:embed="rId7"/>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3EFF1"/>
        </a:solidFill>
      </p:bgPr>
    </p:bg>
    <p:spTree>
      <p:nvGrpSpPr>
        <p:cNvPr id="1" name=""/>
        <p:cNvGrpSpPr/>
        <p:nvPr/>
      </p:nvGrpSpPr>
      <p:grpSpPr>
        <a:xfrm>
          <a:off x="0" y="0"/>
          <a:ext cx="0" cy="0"/>
          <a:chOff x="0" y="0"/>
          <a:chExt cx="0" cy="0"/>
        </a:xfrm>
      </p:grpSpPr>
      <p:sp>
        <p:nvSpPr>
          <p:cNvPr name="Freeform 2" id="2"/>
          <p:cNvSpPr/>
          <p:nvPr/>
        </p:nvSpPr>
        <p:spPr>
          <a:xfrm flipH="false" flipV="false" rot="0">
            <a:off x="7484923" y="5684582"/>
            <a:ext cx="3546755" cy="1520671"/>
          </a:xfrm>
          <a:custGeom>
            <a:avLst/>
            <a:gdLst/>
            <a:ahLst/>
            <a:cxnLst/>
            <a:rect r="r" b="b" t="t" l="l"/>
            <a:pathLst>
              <a:path h="1520671" w="3546755">
                <a:moveTo>
                  <a:pt x="0" y="0"/>
                </a:moveTo>
                <a:lnTo>
                  <a:pt x="3546754" y="0"/>
                </a:lnTo>
                <a:lnTo>
                  <a:pt x="3546754" y="1520671"/>
                </a:lnTo>
                <a:lnTo>
                  <a:pt x="0" y="1520671"/>
                </a:lnTo>
                <a:lnTo>
                  <a:pt x="0" y="0"/>
                </a:lnTo>
                <a:close/>
              </a:path>
            </a:pathLst>
          </a:custGeom>
          <a:blipFill>
            <a:blip r:embed="rId2">
              <a:alphaModFix amt="3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8473" y="3899138"/>
            <a:ext cx="3943078" cy="1690595"/>
          </a:xfrm>
          <a:custGeom>
            <a:avLst/>
            <a:gdLst/>
            <a:ahLst/>
            <a:cxnLst/>
            <a:rect r="r" b="b" t="t" l="l"/>
            <a:pathLst>
              <a:path h="1690595" w="3943078">
                <a:moveTo>
                  <a:pt x="0" y="0"/>
                </a:moveTo>
                <a:lnTo>
                  <a:pt x="3943079" y="0"/>
                </a:lnTo>
                <a:lnTo>
                  <a:pt x="3943079" y="1690595"/>
                </a:lnTo>
                <a:lnTo>
                  <a:pt x="0" y="1690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267019" y="8213210"/>
            <a:ext cx="7539157" cy="3232413"/>
          </a:xfrm>
          <a:custGeom>
            <a:avLst/>
            <a:gdLst/>
            <a:ahLst/>
            <a:cxnLst/>
            <a:rect r="r" b="b" t="t" l="l"/>
            <a:pathLst>
              <a:path h="3232413" w="7539157">
                <a:moveTo>
                  <a:pt x="0" y="0"/>
                </a:moveTo>
                <a:lnTo>
                  <a:pt x="7539157" y="0"/>
                </a:lnTo>
                <a:lnTo>
                  <a:pt x="7539157" y="3232414"/>
                </a:lnTo>
                <a:lnTo>
                  <a:pt x="0" y="3232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38541" y="438324"/>
            <a:ext cx="4114800" cy="2798956"/>
          </a:xfrm>
          <a:custGeom>
            <a:avLst/>
            <a:gdLst/>
            <a:ahLst/>
            <a:cxnLst/>
            <a:rect r="r" b="b" t="t" l="l"/>
            <a:pathLst>
              <a:path h="2798956" w="4114800">
                <a:moveTo>
                  <a:pt x="0" y="0"/>
                </a:moveTo>
                <a:lnTo>
                  <a:pt x="4114800" y="0"/>
                </a:lnTo>
                <a:lnTo>
                  <a:pt x="4114800" y="2798957"/>
                </a:lnTo>
                <a:lnTo>
                  <a:pt x="0" y="27989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7484923" y="1222593"/>
            <a:ext cx="4114800" cy="2798956"/>
          </a:xfrm>
          <a:custGeom>
            <a:avLst/>
            <a:gdLst/>
            <a:ahLst/>
            <a:cxnLst/>
            <a:rect r="r" b="b" t="t" l="l"/>
            <a:pathLst>
              <a:path h="2798956" w="4114800">
                <a:moveTo>
                  <a:pt x="4114800" y="0"/>
                </a:moveTo>
                <a:lnTo>
                  <a:pt x="0" y="0"/>
                </a:lnTo>
                <a:lnTo>
                  <a:pt x="0" y="2798956"/>
                </a:lnTo>
                <a:lnTo>
                  <a:pt x="4114800" y="2798956"/>
                </a:lnTo>
                <a:lnTo>
                  <a:pt x="41148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76963" y="2291730"/>
            <a:ext cx="8740491" cy="2851770"/>
          </a:xfrm>
          <a:custGeom>
            <a:avLst/>
            <a:gdLst/>
            <a:ahLst/>
            <a:cxnLst/>
            <a:rect r="r" b="b" t="t" l="l"/>
            <a:pathLst>
              <a:path h="2851770" w="8740491">
                <a:moveTo>
                  <a:pt x="0" y="0"/>
                </a:moveTo>
                <a:lnTo>
                  <a:pt x="8740491" y="0"/>
                </a:lnTo>
                <a:lnTo>
                  <a:pt x="8740491" y="2851770"/>
                </a:lnTo>
                <a:lnTo>
                  <a:pt x="0" y="2851770"/>
                </a:lnTo>
                <a:lnTo>
                  <a:pt x="0" y="0"/>
                </a:lnTo>
                <a:close/>
              </a:path>
            </a:pathLst>
          </a:custGeom>
          <a:blipFill>
            <a:blip r:embed="rId6"/>
            <a:stretch>
              <a:fillRect l="0" t="0" r="0" b="0"/>
            </a:stretch>
          </a:blipFill>
        </p:spPr>
      </p:sp>
      <p:sp>
        <p:nvSpPr>
          <p:cNvPr name="Freeform 8" id="8"/>
          <p:cNvSpPr/>
          <p:nvPr/>
        </p:nvSpPr>
        <p:spPr>
          <a:xfrm flipH="false" flipV="false" rot="0">
            <a:off x="176963" y="5240224"/>
            <a:ext cx="7029526" cy="4877074"/>
          </a:xfrm>
          <a:custGeom>
            <a:avLst/>
            <a:gdLst/>
            <a:ahLst/>
            <a:cxnLst/>
            <a:rect r="r" b="b" t="t" l="l"/>
            <a:pathLst>
              <a:path h="4877074" w="7029526">
                <a:moveTo>
                  <a:pt x="0" y="0"/>
                </a:moveTo>
                <a:lnTo>
                  <a:pt x="7029526" y="0"/>
                </a:lnTo>
                <a:lnTo>
                  <a:pt x="7029526" y="4877074"/>
                </a:lnTo>
                <a:lnTo>
                  <a:pt x="0" y="4877074"/>
                </a:lnTo>
                <a:lnTo>
                  <a:pt x="0" y="0"/>
                </a:lnTo>
                <a:close/>
              </a:path>
            </a:pathLst>
          </a:custGeom>
          <a:blipFill>
            <a:blip r:embed="rId7"/>
            <a:stretch>
              <a:fillRect l="0" t="0" r="0" b="0"/>
            </a:stretch>
          </a:blipFill>
        </p:spPr>
      </p:sp>
      <p:sp>
        <p:nvSpPr>
          <p:cNvPr name="TextBox 9" id="9"/>
          <p:cNvSpPr txBox="true"/>
          <p:nvPr/>
        </p:nvSpPr>
        <p:spPr>
          <a:xfrm rot="0">
            <a:off x="-447906" y="58267"/>
            <a:ext cx="9990228" cy="2204826"/>
          </a:xfrm>
          <a:prstGeom prst="rect">
            <a:avLst/>
          </a:prstGeom>
        </p:spPr>
        <p:txBody>
          <a:bodyPr anchor="t" rtlCol="false" tIns="0" lIns="0" bIns="0" rIns="0">
            <a:spAutoFit/>
          </a:bodyPr>
          <a:lstStyle/>
          <a:p>
            <a:pPr algn="ctr">
              <a:lnSpc>
                <a:spcPts val="8884"/>
              </a:lnSpc>
            </a:pPr>
            <a:r>
              <a:rPr lang="en-US" b="true" sz="6346">
                <a:solidFill>
                  <a:srgbClr val="5B5F8A"/>
                </a:solidFill>
                <a:latin typeface="Antonio Bold"/>
                <a:ea typeface="Antonio Bold"/>
                <a:cs typeface="Antonio Bold"/>
                <a:sym typeface="Antonio Bold"/>
              </a:rPr>
              <a:t>FARE DISTRIBUTION FOR THE FLIGHTS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3EFF1"/>
        </a:solidFill>
      </p:bgPr>
    </p:bg>
    <p:spTree>
      <p:nvGrpSpPr>
        <p:cNvPr id="1" name=""/>
        <p:cNvGrpSpPr/>
        <p:nvPr/>
      </p:nvGrpSpPr>
      <p:grpSpPr>
        <a:xfrm>
          <a:off x="0" y="0"/>
          <a:ext cx="0" cy="0"/>
          <a:chOff x="0" y="0"/>
          <a:chExt cx="0" cy="0"/>
        </a:xfrm>
      </p:grpSpPr>
      <p:sp>
        <p:nvSpPr>
          <p:cNvPr name="Freeform 2" id="2"/>
          <p:cNvSpPr/>
          <p:nvPr/>
        </p:nvSpPr>
        <p:spPr>
          <a:xfrm flipH="false" flipV="false" rot="0">
            <a:off x="7484923" y="5684582"/>
            <a:ext cx="3546755" cy="1520671"/>
          </a:xfrm>
          <a:custGeom>
            <a:avLst/>
            <a:gdLst/>
            <a:ahLst/>
            <a:cxnLst/>
            <a:rect r="r" b="b" t="t" l="l"/>
            <a:pathLst>
              <a:path h="1520671" w="3546755">
                <a:moveTo>
                  <a:pt x="0" y="0"/>
                </a:moveTo>
                <a:lnTo>
                  <a:pt x="3546754" y="0"/>
                </a:lnTo>
                <a:lnTo>
                  <a:pt x="3546754" y="1520671"/>
                </a:lnTo>
                <a:lnTo>
                  <a:pt x="0" y="1520671"/>
                </a:lnTo>
                <a:lnTo>
                  <a:pt x="0" y="0"/>
                </a:lnTo>
                <a:close/>
              </a:path>
            </a:pathLst>
          </a:custGeom>
          <a:blipFill>
            <a:blip r:embed="rId2">
              <a:alphaModFix amt="3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8473" y="3899138"/>
            <a:ext cx="3943078" cy="1690595"/>
          </a:xfrm>
          <a:custGeom>
            <a:avLst/>
            <a:gdLst/>
            <a:ahLst/>
            <a:cxnLst/>
            <a:rect r="r" b="b" t="t" l="l"/>
            <a:pathLst>
              <a:path h="1690595" w="3943078">
                <a:moveTo>
                  <a:pt x="0" y="0"/>
                </a:moveTo>
                <a:lnTo>
                  <a:pt x="3943079" y="0"/>
                </a:lnTo>
                <a:lnTo>
                  <a:pt x="3943079" y="1690595"/>
                </a:lnTo>
                <a:lnTo>
                  <a:pt x="0" y="1690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267019" y="8213210"/>
            <a:ext cx="7539157" cy="3232413"/>
          </a:xfrm>
          <a:custGeom>
            <a:avLst/>
            <a:gdLst/>
            <a:ahLst/>
            <a:cxnLst/>
            <a:rect r="r" b="b" t="t" l="l"/>
            <a:pathLst>
              <a:path h="3232413" w="7539157">
                <a:moveTo>
                  <a:pt x="0" y="0"/>
                </a:moveTo>
                <a:lnTo>
                  <a:pt x="7539157" y="0"/>
                </a:lnTo>
                <a:lnTo>
                  <a:pt x="7539157" y="3232414"/>
                </a:lnTo>
                <a:lnTo>
                  <a:pt x="0" y="3232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38541" y="438324"/>
            <a:ext cx="4114800" cy="2798956"/>
          </a:xfrm>
          <a:custGeom>
            <a:avLst/>
            <a:gdLst/>
            <a:ahLst/>
            <a:cxnLst/>
            <a:rect r="r" b="b" t="t" l="l"/>
            <a:pathLst>
              <a:path h="2798956" w="4114800">
                <a:moveTo>
                  <a:pt x="0" y="0"/>
                </a:moveTo>
                <a:lnTo>
                  <a:pt x="4114800" y="0"/>
                </a:lnTo>
                <a:lnTo>
                  <a:pt x="4114800" y="2798957"/>
                </a:lnTo>
                <a:lnTo>
                  <a:pt x="0" y="27989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7484923" y="1222593"/>
            <a:ext cx="4114800" cy="2798956"/>
          </a:xfrm>
          <a:custGeom>
            <a:avLst/>
            <a:gdLst/>
            <a:ahLst/>
            <a:cxnLst/>
            <a:rect r="r" b="b" t="t" l="l"/>
            <a:pathLst>
              <a:path h="2798956" w="4114800">
                <a:moveTo>
                  <a:pt x="4114800" y="0"/>
                </a:moveTo>
                <a:lnTo>
                  <a:pt x="0" y="0"/>
                </a:lnTo>
                <a:lnTo>
                  <a:pt x="0" y="2798956"/>
                </a:lnTo>
                <a:lnTo>
                  <a:pt x="4114800" y="2798956"/>
                </a:lnTo>
                <a:lnTo>
                  <a:pt x="41148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0" y="190083"/>
            <a:ext cx="7557959" cy="3295438"/>
          </a:xfrm>
          <a:custGeom>
            <a:avLst/>
            <a:gdLst/>
            <a:ahLst/>
            <a:cxnLst/>
            <a:rect r="r" b="b" t="t" l="l"/>
            <a:pathLst>
              <a:path h="3295438" w="7557959">
                <a:moveTo>
                  <a:pt x="0" y="0"/>
                </a:moveTo>
                <a:lnTo>
                  <a:pt x="7557959" y="0"/>
                </a:lnTo>
                <a:lnTo>
                  <a:pt x="7557959" y="3295439"/>
                </a:lnTo>
                <a:lnTo>
                  <a:pt x="0" y="3295439"/>
                </a:lnTo>
                <a:lnTo>
                  <a:pt x="0" y="0"/>
                </a:lnTo>
                <a:close/>
              </a:path>
            </a:pathLst>
          </a:custGeom>
          <a:blipFill>
            <a:blip r:embed="rId6"/>
            <a:stretch>
              <a:fillRect l="0" t="0" r="0" b="0"/>
            </a:stretch>
          </a:blipFill>
        </p:spPr>
      </p:sp>
      <p:sp>
        <p:nvSpPr>
          <p:cNvPr name="TextBox 8" id="8"/>
          <p:cNvSpPr txBox="true"/>
          <p:nvPr/>
        </p:nvSpPr>
        <p:spPr>
          <a:xfrm rot="0">
            <a:off x="1118859" y="3837098"/>
            <a:ext cx="8542012" cy="4376112"/>
          </a:xfrm>
          <a:prstGeom prst="rect">
            <a:avLst/>
          </a:prstGeom>
        </p:spPr>
        <p:txBody>
          <a:bodyPr anchor="t" rtlCol="false" tIns="0" lIns="0" bIns="0" rIns="0">
            <a:spAutoFit/>
          </a:bodyPr>
          <a:lstStyle/>
          <a:p>
            <a:pPr algn="ctr">
              <a:lnSpc>
                <a:spcPts val="3463"/>
              </a:lnSpc>
            </a:pPr>
            <a:r>
              <a:rPr lang="en-US" sz="2473" b="true">
                <a:solidFill>
                  <a:srgbClr val="5579A5"/>
                </a:solidFill>
                <a:latin typeface="Open Sauce Bold"/>
                <a:ea typeface="Open Sauce Bold"/>
                <a:cs typeface="Open Sauce Bold"/>
                <a:sym typeface="Open Sauce Bold"/>
              </a:rPr>
              <a:t>Observation</a:t>
            </a:r>
          </a:p>
          <a:p>
            <a:pPr algn="ctr" marL="534113" indent="-267057" lvl="1">
              <a:lnSpc>
                <a:spcPts val="3463"/>
              </a:lnSpc>
              <a:buFont typeface="Arial"/>
              <a:buChar char="•"/>
            </a:pPr>
            <a:r>
              <a:rPr lang="en-US" b="true" sz="2473">
                <a:solidFill>
                  <a:srgbClr val="5579A5"/>
                </a:solidFill>
                <a:latin typeface="Open Sauce Bold"/>
                <a:ea typeface="Open Sauce Bold"/>
                <a:cs typeface="Open Sauce Bold"/>
                <a:sym typeface="Open Sauce Bold"/>
              </a:rPr>
              <a:t>Here we successfully </a:t>
            </a:r>
            <a:r>
              <a:rPr lang="en-US" b="true" sz="2473">
                <a:solidFill>
                  <a:srgbClr val="5579A5"/>
                </a:solidFill>
                <a:latin typeface="Open Sauce Bold"/>
                <a:ea typeface="Open Sauce Bold"/>
                <a:cs typeface="Open Sauce Bold"/>
                <a:sym typeface="Open Sauce Bold"/>
              </a:rPr>
              <a:t>derived the names of airplanes using their codes</a:t>
            </a:r>
          </a:p>
          <a:p>
            <a:pPr algn="ctr" marL="534113" indent="-267057" lvl="1">
              <a:lnSpc>
                <a:spcPts val="3463"/>
              </a:lnSpc>
              <a:buFont typeface="Arial"/>
              <a:buChar char="•"/>
            </a:pPr>
            <a:r>
              <a:rPr lang="en-US" b="true" sz="2473">
                <a:solidFill>
                  <a:srgbClr val="5579A5"/>
                </a:solidFill>
                <a:latin typeface="Open Sauce Bold"/>
                <a:ea typeface="Open Sauce Bold"/>
                <a:cs typeface="Open Sauce Bold"/>
                <a:sym typeface="Open Sauce Bold"/>
              </a:rPr>
              <a:t>So it seems like " Airbus A319-100 " is having maximum average number of Business class seats.</a:t>
            </a:r>
          </a:p>
          <a:p>
            <a:pPr algn="ctr" marL="534113" indent="-267057" lvl="1">
              <a:lnSpc>
                <a:spcPts val="3463"/>
              </a:lnSpc>
              <a:buFont typeface="Arial"/>
              <a:buChar char="•"/>
            </a:pPr>
            <a:r>
              <a:rPr lang="en-US" b="true" sz="2473">
                <a:solidFill>
                  <a:srgbClr val="5579A5"/>
                </a:solidFill>
                <a:latin typeface="Open Sauce Bold"/>
                <a:ea typeface="Open Sauce Bold"/>
                <a:cs typeface="Open Sauce Bold"/>
                <a:sym typeface="Open Sauce Bold"/>
              </a:rPr>
              <a:t>Also " Airbus A319-100 " is having maximum average number of Economy seats.</a:t>
            </a:r>
          </a:p>
          <a:p>
            <a:pPr algn="ctr" marL="534113" indent="-267057" lvl="1">
              <a:lnSpc>
                <a:spcPts val="3463"/>
              </a:lnSpc>
              <a:buFont typeface="Arial"/>
              <a:buChar char="•"/>
            </a:pPr>
            <a:r>
              <a:rPr lang="en-US" b="true" sz="2473">
                <a:solidFill>
                  <a:srgbClr val="5579A5"/>
                </a:solidFill>
                <a:latin typeface="Open Sauce Bold"/>
                <a:ea typeface="Open Sauce Bold"/>
                <a:cs typeface="Open Sauce Bold"/>
                <a:sym typeface="Open Sauce Bold"/>
              </a:rPr>
              <a:t>And " Boeing 777-300 " is having maximum number of Comfort seats.</a:t>
            </a:r>
          </a:p>
          <a:p>
            <a:pPr algn="ctr">
              <a:lnSpc>
                <a:spcPts val="3463"/>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3EFF1"/>
        </a:solidFill>
      </p:bgPr>
    </p:bg>
    <p:spTree>
      <p:nvGrpSpPr>
        <p:cNvPr id="1" name=""/>
        <p:cNvGrpSpPr/>
        <p:nvPr/>
      </p:nvGrpSpPr>
      <p:grpSpPr>
        <a:xfrm>
          <a:off x="0" y="0"/>
          <a:ext cx="0" cy="0"/>
          <a:chOff x="0" y="0"/>
          <a:chExt cx="0" cy="0"/>
        </a:xfrm>
      </p:grpSpPr>
      <p:sp>
        <p:nvSpPr>
          <p:cNvPr name="Freeform 2" id="2"/>
          <p:cNvSpPr/>
          <p:nvPr/>
        </p:nvSpPr>
        <p:spPr>
          <a:xfrm flipH="false" flipV="false" rot="0">
            <a:off x="7484923" y="5684582"/>
            <a:ext cx="3546755" cy="1520671"/>
          </a:xfrm>
          <a:custGeom>
            <a:avLst/>
            <a:gdLst/>
            <a:ahLst/>
            <a:cxnLst/>
            <a:rect r="r" b="b" t="t" l="l"/>
            <a:pathLst>
              <a:path h="1520671" w="3546755">
                <a:moveTo>
                  <a:pt x="0" y="0"/>
                </a:moveTo>
                <a:lnTo>
                  <a:pt x="3546754" y="0"/>
                </a:lnTo>
                <a:lnTo>
                  <a:pt x="3546754" y="1520671"/>
                </a:lnTo>
                <a:lnTo>
                  <a:pt x="0" y="1520671"/>
                </a:lnTo>
                <a:lnTo>
                  <a:pt x="0" y="0"/>
                </a:lnTo>
                <a:close/>
              </a:path>
            </a:pathLst>
          </a:custGeom>
          <a:blipFill>
            <a:blip r:embed="rId2">
              <a:alphaModFix amt="3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8473" y="3899138"/>
            <a:ext cx="3943078" cy="1690595"/>
          </a:xfrm>
          <a:custGeom>
            <a:avLst/>
            <a:gdLst/>
            <a:ahLst/>
            <a:cxnLst/>
            <a:rect r="r" b="b" t="t" l="l"/>
            <a:pathLst>
              <a:path h="1690595" w="3943078">
                <a:moveTo>
                  <a:pt x="0" y="0"/>
                </a:moveTo>
                <a:lnTo>
                  <a:pt x="3943079" y="0"/>
                </a:lnTo>
                <a:lnTo>
                  <a:pt x="3943079" y="1690595"/>
                </a:lnTo>
                <a:lnTo>
                  <a:pt x="0" y="1690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267019" y="8213210"/>
            <a:ext cx="7539157" cy="3232413"/>
          </a:xfrm>
          <a:custGeom>
            <a:avLst/>
            <a:gdLst/>
            <a:ahLst/>
            <a:cxnLst/>
            <a:rect r="r" b="b" t="t" l="l"/>
            <a:pathLst>
              <a:path h="3232413" w="7539157">
                <a:moveTo>
                  <a:pt x="0" y="0"/>
                </a:moveTo>
                <a:lnTo>
                  <a:pt x="7539157" y="0"/>
                </a:lnTo>
                <a:lnTo>
                  <a:pt x="7539157" y="3232414"/>
                </a:lnTo>
                <a:lnTo>
                  <a:pt x="0" y="3232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28700" y="1286548"/>
            <a:ext cx="4114800" cy="2798956"/>
          </a:xfrm>
          <a:custGeom>
            <a:avLst/>
            <a:gdLst/>
            <a:ahLst/>
            <a:cxnLst/>
            <a:rect r="r" b="b" t="t" l="l"/>
            <a:pathLst>
              <a:path h="2798956" w="4114800">
                <a:moveTo>
                  <a:pt x="0" y="0"/>
                </a:moveTo>
                <a:lnTo>
                  <a:pt x="4114800" y="0"/>
                </a:lnTo>
                <a:lnTo>
                  <a:pt x="4114800" y="2798956"/>
                </a:lnTo>
                <a:lnTo>
                  <a:pt x="0" y="27989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7484923" y="1222593"/>
            <a:ext cx="4114800" cy="2798956"/>
          </a:xfrm>
          <a:custGeom>
            <a:avLst/>
            <a:gdLst/>
            <a:ahLst/>
            <a:cxnLst/>
            <a:rect r="r" b="b" t="t" l="l"/>
            <a:pathLst>
              <a:path h="2798956" w="4114800">
                <a:moveTo>
                  <a:pt x="4114800" y="0"/>
                </a:moveTo>
                <a:lnTo>
                  <a:pt x="0" y="0"/>
                </a:lnTo>
                <a:lnTo>
                  <a:pt x="0" y="2798956"/>
                </a:lnTo>
                <a:lnTo>
                  <a:pt x="4114800" y="2798956"/>
                </a:lnTo>
                <a:lnTo>
                  <a:pt x="41148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350822" y="333549"/>
            <a:ext cx="7832394" cy="952998"/>
          </a:xfrm>
          <a:prstGeom prst="rect">
            <a:avLst/>
          </a:prstGeom>
        </p:spPr>
        <p:txBody>
          <a:bodyPr anchor="t" rtlCol="false" tIns="0" lIns="0" bIns="0" rIns="0">
            <a:spAutoFit/>
          </a:bodyPr>
          <a:lstStyle/>
          <a:p>
            <a:pPr algn="ctr">
              <a:lnSpc>
                <a:spcPts val="7851"/>
              </a:lnSpc>
            </a:pPr>
            <a:r>
              <a:rPr lang="en-US" b="true" sz="5607">
                <a:solidFill>
                  <a:srgbClr val="5B5F8A"/>
                </a:solidFill>
                <a:latin typeface="Antonio Bold"/>
                <a:ea typeface="Antonio Bold"/>
                <a:cs typeface="Antonio Bold"/>
                <a:sym typeface="Antonio Bold"/>
              </a:rPr>
              <a:t>EXAMINING OCCUPANCY RATE</a:t>
            </a:r>
          </a:p>
        </p:txBody>
      </p:sp>
      <p:sp>
        <p:nvSpPr>
          <p:cNvPr name="TextBox 8" id="8"/>
          <p:cNvSpPr txBox="true"/>
          <p:nvPr/>
        </p:nvSpPr>
        <p:spPr>
          <a:xfrm rot="0">
            <a:off x="629685" y="2574446"/>
            <a:ext cx="8553531" cy="5717823"/>
          </a:xfrm>
          <a:prstGeom prst="rect">
            <a:avLst/>
          </a:prstGeom>
        </p:spPr>
        <p:txBody>
          <a:bodyPr anchor="t" rtlCol="false" tIns="0" lIns="0" bIns="0" rIns="0">
            <a:spAutoFit/>
          </a:bodyPr>
          <a:lstStyle/>
          <a:p>
            <a:pPr algn="ctr">
              <a:lnSpc>
                <a:spcPts val="3227"/>
              </a:lnSpc>
            </a:pPr>
            <a:r>
              <a:rPr lang="en-US" sz="2305">
                <a:solidFill>
                  <a:srgbClr val="5B5F8A"/>
                </a:solidFill>
                <a:latin typeface="Canva Sans"/>
                <a:ea typeface="Canva Sans"/>
                <a:cs typeface="Canva Sans"/>
                <a:sym typeface="Canva Sans"/>
              </a:rPr>
              <a:t>To maximize profitability, airlines must analyze revenue streams, including overall income, average revenue per ticket, and occupancy rates. This information helps identify profitable aircraft types, itineraries, and pricing optimization opportunities. The highest total revenue is generated by the SU9 aircraft, likely due to its lower ticket prices. The CN1 aircraft has the lowest total revenue, possibly due to its limited economy class offering. Monitoring average occupancy rates helps airlines fill seats efficiently, increase revenue, and reduce expenses. Improving occupancy rates can be financially beneficial and achieved through pricing strategies and operational considerations. Airlines should focus on optimizing pricing strategies for gradual revenue growth.</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3EFF1"/>
        </a:solidFill>
      </p:bgPr>
    </p:bg>
    <p:spTree>
      <p:nvGrpSpPr>
        <p:cNvPr id="1" name=""/>
        <p:cNvGrpSpPr/>
        <p:nvPr/>
      </p:nvGrpSpPr>
      <p:grpSpPr>
        <a:xfrm>
          <a:off x="0" y="0"/>
          <a:ext cx="0" cy="0"/>
          <a:chOff x="0" y="0"/>
          <a:chExt cx="0" cy="0"/>
        </a:xfrm>
      </p:grpSpPr>
      <p:sp>
        <p:nvSpPr>
          <p:cNvPr name="Freeform 2" id="2"/>
          <p:cNvSpPr/>
          <p:nvPr/>
        </p:nvSpPr>
        <p:spPr>
          <a:xfrm flipH="false" flipV="false" rot="0">
            <a:off x="7484923" y="5684582"/>
            <a:ext cx="3546755" cy="1520671"/>
          </a:xfrm>
          <a:custGeom>
            <a:avLst/>
            <a:gdLst/>
            <a:ahLst/>
            <a:cxnLst/>
            <a:rect r="r" b="b" t="t" l="l"/>
            <a:pathLst>
              <a:path h="1520671" w="3546755">
                <a:moveTo>
                  <a:pt x="0" y="0"/>
                </a:moveTo>
                <a:lnTo>
                  <a:pt x="3546754" y="0"/>
                </a:lnTo>
                <a:lnTo>
                  <a:pt x="3546754" y="1520671"/>
                </a:lnTo>
                <a:lnTo>
                  <a:pt x="0" y="1520671"/>
                </a:lnTo>
                <a:lnTo>
                  <a:pt x="0" y="0"/>
                </a:lnTo>
                <a:close/>
              </a:path>
            </a:pathLst>
          </a:custGeom>
          <a:blipFill>
            <a:blip r:embed="rId2">
              <a:alphaModFix amt="3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18123" y="2622071"/>
            <a:ext cx="9937351" cy="9142363"/>
          </a:xfrm>
          <a:custGeom>
            <a:avLst/>
            <a:gdLst/>
            <a:ahLst/>
            <a:cxnLst/>
            <a:rect r="r" b="b" t="t" l="l"/>
            <a:pathLst>
              <a:path h="9142363" w="9937351">
                <a:moveTo>
                  <a:pt x="0" y="0"/>
                </a:moveTo>
                <a:lnTo>
                  <a:pt x="9937351" y="0"/>
                </a:lnTo>
                <a:lnTo>
                  <a:pt x="9937351" y="9142363"/>
                </a:lnTo>
                <a:lnTo>
                  <a:pt x="0" y="91423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88473" y="3899138"/>
            <a:ext cx="3943078" cy="1690595"/>
          </a:xfrm>
          <a:custGeom>
            <a:avLst/>
            <a:gdLst/>
            <a:ahLst/>
            <a:cxnLst/>
            <a:rect r="r" b="b" t="t" l="l"/>
            <a:pathLst>
              <a:path h="1690595" w="3943078">
                <a:moveTo>
                  <a:pt x="0" y="0"/>
                </a:moveTo>
                <a:lnTo>
                  <a:pt x="3943079" y="0"/>
                </a:lnTo>
                <a:lnTo>
                  <a:pt x="3943079" y="1690595"/>
                </a:lnTo>
                <a:lnTo>
                  <a:pt x="0" y="1690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267019" y="8213210"/>
            <a:ext cx="7539157" cy="3232413"/>
          </a:xfrm>
          <a:custGeom>
            <a:avLst/>
            <a:gdLst/>
            <a:ahLst/>
            <a:cxnLst/>
            <a:rect r="r" b="b" t="t" l="l"/>
            <a:pathLst>
              <a:path h="3232413" w="7539157">
                <a:moveTo>
                  <a:pt x="0" y="0"/>
                </a:moveTo>
                <a:lnTo>
                  <a:pt x="7539157" y="0"/>
                </a:lnTo>
                <a:lnTo>
                  <a:pt x="7539157" y="3232414"/>
                </a:lnTo>
                <a:lnTo>
                  <a:pt x="0" y="3232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38541" y="438324"/>
            <a:ext cx="4114800" cy="2798956"/>
          </a:xfrm>
          <a:custGeom>
            <a:avLst/>
            <a:gdLst/>
            <a:ahLst/>
            <a:cxnLst/>
            <a:rect r="r" b="b" t="t" l="l"/>
            <a:pathLst>
              <a:path h="2798956" w="4114800">
                <a:moveTo>
                  <a:pt x="0" y="0"/>
                </a:moveTo>
                <a:lnTo>
                  <a:pt x="4114800" y="0"/>
                </a:lnTo>
                <a:lnTo>
                  <a:pt x="4114800" y="2798957"/>
                </a:lnTo>
                <a:lnTo>
                  <a:pt x="0" y="2798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false" rot="0">
            <a:off x="7719228" y="2344544"/>
            <a:ext cx="4114800" cy="2798956"/>
          </a:xfrm>
          <a:custGeom>
            <a:avLst/>
            <a:gdLst/>
            <a:ahLst/>
            <a:cxnLst/>
            <a:rect r="r" b="b" t="t" l="l"/>
            <a:pathLst>
              <a:path h="2798956" w="4114800">
                <a:moveTo>
                  <a:pt x="4114800" y="0"/>
                </a:moveTo>
                <a:lnTo>
                  <a:pt x="0" y="0"/>
                </a:lnTo>
                <a:lnTo>
                  <a:pt x="0" y="2798956"/>
                </a:lnTo>
                <a:lnTo>
                  <a:pt x="4114800" y="2798956"/>
                </a:lnTo>
                <a:lnTo>
                  <a:pt x="41148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876996" y="700963"/>
            <a:ext cx="8780046" cy="1825857"/>
          </a:xfrm>
          <a:custGeom>
            <a:avLst/>
            <a:gdLst/>
            <a:ahLst/>
            <a:cxnLst/>
            <a:rect r="r" b="b" t="t" l="l"/>
            <a:pathLst>
              <a:path h="1825857" w="8780046">
                <a:moveTo>
                  <a:pt x="0" y="0"/>
                </a:moveTo>
                <a:lnTo>
                  <a:pt x="8780046" y="0"/>
                </a:lnTo>
                <a:lnTo>
                  <a:pt x="8780046" y="1825858"/>
                </a:lnTo>
                <a:lnTo>
                  <a:pt x="0" y="1825858"/>
                </a:lnTo>
                <a:lnTo>
                  <a:pt x="0" y="0"/>
                </a:lnTo>
                <a:close/>
              </a:path>
            </a:pathLst>
          </a:custGeom>
          <a:blipFill>
            <a:blip r:embed="rId8"/>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3EFF1"/>
        </a:solidFill>
      </p:bgPr>
    </p:bg>
    <p:spTree>
      <p:nvGrpSpPr>
        <p:cNvPr id="1" name=""/>
        <p:cNvGrpSpPr/>
        <p:nvPr/>
      </p:nvGrpSpPr>
      <p:grpSpPr>
        <a:xfrm>
          <a:off x="0" y="0"/>
          <a:ext cx="0" cy="0"/>
          <a:chOff x="0" y="0"/>
          <a:chExt cx="0" cy="0"/>
        </a:xfrm>
      </p:grpSpPr>
      <p:sp>
        <p:nvSpPr>
          <p:cNvPr name="Freeform 2" id="2"/>
          <p:cNvSpPr/>
          <p:nvPr/>
        </p:nvSpPr>
        <p:spPr>
          <a:xfrm flipH="false" flipV="false" rot="0">
            <a:off x="7484923" y="5684582"/>
            <a:ext cx="3546755" cy="1520671"/>
          </a:xfrm>
          <a:custGeom>
            <a:avLst/>
            <a:gdLst/>
            <a:ahLst/>
            <a:cxnLst/>
            <a:rect r="r" b="b" t="t" l="l"/>
            <a:pathLst>
              <a:path h="1520671" w="3546755">
                <a:moveTo>
                  <a:pt x="0" y="0"/>
                </a:moveTo>
                <a:lnTo>
                  <a:pt x="3546754" y="0"/>
                </a:lnTo>
                <a:lnTo>
                  <a:pt x="3546754" y="1520671"/>
                </a:lnTo>
                <a:lnTo>
                  <a:pt x="0" y="1520671"/>
                </a:lnTo>
                <a:lnTo>
                  <a:pt x="0" y="0"/>
                </a:lnTo>
                <a:close/>
              </a:path>
            </a:pathLst>
          </a:custGeom>
          <a:blipFill>
            <a:blip r:embed="rId2">
              <a:alphaModFix amt="3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18123" y="2622071"/>
            <a:ext cx="9937351" cy="9142363"/>
          </a:xfrm>
          <a:custGeom>
            <a:avLst/>
            <a:gdLst/>
            <a:ahLst/>
            <a:cxnLst/>
            <a:rect r="r" b="b" t="t" l="l"/>
            <a:pathLst>
              <a:path h="9142363" w="9937351">
                <a:moveTo>
                  <a:pt x="0" y="0"/>
                </a:moveTo>
                <a:lnTo>
                  <a:pt x="9937351" y="0"/>
                </a:lnTo>
                <a:lnTo>
                  <a:pt x="9937351" y="9142363"/>
                </a:lnTo>
                <a:lnTo>
                  <a:pt x="0" y="91423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88473" y="3899138"/>
            <a:ext cx="3943078" cy="1690595"/>
          </a:xfrm>
          <a:custGeom>
            <a:avLst/>
            <a:gdLst/>
            <a:ahLst/>
            <a:cxnLst/>
            <a:rect r="r" b="b" t="t" l="l"/>
            <a:pathLst>
              <a:path h="1690595" w="3943078">
                <a:moveTo>
                  <a:pt x="0" y="0"/>
                </a:moveTo>
                <a:lnTo>
                  <a:pt x="3943079" y="0"/>
                </a:lnTo>
                <a:lnTo>
                  <a:pt x="3943079" y="1690595"/>
                </a:lnTo>
                <a:lnTo>
                  <a:pt x="0" y="1690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267019" y="8213210"/>
            <a:ext cx="7539157" cy="3232413"/>
          </a:xfrm>
          <a:custGeom>
            <a:avLst/>
            <a:gdLst/>
            <a:ahLst/>
            <a:cxnLst/>
            <a:rect r="r" b="b" t="t" l="l"/>
            <a:pathLst>
              <a:path h="3232413" w="7539157">
                <a:moveTo>
                  <a:pt x="0" y="0"/>
                </a:moveTo>
                <a:lnTo>
                  <a:pt x="7539157" y="0"/>
                </a:lnTo>
                <a:lnTo>
                  <a:pt x="7539157" y="3232414"/>
                </a:lnTo>
                <a:lnTo>
                  <a:pt x="0" y="3232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38541" y="438324"/>
            <a:ext cx="4114800" cy="2798956"/>
          </a:xfrm>
          <a:custGeom>
            <a:avLst/>
            <a:gdLst/>
            <a:ahLst/>
            <a:cxnLst/>
            <a:rect r="r" b="b" t="t" l="l"/>
            <a:pathLst>
              <a:path h="2798956" w="4114800">
                <a:moveTo>
                  <a:pt x="0" y="0"/>
                </a:moveTo>
                <a:lnTo>
                  <a:pt x="4114800" y="0"/>
                </a:lnTo>
                <a:lnTo>
                  <a:pt x="4114800" y="2798957"/>
                </a:lnTo>
                <a:lnTo>
                  <a:pt x="0" y="2798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113674" y="1148743"/>
            <a:ext cx="8144626" cy="2946656"/>
          </a:xfrm>
          <a:custGeom>
            <a:avLst/>
            <a:gdLst/>
            <a:ahLst/>
            <a:cxnLst/>
            <a:rect r="r" b="b" t="t" l="l"/>
            <a:pathLst>
              <a:path h="2946656" w="8144626">
                <a:moveTo>
                  <a:pt x="0" y="0"/>
                </a:moveTo>
                <a:lnTo>
                  <a:pt x="8144626" y="0"/>
                </a:lnTo>
                <a:lnTo>
                  <a:pt x="8144626" y="2946656"/>
                </a:lnTo>
                <a:lnTo>
                  <a:pt x="0" y="2946656"/>
                </a:lnTo>
                <a:lnTo>
                  <a:pt x="0" y="0"/>
                </a:lnTo>
                <a:close/>
              </a:path>
            </a:pathLst>
          </a:custGeom>
          <a:blipFill>
            <a:blip r:embed="rId8"/>
            <a:stretch>
              <a:fillRect l="0" t="0" r="0" b="0"/>
            </a:stretch>
          </a:blipFill>
        </p:spPr>
      </p:sp>
      <p:sp>
        <p:nvSpPr>
          <p:cNvPr name="Freeform 8" id="8"/>
          <p:cNvSpPr/>
          <p:nvPr/>
        </p:nvSpPr>
        <p:spPr>
          <a:xfrm flipH="false" flipV="false" rot="0">
            <a:off x="235544" y="4311082"/>
            <a:ext cx="7842339" cy="4947218"/>
          </a:xfrm>
          <a:custGeom>
            <a:avLst/>
            <a:gdLst/>
            <a:ahLst/>
            <a:cxnLst/>
            <a:rect r="r" b="b" t="t" l="l"/>
            <a:pathLst>
              <a:path h="4947218" w="7842339">
                <a:moveTo>
                  <a:pt x="0" y="0"/>
                </a:moveTo>
                <a:lnTo>
                  <a:pt x="7842339" y="0"/>
                </a:lnTo>
                <a:lnTo>
                  <a:pt x="7842339" y="4947218"/>
                </a:lnTo>
                <a:lnTo>
                  <a:pt x="0" y="4947218"/>
                </a:lnTo>
                <a:lnTo>
                  <a:pt x="0" y="0"/>
                </a:lnTo>
                <a:close/>
              </a:path>
            </a:pathLst>
          </a:custGeom>
          <a:blipFill>
            <a:blip r:embed="rId9"/>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3EFF1"/>
        </a:solidFill>
      </p:bgPr>
    </p:bg>
    <p:spTree>
      <p:nvGrpSpPr>
        <p:cNvPr id="1" name=""/>
        <p:cNvGrpSpPr/>
        <p:nvPr/>
      </p:nvGrpSpPr>
      <p:grpSpPr>
        <a:xfrm>
          <a:off x="0" y="0"/>
          <a:ext cx="0" cy="0"/>
          <a:chOff x="0" y="0"/>
          <a:chExt cx="0" cy="0"/>
        </a:xfrm>
      </p:grpSpPr>
      <p:sp>
        <p:nvSpPr>
          <p:cNvPr name="Freeform 2" id="2"/>
          <p:cNvSpPr/>
          <p:nvPr/>
        </p:nvSpPr>
        <p:spPr>
          <a:xfrm flipH="false" flipV="false" rot="0">
            <a:off x="7484923" y="5684582"/>
            <a:ext cx="3546755" cy="1520671"/>
          </a:xfrm>
          <a:custGeom>
            <a:avLst/>
            <a:gdLst/>
            <a:ahLst/>
            <a:cxnLst/>
            <a:rect r="r" b="b" t="t" l="l"/>
            <a:pathLst>
              <a:path h="1520671" w="3546755">
                <a:moveTo>
                  <a:pt x="0" y="0"/>
                </a:moveTo>
                <a:lnTo>
                  <a:pt x="3546754" y="0"/>
                </a:lnTo>
                <a:lnTo>
                  <a:pt x="3546754" y="1520671"/>
                </a:lnTo>
                <a:lnTo>
                  <a:pt x="0" y="1520671"/>
                </a:lnTo>
                <a:lnTo>
                  <a:pt x="0" y="0"/>
                </a:lnTo>
                <a:close/>
              </a:path>
            </a:pathLst>
          </a:custGeom>
          <a:blipFill>
            <a:blip r:embed="rId2">
              <a:alphaModFix amt="3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18123" y="2622071"/>
            <a:ext cx="9937351" cy="9142363"/>
          </a:xfrm>
          <a:custGeom>
            <a:avLst/>
            <a:gdLst/>
            <a:ahLst/>
            <a:cxnLst/>
            <a:rect r="r" b="b" t="t" l="l"/>
            <a:pathLst>
              <a:path h="9142363" w="9937351">
                <a:moveTo>
                  <a:pt x="0" y="0"/>
                </a:moveTo>
                <a:lnTo>
                  <a:pt x="9937351" y="0"/>
                </a:lnTo>
                <a:lnTo>
                  <a:pt x="9937351" y="9142363"/>
                </a:lnTo>
                <a:lnTo>
                  <a:pt x="0" y="91423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88473" y="3899138"/>
            <a:ext cx="3943078" cy="1690595"/>
          </a:xfrm>
          <a:custGeom>
            <a:avLst/>
            <a:gdLst/>
            <a:ahLst/>
            <a:cxnLst/>
            <a:rect r="r" b="b" t="t" l="l"/>
            <a:pathLst>
              <a:path h="1690595" w="3943078">
                <a:moveTo>
                  <a:pt x="0" y="0"/>
                </a:moveTo>
                <a:lnTo>
                  <a:pt x="3943079" y="0"/>
                </a:lnTo>
                <a:lnTo>
                  <a:pt x="3943079" y="1690595"/>
                </a:lnTo>
                <a:lnTo>
                  <a:pt x="0" y="1690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267019" y="8213210"/>
            <a:ext cx="7539157" cy="3232413"/>
          </a:xfrm>
          <a:custGeom>
            <a:avLst/>
            <a:gdLst/>
            <a:ahLst/>
            <a:cxnLst/>
            <a:rect r="r" b="b" t="t" l="l"/>
            <a:pathLst>
              <a:path h="3232413" w="7539157">
                <a:moveTo>
                  <a:pt x="0" y="0"/>
                </a:moveTo>
                <a:lnTo>
                  <a:pt x="7539157" y="0"/>
                </a:lnTo>
                <a:lnTo>
                  <a:pt x="7539157" y="3232414"/>
                </a:lnTo>
                <a:lnTo>
                  <a:pt x="0" y="3232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7484923" y="1222593"/>
            <a:ext cx="4114800" cy="2798956"/>
          </a:xfrm>
          <a:custGeom>
            <a:avLst/>
            <a:gdLst/>
            <a:ahLst/>
            <a:cxnLst/>
            <a:rect r="r" b="b" t="t" l="l"/>
            <a:pathLst>
              <a:path h="2798956" w="4114800">
                <a:moveTo>
                  <a:pt x="4114800" y="0"/>
                </a:moveTo>
                <a:lnTo>
                  <a:pt x="0" y="0"/>
                </a:lnTo>
                <a:lnTo>
                  <a:pt x="0" y="2798956"/>
                </a:lnTo>
                <a:lnTo>
                  <a:pt x="4114800" y="2798956"/>
                </a:lnTo>
                <a:lnTo>
                  <a:pt x="41148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897785" y="254775"/>
            <a:ext cx="6821443" cy="2367296"/>
          </a:xfrm>
          <a:prstGeom prst="rect">
            <a:avLst/>
          </a:prstGeom>
        </p:spPr>
        <p:txBody>
          <a:bodyPr anchor="t" rtlCol="false" tIns="0" lIns="0" bIns="0" rIns="0">
            <a:spAutoFit/>
          </a:bodyPr>
          <a:lstStyle/>
          <a:p>
            <a:pPr algn="ctr">
              <a:lnSpc>
                <a:spcPts val="4728"/>
              </a:lnSpc>
            </a:pPr>
            <a:r>
              <a:rPr lang="en-US" b="true" sz="3377">
                <a:solidFill>
                  <a:srgbClr val="5B5F8A"/>
                </a:solidFill>
                <a:latin typeface="Antonio Bold"/>
                <a:ea typeface="Antonio Bold"/>
                <a:cs typeface="Antonio Bold"/>
                <a:sym typeface="Antonio Bold"/>
              </a:rPr>
              <a:t>CALCULATING HOW MUCH THE TOTAL ANNUAL TURNOVER WOULD INCREASE BY GIVING ALL AIRCRAFT A 10% HIGHER OCCUPANCY RATE.</a:t>
            </a:r>
          </a:p>
          <a:p>
            <a:pPr algn="ctr">
              <a:lnSpc>
                <a:spcPts val="4728"/>
              </a:lnSpc>
            </a:pPr>
          </a:p>
        </p:txBody>
      </p:sp>
      <p:sp>
        <p:nvSpPr>
          <p:cNvPr name="Freeform 8" id="8"/>
          <p:cNvSpPr/>
          <p:nvPr/>
        </p:nvSpPr>
        <p:spPr>
          <a:xfrm flipH="true" flipV="false" rot="0">
            <a:off x="7484923" y="-1181775"/>
            <a:ext cx="4114800" cy="2798956"/>
          </a:xfrm>
          <a:custGeom>
            <a:avLst/>
            <a:gdLst/>
            <a:ahLst/>
            <a:cxnLst/>
            <a:rect r="r" b="b" t="t" l="l"/>
            <a:pathLst>
              <a:path h="2798956" w="4114800">
                <a:moveTo>
                  <a:pt x="4114800" y="0"/>
                </a:moveTo>
                <a:lnTo>
                  <a:pt x="0" y="0"/>
                </a:lnTo>
                <a:lnTo>
                  <a:pt x="0" y="2798956"/>
                </a:lnTo>
                <a:lnTo>
                  <a:pt x="4114800" y="2798956"/>
                </a:lnTo>
                <a:lnTo>
                  <a:pt x="41148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391361" y="2270678"/>
            <a:ext cx="9150962" cy="3501742"/>
          </a:xfrm>
          <a:custGeom>
            <a:avLst/>
            <a:gdLst/>
            <a:ahLst/>
            <a:cxnLst/>
            <a:rect r="r" b="b" t="t" l="l"/>
            <a:pathLst>
              <a:path h="3501742" w="9150962">
                <a:moveTo>
                  <a:pt x="0" y="0"/>
                </a:moveTo>
                <a:lnTo>
                  <a:pt x="9150962" y="0"/>
                </a:lnTo>
                <a:lnTo>
                  <a:pt x="9150962" y="3501742"/>
                </a:lnTo>
                <a:lnTo>
                  <a:pt x="0" y="3501742"/>
                </a:lnTo>
                <a:lnTo>
                  <a:pt x="0" y="0"/>
                </a:lnTo>
                <a:close/>
              </a:path>
            </a:pathLst>
          </a:custGeom>
          <a:blipFill>
            <a:blip r:embed="rId8"/>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3EFF1"/>
        </a:solidFill>
      </p:bgPr>
    </p:bg>
    <p:spTree>
      <p:nvGrpSpPr>
        <p:cNvPr id="1" name=""/>
        <p:cNvGrpSpPr/>
        <p:nvPr/>
      </p:nvGrpSpPr>
      <p:grpSpPr>
        <a:xfrm>
          <a:off x="0" y="0"/>
          <a:ext cx="0" cy="0"/>
          <a:chOff x="0" y="0"/>
          <a:chExt cx="0" cy="0"/>
        </a:xfrm>
      </p:grpSpPr>
      <p:sp>
        <p:nvSpPr>
          <p:cNvPr name="Freeform 2" id="2"/>
          <p:cNvSpPr/>
          <p:nvPr/>
        </p:nvSpPr>
        <p:spPr>
          <a:xfrm flipH="false" flipV="false" rot="0">
            <a:off x="7484923" y="5684582"/>
            <a:ext cx="3546755" cy="1520671"/>
          </a:xfrm>
          <a:custGeom>
            <a:avLst/>
            <a:gdLst/>
            <a:ahLst/>
            <a:cxnLst/>
            <a:rect r="r" b="b" t="t" l="l"/>
            <a:pathLst>
              <a:path h="1520671" w="3546755">
                <a:moveTo>
                  <a:pt x="0" y="0"/>
                </a:moveTo>
                <a:lnTo>
                  <a:pt x="3546754" y="0"/>
                </a:lnTo>
                <a:lnTo>
                  <a:pt x="3546754" y="1520671"/>
                </a:lnTo>
                <a:lnTo>
                  <a:pt x="0" y="1520671"/>
                </a:lnTo>
                <a:lnTo>
                  <a:pt x="0" y="0"/>
                </a:lnTo>
                <a:close/>
              </a:path>
            </a:pathLst>
          </a:custGeom>
          <a:blipFill>
            <a:blip r:embed="rId2">
              <a:alphaModFix amt="3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8473" y="3899138"/>
            <a:ext cx="3943078" cy="1690595"/>
          </a:xfrm>
          <a:custGeom>
            <a:avLst/>
            <a:gdLst/>
            <a:ahLst/>
            <a:cxnLst/>
            <a:rect r="r" b="b" t="t" l="l"/>
            <a:pathLst>
              <a:path h="1690595" w="3943078">
                <a:moveTo>
                  <a:pt x="0" y="0"/>
                </a:moveTo>
                <a:lnTo>
                  <a:pt x="3943079" y="0"/>
                </a:lnTo>
                <a:lnTo>
                  <a:pt x="3943079" y="1690595"/>
                </a:lnTo>
                <a:lnTo>
                  <a:pt x="0" y="1690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267019" y="8213210"/>
            <a:ext cx="7539157" cy="3232413"/>
          </a:xfrm>
          <a:custGeom>
            <a:avLst/>
            <a:gdLst/>
            <a:ahLst/>
            <a:cxnLst/>
            <a:rect r="r" b="b" t="t" l="l"/>
            <a:pathLst>
              <a:path h="3232413" w="7539157">
                <a:moveTo>
                  <a:pt x="0" y="0"/>
                </a:moveTo>
                <a:lnTo>
                  <a:pt x="7539157" y="0"/>
                </a:lnTo>
                <a:lnTo>
                  <a:pt x="7539157" y="3232414"/>
                </a:lnTo>
                <a:lnTo>
                  <a:pt x="0" y="3232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38541" y="438324"/>
            <a:ext cx="4114800" cy="2798956"/>
          </a:xfrm>
          <a:custGeom>
            <a:avLst/>
            <a:gdLst/>
            <a:ahLst/>
            <a:cxnLst/>
            <a:rect r="r" b="b" t="t" l="l"/>
            <a:pathLst>
              <a:path h="2798956" w="4114800">
                <a:moveTo>
                  <a:pt x="0" y="0"/>
                </a:moveTo>
                <a:lnTo>
                  <a:pt x="4114800" y="0"/>
                </a:lnTo>
                <a:lnTo>
                  <a:pt x="4114800" y="2798957"/>
                </a:lnTo>
                <a:lnTo>
                  <a:pt x="0" y="27989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6172200" y="438324"/>
            <a:ext cx="4114800" cy="2798956"/>
          </a:xfrm>
          <a:custGeom>
            <a:avLst/>
            <a:gdLst/>
            <a:ahLst/>
            <a:cxnLst/>
            <a:rect r="r" b="b" t="t" l="l"/>
            <a:pathLst>
              <a:path h="2798956" w="4114800">
                <a:moveTo>
                  <a:pt x="4114800" y="0"/>
                </a:moveTo>
                <a:lnTo>
                  <a:pt x="0" y="0"/>
                </a:lnTo>
                <a:lnTo>
                  <a:pt x="0" y="2798957"/>
                </a:lnTo>
                <a:lnTo>
                  <a:pt x="4114800" y="2798957"/>
                </a:lnTo>
                <a:lnTo>
                  <a:pt x="41148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0">
            <a:off x="7484923" y="-1114269"/>
            <a:ext cx="4114800" cy="2798956"/>
          </a:xfrm>
          <a:custGeom>
            <a:avLst/>
            <a:gdLst/>
            <a:ahLst/>
            <a:cxnLst/>
            <a:rect r="r" b="b" t="t" l="l"/>
            <a:pathLst>
              <a:path h="2798956" w="4114800">
                <a:moveTo>
                  <a:pt x="4114800" y="0"/>
                </a:moveTo>
                <a:lnTo>
                  <a:pt x="0" y="0"/>
                </a:lnTo>
                <a:lnTo>
                  <a:pt x="0" y="2798956"/>
                </a:lnTo>
                <a:lnTo>
                  <a:pt x="4114800" y="2798956"/>
                </a:lnTo>
                <a:lnTo>
                  <a:pt x="41148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298855" y="1638763"/>
            <a:ext cx="9689289" cy="2260375"/>
          </a:xfrm>
          <a:custGeom>
            <a:avLst/>
            <a:gdLst/>
            <a:ahLst/>
            <a:cxnLst/>
            <a:rect r="r" b="b" t="t" l="l"/>
            <a:pathLst>
              <a:path h="2260375" w="9689289">
                <a:moveTo>
                  <a:pt x="0" y="0"/>
                </a:moveTo>
                <a:lnTo>
                  <a:pt x="9689290" y="0"/>
                </a:lnTo>
                <a:lnTo>
                  <a:pt x="9689290" y="2260375"/>
                </a:lnTo>
                <a:lnTo>
                  <a:pt x="0" y="2260375"/>
                </a:lnTo>
                <a:lnTo>
                  <a:pt x="0" y="0"/>
                </a:lnTo>
                <a:close/>
              </a:path>
            </a:pathLst>
          </a:custGeom>
          <a:blipFill>
            <a:blip r:embed="rId6"/>
            <a:stretch>
              <a:fillRect l="0" t="0" r="0" b="0"/>
            </a:stretch>
          </a:blipFill>
        </p:spPr>
      </p:sp>
      <p:sp>
        <p:nvSpPr>
          <p:cNvPr name="Freeform 9" id="9"/>
          <p:cNvSpPr/>
          <p:nvPr/>
        </p:nvSpPr>
        <p:spPr>
          <a:xfrm flipH="false" flipV="false" rot="0">
            <a:off x="483067" y="5143500"/>
            <a:ext cx="9666458" cy="3134876"/>
          </a:xfrm>
          <a:custGeom>
            <a:avLst/>
            <a:gdLst/>
            <a:ahLst/>
            <a:cxnLst/>
            <a:rect r="r" b="b" t="t" l="l"/>
            <a:pathLst>
              <a:path h="3134876" w="9666458">
                <a:moveTo>
                  <a:pt x="0" y="0"/>
                </a:moveTo>
                <a:lnTo>
                  <a:pt x="9666458" y="0"/>
                </a:lnTo>
                <a:lnTo>
                  <a:pt x="9666458" y="3134876"/>
                </a:lnTo>
                <a:lnTo>
                  <a:pt x="0" y="3134876"/>
                </a:lnTo>
                <a:lnTo>
                  <a:pt x="0" y="0"/>
                </a:lnTo>
                <a:close/>
              </a:path>
            </a:pathLst>
          </a:custGeom>
          <a:blipFill>
            <a:blip r:embed="rId7"/>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3EFF1"/>
        </a:solidFill>
      </p:bgPr>
    </p:bg>
    <p:spTree>
      <p:nvGrpSpPr>
        <p:cNvPr id="1" name=""/>
        <p:cNvGrpSpPr/>
        <p:nvPr/>
      </p:nvGrpSpPr>
      <p:grpSpPr>
        <a:xfrm>
          <a:off x="0" y="0"/>
          <a:ext cx="0" cy="0"/>
          <a:chOff x="0" y="0"/>
          <a:chExt cx="0" cy="0"/>
        </a:xfrm>
      </p:grpSpPr>
      <p:sp>
        <p:nvSpPr>
          <p:cNvPr name="Freeform 2" id="2"/>
          <p:cNvSpPr/>
          <p:nvPr/>
        </p:nvSpPr>
        <p:spPr>
          <a:xfrm flipH="false" flipV="false" rot="0">
            <a:off x="7484923" y="5684582"/>
            <a:ext cx="3546755" cy="1520671"/>
          </a:xfrm>
          <a:custGeom>
            <a:avLst/>
            <a:gdLst/>
            <a:ahLst/>
            <a:cxnLst/>
            <a:rect r="r" b="b" t="t" l="l"/>
            <a:pathLst>
              <a:path h="1520671" w="3546755">
                <a:moveTo>
                  <a:pt x="0" y="0"/>
                </a:moveTo>
                <a:lnTo>
                  <a:pt x="3546754" y="0"/>
                </a:lnTo>
                <a:lnTo>
                  <a:pt x="3546754" y="1520671"/>
                </a:lnTo>
                <a:lnTo>
                  <a:pt x="0" y="1520671"/>
                </a:lnTo>
                <a:lnTo>
                  <a:pt x="0" y="0"/>
                </a:lnTo>
                <a:close/>
              </a:path>
            </a:pathLst>
          </a:custGeom>
          <a:blipFill>
            <a:blip r:embed="rId2">
              <a:alphaModFix amt="3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40625" y="2634072"/>
            <a:ext cx="9937351" cy="9142363"/>
          </a:xfrm>
          <a:custGeom>
            <a:avLst/>
            <a:gdLst/>
            <a:ahLst/>
            <a:cxnLst/>
            <a:rect r="r" b="b" t="t" l="l"/>
            <a:pathLst>
              <a:path h="9142363" w="9937351">
                <a:moveTo>
                  <a:pt x="0" y="0"/>
                </a:moveTo>
                <a:lnTo>
                  <a:pt x="9937351" y="0"/>
                </a:lnTo>
                <a:lnTo>
                  <a:pt x="9937351" y="9142362"/>
                </a:lnTo>
                <a:lnTo>
                  <a:pt x="0" y="91423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88473" y="3899138"/>
            <a:ext cx="3943078" cy="1690595"/>
          </a:xfrm>
          <a:custGeom>
            <a:avLst/>
            <a:gdLst/>
            <a:ahLst/>
            <a:cxnLst/>
            <a:rect r="r" b="b" t="t" l="l"/>
            <a:pathLst>
              <a:path h="1690595" w="3943078">
                <a:moveTo>
                  <a:pt x="0" y="0"/>
                </a:moveTo>
                <a:lnTo>
                  <a:pt x="3943079" y="0"/>
                </a:lnTo>
                <a:lnTo>
                  <a:pt x="3943079" y="1690595"/>
                </a:lnTo>
                <a:lnTo>
                  <a:pt x="0" y="1690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267019" y="8213210"/>
            <a:ext cx="7539157" cy="3232413"/>
          </a:xfrm>
          <a:custGeom>
            <a:avLst/>
            <a:gdLst/>
            <a:ahLst/>
            <a:cxnLst/>
            <a:rect r="r" b="b" t="t" l="l"/>
            <a:pathLst>
              <a:path h="3232413" w="7539157">
                <a:moveTo>
                  <a:pt x="0" y="0"/>
                </a:moveTo>
                <a:lnTo>
                  <a:pt x="7539157" y="0"/>
                </a:lnTo>
                <a:lnTo>
                  <a:pt x="7539157" y="3232414"/>
                </a:lnTo>
                <a:lnTo>
                  <a:pt x="0" y="3232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427523" y="2885626"/>
            <a:ext cx="4114800" cy="2798956"/>
          </a:xfrm>
          <a:custGeom>
            <a:avLst/>
            <a:gdLst/>
            <a:ahLst/>
            <a:cxnLst/>
            <a:rect r="r" b="b" t="t" l="l"/>
            <a:pathLst>
              <a:path h="2798956" w="4114800">
                <a:moveTo>
                  <a:pt x="0" y="0"/>
                </a:moveTo>
                <a:lnTo>
                  <a:pt x="4114800" y="0"/>
                </a:lnTo>
                <a:lnTo>
                  <a:pt x="4114800" y="2798956"/>
                </a:lnTo>
                <a:lnTo>
                  <a:pt x="0" y="27989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false" rot="0">
            <a:off x="7484923" y="1945479"/>
            <a:ext cx="4114800" cy="2798956"/>
          </a:xfrm>
          <a:custGeom>
            <a:avLst/>
            <a:gdLst/>
            <a:ahLst/>
            <a:cxnLst/>
            <a:rect r="r" b="b" t="t" l="l"/>
            <a:pathLst>
              <a:path h="2798956" w="4114800">
                <a:moveTo>
                  <a:pt x="4114800" y="0"/>
                </a:moveTo>
                <a:lnTo>
                  <a:pt x="0" y="0"/>
                </a:lnTo>
                <a:lnTo>
                  <a:pt x="0" y="2798956"/>
                </a:lnTo>
                <a:lnTo>
                  <a:pt x="4114800" y="2798956"/>
                </a:lnTo>
                <a:lnTo>
                  <a:pt x="41148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997540" y="491907"/>
            <a:ext cx="8291920" cy="1318497"/>
          </a:xfrm>
          <a:prstGeom prst="rect">
            <a:avLst/>
          </a:prstGeom>
        </p:spPr>
        <p:txBody>
          <a:bodyPr anchor="t" rtlCol="false" tIns="0" lIns="0" bIns="0" rIns="0">
            <a:spAutoFit/>
          </a:bodyPr>
          <a:lstStyle/>
          <a:p>
            <a:pPr algn="ctr">
              <a:lnSpc>
                <a:spcPts val="10881"/>
              </a:lnSpc>
            </a:pPr>
            <a:r>
              <a:rPr lang="en-US" b="true" sz="7772">
                <a:solidFill>
                  <a:srgbClr val="5B5F8A"/>
                </a:solidFill>
                <a:latin typeface="Antonio Bold"/>
                <a:ea typeface="Antonio Bold"/>
                <a:cs typeface="Antonio Bold"/>
                <a:sym typeface="Antonio Bold"/>
              </a:rPr>
              <a:t>AIRLINE DATA ANALYSIS</a:t>
            </a:r>
          </a:p>
        </p:txBody>
      </p:sp>
      <p:sp>
        <p:nvSpPr>
          <p:cNvPr name="TextBox 9" id="9"/>
          <p:cNvSpPr txBox="true"/>
          <p:nvPr/>
        </p:nvSpPr>
        <p:spPr>
          <a:xfrm rot="0">
            <a:off x="483067" y="2239123"/>
            <a:ext cx="6788687" cy="2505313"/>
          </a:xfrm>
          <a:prstGeom prst="rect">
            <a:avLst/>
          </a:prstGeom>
        </p:spPr>
        <p:txBody>
          <a:bodyPr anchor="t" rtlCol="false" tIns="0" lIns="0" bIns="0" rIns="0">
            <a:spAutoFit/>
          </a:bodyPr>
          <a:lstStyle/>
          <a:p>
            <a:pPr algn="ctr">
              <a:lnSpc>
                <a:spcPts val="2896"/>
              </a:lnSpc>
            </a:pPr>
            <a:r>
              <a:rPr lang="en-US" sz="2069" b="true">
                <a:solidFill>
                  <a:srgbClr val="5B5F8A"/>
                </a:solidFill>
                <a:latin typeface="Canva Sans Bold"/>
                <a:ea typeface="Canva Sans Bold"/>
                <a:cs typeface="Canva Sans Bold"/>
                <a:sym typeface="Canva Sans Bold"/>
              </a:rPr>
              <a:t>I'm [Rohan Kaitake], and today, I'll be sharing insights from our recent airline data analysis project. We've focused on uncovering trends in flight performance, passenger demographics, and operational metrics to drive strategic decisions and enhance operational efficiency. Let's dive into the findings.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3EFF1"/>
        </a:solidFill>
      </p:bgPr>
    </p:bg>
    <p:spTree>
      <p:nvGrpSpPr>
        <p:cNvPr id="1" name=""/>
        <p:cNvGrpSpPr/>
        <p:nvPr/>
      </p:nvGrpSpPr>
      <p:grpSpPr>
        <a:xfrm>
          <a:off x="0" y="0"/>
          <a:ext cx="0" cy="0"/>
          <a:chOff x="0" y="0"/>
          <a:chExt cx="0" cy="0"/>
        </a:xfrm>
      </p:grpSpPr>
      <p:sp>
        <p:nvSpPr>
          <p:cNvPr name="Freeform 2" id="2"/>
          <p:cNvSpPr/>
          <p:nvPr/>
        </p:nvSpPr>
        <p:spPr>
          <a:xfrm flipH="false" flipV="false" rot="0">
            <a:off x="7484923" y="5684582"/>
            <a:ext cx="3546755" cy="1520671"/>
          </a:xfrm>
          <a:custGeom>
            <a:avLst/>
            <a:gdLst/>
            <a:ahLst/>
            <a:cxnLst/>
            <a:rect r="r" b="b" t="t" l="l"/>
            <a:pathLst>
              <a:path h="1520671" w="3546755">
                <a:moveTo>
                  <a:pt x="0" y="0"/>
                </a:moveTo>
                <a:lnTo>
                  <a:pt x="3546754" y="0"/>
                </a:lnTo>
                <a:lnTo>
                  <a:pt x="3546754" y="1520671"/>
                </a:lnTo>
                <a:lnTo>
                  <a:pt x="0" y="1520671"/>
                </a:lnTo>
                <a:lnTo>
                  <a:pt x="0" y="0"/>
                </a:lnTo>
                <a:close/>
              </a:path>
            </a:pathLst>
          </a:custGeom>
          <a:blipFill>
            <a:blip r:embed="rId2">
              <a:alphaModFix amt="3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95621" y="3374844"/>
            <a:ext cx="9937351" cy="9142363"/>
          </a:xfrm>
          <a:custGeom>
            <a:avLst/>
            <a:gdLst/>
            <a:ahLst/>
            <a:cxnLst/>
            <a:rect r="r" b="b" t="t" l="l"/>
            <a:pathLst>
              <a:path h="9142363" w="9937351">
                <a:moveTo>
                  <a:pt x="0" y="0"/>
                </a:moveTo>
                <a:lnTo>
                  <a:pt x="9937351" y="0"/>
                </a:lnTo>
                <a:lnTo>
                  <a:pt x="9937351" y="9142363"/>
                </a:lnTo>
                <a:lnTo>
                  <a:pt x="0" y="91423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88473" y="3899138"/>
            <a:ext cx="3943078" cy="1690595"/>
          </a:xfrm>
          <a:custGeom>
            <a:avLst/>
            <a:gdLst/>
            <a:ahLst/>
            <a:cxnLst/>
            <a:rect r="r" b="b" t="t" l="l"/>
            <a:pathLst>
              <a:path h="1690595" w="3943078">
                <a:moveTo>
                  <a:pt x="0" y="0"/>
                </a:moveTo>
                <a:lnTo>
                  <a:pt x="3943079" y="0"/>
                </a:lnTo>
                <a:lnTo>
                  <a:pt x="3943079" y="1690595"/>
                </a:lnTo>
                <a:lnTo>
                  <a:pt x="0" y="1690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267019" y="8213210"/>
            <a:ext cx="7539157" cy="3232413"/>
          </a:xfrm>
          <a:custGeom>
            <a:avLst/>
            <a:gdLst/>
            <a:ahLst/>
            <a:cxnLst/>
            <a:rect r="r" b="b" t="t" l="l"/>
            <a:pathLst>
              <a:path h="3232413" w="7539157">
                <a:moveTo>
                  <a:pt x="0" y="0"/>
                </a:moveTo>
                <a:lnTo>
                  <a:pt x="7539157" y="0"/>
                </a:lnTo>
                <a:lnTo>
                  <a:pt x="7539157" y="3232414"/>
                </a:lnTo>
                <a:lnTo>
                  <a:pt x="0" y="3232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38541" y="438324"/>
            <a:ext cx="4114800" cy="2798956"/>
          </a:xfrm>
          <a:custGeom>
            <a:avLst/>
            <a:gdLst/>
            <a:ahLst/>
            <a:cxnLst/>
            <a:rect r="r" b="b" t="t" l="l"/>
            <a:pathLst>
              <a:path h="2798956" w="4114800">
                <a:moveTo>
                  <a:pt x="0" y="0"/>
                </a:moveTo>
                <a:lnTo>
                  <a:pt x="4114800" y="0"/>
                </a:lnTo>
                <a:lnTo>
                  <a:pt x="4114800" y="2798957"/>
                </a:lnTo>
                <a:lnTo>
                  <a:pt x="0" y="2798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false" rot="0">
            <a:off x="7484923" y="1222593"/>
            <a:ext cx="4114800" cy="2798956"/>
          </a:xfrm>
          <a:custGeom>
            <a:avLst/>
            <a:gdLst/>
            <a:ahLst/>
            <a:cxnLst/>
            <a:rect r="r" b="b" t="t" l="l"/>
            <a:pathLst>
              <a:path h="2798956" w="4114800">
                <a:moveTo>
                  <a:pt x="4114800" y="0"/>
                </a:moveTo>
                <a:lnTo>
                  <a:pt x="0" y="0"/>
                </a:lnTo>
                <a:lnTo>
                  <a:pt x="0" y="2798956"/>
                </a:lnTo>
                <a:lnTo>
                  <a:pt x="4114800" y="2798956"/>
                </a:lnTo>
                <a:lnTo>
                  <a:pt x="41148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74182" y="990600"/>
            <a:ext cx="9168141" cy="6158756"/>
          </a:xfrm>
          <a:prstGeom prst="rect">
            <a:avLst/>
          </a:prstGeom>
        </p:spPr>
        <p:txBody>
          <a:bodyPr anchor="t" rtlCol="false" tIns="0" lIns="0" bIns="0" rIns="0">
            <a:spAutoFit/>
          </a:bodyPr>
          <a:lstStyle/>
          <a:p>
            <a:pPr algn="ctr">
              <a:lnSpc>
                <a:spcPts val="3799"/>
              </a:lnSpc>
            </a:pPr>
            <a:r>
              <a:rPr lang="en-US" b="true" sz="2714">
                <a:solidFill>
                  <a:srgbClr val="5B5F8A"/>
                </a:solidFill>
                <a:latin typeface="Antonio Bold"/>
                <a:ea typeface="Antonio Bold"/>
                <a:cs typeface="Antonio Bold"/>
                <a:sym typeface="Antonio Bold"/>
              </a:rPr>
              <a:t>"OPTIMIZATIONS APPLIED"</a:t>
            </a:r>
          </a:p>
          <a:p>
            <a:pPr algn="ctr">
              <a:lnSpc>
                <a:spcPts val="3799"/>
              </a:lnSpc>
            </a:pPr>
            <a:r>
              <a:rPr lang="en-US" b="true" sz="2714">
                <a:solidFill>
                  <a:srgbClr val="5B5F8A"/>
                </a:solidFill>
                <a:latin typeface="Antonio Bold"/>
                <a:ea typeface="Antonio Bold"/>
                <a:cs typeface="Antonio Bold"/>
                <a:sym typeface="Antonio Bold"/>
              </a:rPr>
              <a:t>CONTENT:</a:t>
            </a:r>
          </a:p>
          <a:p>
            <a:pPr algn="ctr">
              <a:lnSpc>
                <a:spcPts val="3799"/>
              </a:lnSpc>
            </a:pPr>
          </a:p>
          <a:p>
            <a:pPr algn="l" marL="585992" indent="-292996" lvl="1">
              <a:lnSpc>
                <a:spcPts val="3799"/>
              </a:lnSpc>
              <a:buFont typeface="Arial"/>
              <a:buChar char="•"/>
            </a:pPr>
            <a:r>
              <a:rPr lang="en-US" sz="2714">
                <a:solidFill>
                  <a:srgbClr val="5B5F8A"/>
                </a:solidFill>
                <a:latin typeface="Antonio"/>
                <a:ea typeface="Antonio"/>
                <a:cs typeface="Antonio"/>
                <a:sym typeface="Antonio"/>
              </a:rPr>
              <a:t>DATA LOADING: LOADED ONLY NECESSARY COLUMNS, OPTIMIZED DATA TYPES.</a:t>
            </a:r>
          </a:p>
          <a:p>
            <a:pPr algn="l">
              <a:lnSpc>
                <a:spcPts val="3799"/>
              </a:lnSpc>
            </a:pPr>
          </a:p>
          <a:p>
            <a:pPr algn="l" marL="585992" indent="-292996" lvl="1">
              <a:lnSpc>
                <a:spcPts val="3799"/>
              </a:lnSpc>
              <a:buFont typeface="Arial"/>
              <a:buChar char="•"/>
            </a:pPr>
            <a:r>
              <a:rPr lang="en-US" sz="2714">
                <a:solidFill>
                  <a:srgbClr val="5B5F8A"/>
                </a:solidFill>
                <a:latin typeface="Antonio"/>
                <a:ea typeface="Antonio"/>
                <a:cs typeface="Antonio"/>
                <a:sym typeface="Antonio"/>
              </a:rPr>
              <a:t>DATA CLEANING: VECTORIZED OPERATIONS, HANDLED MISSING VALUES EFFICIENTLY.</a:t>
            </a:r>
          </a:p>
          <a:p>
            <a:pPr algn="l">
              <a:lnSpc>
                <a:spcPts val="3799"/>
              </a:lnSpc>
            </a:pPr>
          </a:p>
          <a:p>
            <a:pPr algn="l" marL="585992" indent="-292996" lvl="1">
              <a:lnSpc>
                <a:spcPts val="3799"/>
              </a:lnSpc>
              <a:buFont typeface="Arial"/>
              <a:buChar char="•"/>
            </a:pPr>
            <a:r>
              <a:rPr lang="en-US" sz="2714">
                <a:solidFill>
                  <a:srgbClr val="5B5F8A"/>
                </a:solidFill>
                <a:latin typeface="Antonio"/>
                <a:ea typeface="Antonio"/>
                <a:cs typeface="Antonio"/>
                <a:sym typeface="Antonio"/>
              </a:rPr>
              <a:t>DATA PROCESSING: FILTERED AND PROCESSED DATA IN CHUNKS.</a:t>
            </a:r>
          </a:p>
          <a:p>
            <a:pPr algn="l">
              <a:lnSpc>
                <a:spcPts val="3799"/>
              </a:lnSpc>
            </a:pPr>
          </a:p>
          <a:p>
            <a:pPr algn="l" marL="585992" indent="-292996" lvl="1">
              <a:lnSpc>
                <a:spcPts val="3799"/>
              </a:lnSpc>
              <a:buFont typeface="Arial"/>
              <a:buChar char="•"/>
            </a:pPr>
            <a:r>
              <a:rPr lang="en-US" sz="2714">
                <a:solidFill>
                  <a:srgbClr val="5B5F8A"/>
                </a:solidFill>
                <a:latin typeface="Antonio"/>
                <a:ea typeface="Antonio"/>
                <a:cs typeface="Antonio"/>
                <a:sym typeface="Antonio"/>
              </a:rPr>
              <a:t>VISUALIZATION: USED EFFICIENT PLOTTING TECHNIQUES.</a:t>
            </a:r>
          </a:p>
          <a:p>
            <a:pPr algn="ctr">
              <a:lnSpc>
                <a:spcPts val="3799"/>
              </a:lnSpc>
            </a:pPr>
          </a:p>
        </p:txBody>
      </p:sp>
      <p:sp>
        <p:nvSpPr>
          <p:cNvPr name="Freeform 9" id="9"/>
          <p:cNvSpPr/>
          <p:nvPr/>
        </p:nvSpPr>
        <p:spPr>
          <a:xfrm flipH="true" flipV="false" rot="0">
            <a:off x="7484923" y="-1181775"/>
            <a:ext cx="4114800" cy="2798956"/>
          </a:xfrm>
          <a:custGeom>
            <a:avLst/>
            <a:gdLst/>
            <a:ahLst/>
            <a:cxnLst/>
            <a:rect r="r" b="b" t="t" l="l"/>
            <a:pathLst>
              <a:path h="2798956" w="4114800">
                <a:moveTo>
                  <a:pt x="4114800" y="0"/>
                </a:moveTo>
                <a:lnTo>
                  <a:pt x="0" y="0"/>
                </a:lnTo>
                <a:lnTo>
                  <a:pt x="0" y="2798956"/>
                </a:lnTo>
                <a:lnTo>
                  <a:pt x="4114800" y="2798956"/>
                </a:lnTo>
                <a:lnTo>
                  <a:pt x="41148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3EFF1"/>
        </a:solidFill>
      </p:bgPr>
    </p:bg>
    <p:spTree>
      <p:nvGrpSpPr>
        <p:cNvPr id="1" name=""/>
        <p:cNvGrpSpPr/>
        <p:nvPr/>
      </p:nvGrpSpPr>
      <p:grpSpPr>
        <a:xfrm>
          <a:off x="0" y="0"/>
          <a:ext cx="0" cy="0"/>
          <a:chOff x="0" y="0"/>
          <a:chExt cx="0" cy="0"/>
        </a:xfrm>
      </p:grpSpPr>
      <p:sp>
        <p:nvSpPr>
          <p:cNvPr name="Freeform 2" id="2"/>
          <p:cNvSpPr/>
          <p:nvPr/>
        </p:nvSpPr>
        <p:spPr>
          <a:xfrm flipH="false" flipV="false" rot="0">
            <a:off x="7484923" y="5684582"/>
            <a:ext cx="3546755" cy="1520671"/>
          </a:xfrm>
          <a:custGeom>
            <a:avLst/>
            <a:gdLst/>
            <a:ahLst/>
            <a:cxnLst/>
            <a:rect r="r" b="b" t="t" l="l"/>
            <a:pathLst>
              <a:path h="1520671" w="3546755">
                <a:moveTo>
                  <a:pt x="0" y="0"/>
                </a:moveTo>
                <a:lnTo>
                  <a:pt x="3546754" y="0"/>
                </a:lnTo>
                <a:lnTo>
                  <a:pt x="3546754" y="1520671"/>
                </a:lnTo>
                <a:lnTo>
                  <a:pt x="0" y="1520671"/>
                </a:lnTo>
                <a:lnTo>
                  <a:pt x="0" y="0"/>
                </a:lnTo>
                <a:close/>
              </a:path>
            </a:pathLst>
          </a:custGeom>
          <a:blipFill>
            <a:blip r:embed="rId2">
              <a:alphaModFix amt="3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8473" y="3899138"/>
            <a:ext cx="3943078" cy="1690595"/>
          </a:xfrm>
          <a:custGeom>
            <a:avLst/>
            <a:gdLst/>
            <a:ahLst/>
            <a:cxnLst/>
            <a:rect r="r" b="b" t="t" l="l"/>
            <a:pathLst>
              <a:path h="1690595" w="3943078">
                <a:moveTo>
                  <a:pt x="0" y="0"/>
                </a:moveTo>
                <a:lnTo>
                  <a:pt x="3943079" y="0"/>
                </a:lnTo>
                <a:lnTo>
                  <a:pt x="3943079" y="1690595"/>
                </a:lnTo>
                <a:lnTo>
                  <a:pt x="0" y="1690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267019" y="8213210"/>
            <a:ext cx="7539157" cy="3232413"/>
          </a:xfrm>
          <a:custGeom>
            <a:avLst/>
            <a:gdLst/>
            <a:ahLst/>
            <a:cxnLst/>
            <a:rect r="r" b="b" t="t" l="l"/>
            <a:pathLst>
              <a:path h="3232413" w="7539157">
                <a:moveTo>
                  <a:pt x="0" y="0"/>
                </a:moveTo>
                <a:lnTo>
                  <a:pt x="7539157" y="0"/>
                </a:lnTo>
                <a:lnTo>
                  <a:pt x="7539157" y="3232414"/>
                </a:lnTo>
                <a:lnTo>
                  <a:pt x="0" y="3232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38541" y="438324"/>
            <a:ext cx="4114800" cy="2798956"/>
          </a:xfrm>
          <a:custGeom>
            <a:avLst/>
            <a:gdLst/>
            <a:ahLst/>
            <a:cxnLst/>
            <a:rect r="r" b="b" t="t" l="l"/>
            <a:pathLst>
              <a:path h="2798956" w="4114800">
                <a:moveTo>
                  <a:pt x="0" y="0"/>
                </a:moveTo>
                <a:lnTo>
                  <a:pt x="4114800" y="0"/>
                </a:lnTo>
                <a:lnTo>
                  <a:pt x="4114800" y="2798957"/>
                </a:lnTo>
                <a:lnTo>
                  <a:pt x="0" y="27989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7484923" y="1222593"/>
            <a:ext cx="4114800" cy="2798956"/>
          </a:xfrm>
          <a:custGeom>
            <a:avLst/>
            <a:gdLst/>
            <a:ahLst/>
            <a:cxnLst/>
            <a:rect r="r" b="b" t="t" l="l"/>
            <a:pathLst>
              <a:path h="2798956" w="4114800">
                <a:moveTo>
                  <a:pt x="4114800" y="0"/>
                </a:moveTo>
                <a:lnTo>
                  <a:pt x="0" y="0"/>
                </a:lnTo>
                <a:lnTo>
                  <a:pt x="0" y="2798956"/>
                </a:lnTo>
                <a:lnTo>
                  <a:pt x="4114800" y="2798956"/>
                </a:lnTo>
                <a:lnTo>
                  <a:pt x="41148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744677" y="886495"/>
            <a:ext cx="8291920" cy="1318497"/>
          </a:xfrm>
          <a:prstGeom prst="rect">
            <a:avLst/>
          </a:prstGeom>
        </p:spPr>
        <p:txBody>
          <a:bodyPr anchor="t" rtlCol="false" tIns="0" lIns="0" bIns="0" rIns="0">
            <a:spAutoFit/>
          </a:bodyPr>
          <a:lstStyle/>
          <a:p>
            <a:pPr algn="ctr">
              <a:lnSpc>
                <a:spcPts val="10881"/>
              </a:lnSpc>
            </a:pPr>
            <a:r>
              <a:rPr lang="en-US" b="true" sz="7772">
                <a:solidFill>
                  <a:srgbClr val="5B5F8A"/>
                </a:solidFill>
                <a:latin typeface="Antonio Bold"/>
                <a:ea typeface="Antonio Bold"/>
                <a:cs typeface="Antonio Bold"/>
                <a:sym typeface="Antonio Bold"/>
              </a:rPr>
              <a:t>CONCLUSION</a:t>
            </a:r>
          </a:p>
        </p:txBody>
      </p:sp>
      <p:sp>
        <p:nvSpPr>
          <p:cNvPr name="Freeform 8" id="8"/>
          <p:cNvSpPr/>
          <p:nvPr/>
        </p:nvSpPr>
        <p:spPr>
          <a:xfrm flipH="true" flipV="false" rot="0">
            <a:off x="7484923" y="-1181775"/>
            <a:ext cx="4114800" cy="2798956"/>
          </a:xfrm>
          <a:custGeom>
            <a:avLst/>
            <a:gdLst/>
            <a:ahLst/>
            <a:cxnLst/>
            <a:rect r="r" b="b" t="t" l="l"/>
            <a:pathLst>
              <a:path h="2798956" w="4114800">
                <a:moveTo>
                  <a:pt x="4114800" y="0"/>
                </a:moveTo>
                <a:lnTo>
                  <a:pt x="0" y="0"/>
                </a:lnTo>
                <a:lnTo>
                  <a:pt x="0" y="2798956"/>
                </a:lnTo>
                <a:lnTo>
                  <a:pt x="4114800" y="2798956"/>
                </a:lnTo>
                <a:lnTo>
                  <a:pt x="41148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450041" y="2583971"/>
            <a:ext cx="10287000" cy="9195325"/>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5B5F8A"/>
                </a:solidFill>
                <a:latin typeface="Canva Sans Bold"/>
                <a:ea typeface="Canva Sans Bold"/>
                <a:cs typeface="Canva Sans Bold"/>
                <a:sym typeface="Canva Sans Bold"/>
              </a:rPr>
              <a:t>Key Findings:</a:t>
            </a:r>
          </a:p>
          <a:p>
            <a:pPr algn="l" marL="1036320" indent="-345440" lvl="2">
              <a:lnSpc>
                <a:spcPts val="3359"/>
              </a:lnSpc>
              <a:buFont typeface="Arial"/>
              <a:buChar char="⚬"/>
            </a:pPr>
            <a:r>
              <a:rPr lang="en-US" sz="2400">
                <a:solidFill>
                  <a:srgbClr val="5B5F8A"/>
                </a:solidFill>
                <a:latin typeface="Canva Sans"/>
                <a:ea typeface="Canva Sans"/>
                <a:cs typeface="Canva Sans"/>
                <a:sym typeface="Canva Sans"/>
              </a:rPr>
              <a:t>Successfully optimized data loading by selecting only necessary columns and data types.</a:t>
            </a:r>
          </a:p>
          <a:p>
            <a:pPr algn="l" marL="1036320" indent="-345440" lvl="2">
              <a:lnSpc>
                <a:spcPts val="3359"/>
              </a:lnSpc>
              <a:buFont typeface="Arial"/>
              <a:buChar char="⚬"/>
            </a:pPr>
            <a:r>
              <a:rPr lang="en-US" sz="2400">
                <a:solidFill>
                  <a:srgbClr val="5B5F8A"/>
                </a:solidFill>
                <a:latin typeface="Canva Sans"/>
                <a:ea typeface="Canva Sans"/>
                <a:cs typeface="Canva Sans"/>
                <a:sym typeface="Canva Sans"/>
              </a:rPr>
              <a:t>Efficiently cleaned data using vectorized operations and han</a:t>
            </a:r>
            <a:r>
              <a:rPr lang="en-US" sz="2400">
                <a:solidFill>
                  <a:srgbClr val="5B5F8A"/>
                </a:solidFill>
                <a:latin typeface="Canva Sans"/>
                <a:ea typeface="Canva Sans"/>
                <a:cs typeface="Canva Sans"/>
                <a:sym typeface="Canva Sans"/>
              </a:rPr>
              <a:t>dled missing values.</a:t>
            </a:r>
          </a:p>
          <a:p>
            <a:pPr algn="l" marL="1036320" indent="-345440" lvl="2">
              <a:lnSpc>
                <a:spcPts val="3359"/>
              </a:lnSpc>
              <a:buFont typeface="Arial"/>
              <a:buChar char="⚬"/>
            </a:pPr>
            <a:r>
              <a:rPr lang="en-US" sz="2400">
                <a:solidFill>
                  <a:srgbClr val="5B5F8A"/>
                </a:solidFill>
                <a:latin typeface="Canva Sans"/>
                <a:ea typeface="Canva Sans"/>
                <a:cs typeface="Canva Sans"/>
                <a:sym typeface="Canva Sans"/>
              </a:rPr>
              <a:t>Improved data processing through filtering and processing in chunks.</a:t>
            </a:r>
          </a:p>
          <a:p>
            <a:pPr algn="l" marL="1036320" indent="-345440" lvl="2">
              <a:lnSpc>
                <a:spcPts val="3359"/>
              </a:lnSpc>
              <a:buFont typeface="Arial"/>
              <a:buChar char="⚬"/>
            </a:pPr>
            <a:r>
              <a:rPr lang="en-US" sz="2400">
                <a:solidFill>
                  <a:srgbClr val="5B5F8A"/>
                </a:solidFill>
                <a:latin typeface="Canva Sans"/>
                <a:ea typeface="Canva Sans"/>
                <a:cs typeface="Canva Sans"/>
                <a:sym typeface="Canva Sans"/>
              </a:rPr>
              <a:t>Enhanced data visualization with efficient plotting techniques, providing clear insights into long-range aircraft models.</a:t>
            </a:r>
          </a:p>
          <a:p>
            <a:pPr algn="l" marL="1036320" indent="-345440" lvl="2">
              <a:lnSpc>
                <a:spcPts val="3359"/>
              </a:lnSpc>
              <a:buFont typeface="Arial"/>
              <a:buChar char="⚬"/>
            </a:pPr>
          </a:p>
          <a:p>
            <a:pPr algn="l" marL="518160" indent="-259080" lvl="1">
              <a:lnSpc>
                <a:spcPts val="3359"/>
              </a:lnSpc>
              <a:buFont typeface="Arial"/>
              <a:buChar char="•"/>
            </a:pPr>
            <a:r>
              <a:rPr lang="en-US" b="true" sz="2400">
                <a:solidFill>
                  <a:srgbClr val="5B5F8A"/>
                </a:solidFill>
                <a:latin typeface="Canva Sans Bold"/>
                <a:ea typeface="Canva Sans Bold"/>
                <a:cs typeface="Canva Sans Bold"/>
                <a:sym typeface="Canva Sans Bold"/>
              </a:rPr>
              <a:t>Future Work:</a:t>
            </a:r>
          </a:p>
          <a:p>
            <a:pPr algn="l" marL="1036320" indent="-345440" lvl="2">
              <a:lnSpc>
                <a:spcPts val="3359"/>
              </a:lnSpc>
              <a:buFont typeface="Arial"/>
              <a:buChar char="⚬"/>
            </a:pPr>
            <a:r>
              <a:rPr lang="en-US" sz="2400">
                <a:solidFill>
                  <a:srgbClr val="5B5F8A"/>
                </a:solidFill>
                <a:latin typeface="Canva Sans"/>
                <a:ea typeface="Canva Sans"/>
                <a:cs typeface="Canva Sans"/>
                <a:sym typeface="Canva Sans"/>
              </a:rPr>
              <a:t>Expand analysis to include more detailed passenger and flight data.</a:t>
            </a:r>
          </a:p>
          <a:p>
            <a:pPr algn="l" marL="1036320" indent="-345440" lvl="2">
              <a:lnSpc>
                <a:spcPts val="3359"/>
              </a:lnSpc>
              <a:buFont typeface="Arial"/>
              <a:buChar char="⚬"/>
            </a:pPr>
            <a:r>
              <a:rPr lang="en-US" sz="2400">
                <a:solidFill>
                  <a:srgbClr val="5B5F8A"/>
                </a:solidFill>
                <a:latin typeface="Canva Sans"/>
                <a:ea typeface="Canva Sans"/>
                <a:cs typeface="Canva Sans"/>
                <a:sym typeface="Canva Sans"/>
              </a:rPr>
              <a:t>Implement machine learning models for predictive analysis.</a:t>
            </a:r>
          </a:p>
          <a:p>
            <a:pPr algn="l" marL="1036320" indent="-345440" lvl="2">
              <a:lnSpc>
                <a:spcPts val="3359"/>
              </a:lnSpc>
              <a:buFont typeface="Arial"/>
              <a:buChar char="⚬"/>
            </a:pPr>
            <a:r>
              <a:rPr lang="en-US" sz="2400">
                <a:solidFill>
                  <a:srgbClr val="5B5F8A"/>
                </a:solidFill>
                <a:latin typeface="Canva Sans"/>
                <a:ea typeface="Canva Sans"/>
                <a:cs typeface="Canva Sans"/>
                <a:sym typeface="Canva Sans"/>
              </a:rPr>
              <a:t>Further optimize data processing algorithms for real-time data analysis.</a:t>
            </a:r>
          </a:p>
          <a:p>
            <a:pPr algn="l" marL="1036320" indent="-345440" lvl="2">
              <a:lnSpc>
                <a:spcPts val="3359"/>
              </a:lnSpc>
              <a:buFont typeface="Arial"/>
              <a:buChar char="⚬"/>
            </a:pPr>
            <a:r>
              <a:rPr lang="en-US" sz="2400">
                <a:solidFill>
                  <a:srgbClr val="5B5F8A"/>
                </a:solidFill>
                <a:latin typeface="Canva Sans"/>
                <a:ea typeface="Canva Sans"/>
                <a:cs typeface="Canva Sans"/>
                <a:sym typeface="Canva Sans"/>
              </a:rPr>
              <a:t>Explore interactive visualizations for better user engagement and insights.</a:t>
            </a:r>
          </a:p>
          <a:p>
            <a:pPr algn="l">
              <a:lnSpc>
                <a:spcPts val="3359"/>
              </a:lnSpc>
            </a:pPr>
          </a:p>
          <a:p>
            <a:pPr algn="l">
              <a:lnSpc>
                <a:spcPts val="3359"/>
              </a:lnSpc>
            </a:pPr>
          </a:p>
          <a:p>
            <a:pPr algn="l">
              <a:lnSpc>
                <a:spcPts val="3359"/>
              </a:lnSpc>
            </a:pPr>
            <a:r>
              <a:rPr lang="en-US" sz="2400">
                <a:solidFill>
                  <a:srgbClr val="5B5F8A"/>
                </a:solidFill>
                <a:latin typeface="Canva Sans"/>
                <a:ea typeface="Canva Sans"/>
                <a:cs typeface="Canva Sans"/>
                <a:sym typeface="Canva Sans"/>
              </a:rPr>
              <a:t>4o</a:t>
            </a:r>
          </a:p>
          <a:p>
            <a:pPr algn="l">
              <a:lnSpc>
                <a:spcPts val="3359"/>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3EFF1"/>
        </a:solidFill>
      </p:bgPr>
    </p:bg>
    <p:spTree>
      <p:nvGrpSpPr>
        <p:cNvPr id="1" name=""/>
        <p:cNvGrpSpPr/>
        <p:nvPr/>
      </p:nvGrpSpPr>
      <p:grpSpPr>
        <a:xfrm>
          <a:off x="0" y="0"/>
          <a:ext cx="0" cy="0"/>
          <a:chOff x="0" y="0"/>
          <a:chExt cx="0" cy="0"/>
        </a:xfrm>
      </p:grpSpPr>
      <p:sp>
        <p:nvSpPr>
          <p:cNvPr name="Freeform 2" id="2"/>
          <p:cNvSpPr/>
          <p:nvPr/>
        </p:nvSpPr>
        <p:spPr>
          <a:xfrm flipH="false" flipV="false" rot="0">
            <a:off x="7484923" y="5684582"/>
            <a:ext cx="3546755" cy="1520671"/>
          </a:xfrm>
          <a:custGeom>
            <a:avLst/>
            <a:gdLst/>
            <a:ahLst/>
            <a:cxnLst/>
            <a:rect r="r" b="b" t="t" l="l"/>
            <a:pathLst>
              <a:path h="1520671" w="3546755">
                <a:moveTo>
                  <a:pt x="0" y="0"/>
                </a:moveTo>
                <a:lnTo>
                  <a:pt x="3546754" y="0"/>
                </a:lnTo>
                <a:lnTo>
                  <a:pt x="3546754" y="1520671"/>
                </a:lnTo>
                <a:lnTo>
                  <a:pt x="0" y="1520671"/>
                </a:lnTo>
                <a:lnTo>
                  <a:pt x="0" y="0"/>
                </a:lnTo>
                <a:close/>
              </a:path>
            </a:pathLst>
          </a:custGeom>
          <a:blipFill>
            <a:blip r:embed="rId2">
              <a:alphaModFix amt="3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18123" y="2622071"/>
            <a:ext cx="9937351" cy="9142363"/>
          </a:xfrm>
          <a:custGeom>
            <a:avLst/>
            <a:gdLst/>
            <a:ahLst/>
            <a:cxnLst/>
            <a:rect r="r" b="b" t="t" l="l"/>
            <a:pathLst>
              <a:path h="9142363" w="9937351">
                <a:moveTo>
                  <a:pt x="0" y="0"/>
                </a:moveTo>
                <a:lnTo>
                  <a:pt x="9937351" y="0"/>
                </a:lnTo>
                <a:lnTo>
                  <a:pt x="9937351" y="9142363"/>
                </a:lnTo>
                <a:lnTo>
                  <a:pt x="0" y="91423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88473" y="3899138"/>
            <a:ext cx="3943078" cy="1690595"/>
          </a:xfrm>
          <a:custGeom>
            <a:avLst/>
            <a:gdLst/>
            <a:ahLst/>
            <a:cxnLst/>
            <a:rect r="r" b="b" t="t" l="l"/>
            <a:pathLst>
              <a:path h="1690595" w="3943078">
                <a:moveTo>
                  <a:pt x="0" y="0"/>
                </a:moveTo>
                <a:lnTo>
                  <a:pt x="3943079" y="0"/>
                </a:lnTo>
                <a:lnTo>
                  <a:pt x="3943079" y="1690595"/>
                </a:lnTo>
                <a:lnTo>
                  <a:pt x="0" y="1690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267019" y="8213210"/>
            <a:ext cx="7539157" cy="3232413"/>
          </a:xfrm>
          <a:custGeom>
            <a:avLst/>
            <a:gdLst/>
            <a:ahLst/>
            <a:cxnLst/>
            <a:rect r="r" b="b" t="t" l="l"/>
            <a:pathLst>
              <a:path h="3232413" w="7539157">
                <a:moveTo>
                  <a:pt x="0" y="0"/>
                </a:moveTo>
                <a:lnTo>
                  <a:pt x="7539157" y="0"/>
                </a:lnTo>
                <a:lnTo>
                  <a:pt x="7539157" y="3232414"/>
                </a:lnTo>
                <a:lnTo>
                  <a:pt x="0" y="3232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38541" y="438324"/>
            <a:ext cx="4114800" cy="2798956"/>
          </a:xfrm>
          <a:custGeom>
            <a:avLst/>
            <a:gdLst/>
            <a:ahLst/>
            <a:cxnLst/>
            <a:rect r="r" b="b" t="t" l="l"/>
            <a:pathLst>
              <a:path h="2798956" w="4114800">
                <a:moveTo>
                  <a:pt x="0" y="0"/>
                </a:moveTo>
                <a:lnTo>
                  <a:pt x="4114800" y="0"/>
                </a:lnTo>
                <a:lnTo>
                  <a:pt x="4114800" y="2798957"/>
                </a:lnTo>
                <a:lnTo>
                  <a:pt x="0" y="2798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false" rot="0">
            <a:off x="7484923" y="1222593"/>
            <a:ext cx="4114800" cy="2798956"/>
          </a:xfrm>
          <a:custGeom>
            <a:avLst/>
            <a:gdLst/>
            <a:ahLst/>
            <a:cxnLst/>
            <a:rect r="r" b="b" t="t" l="l"/>
            <a:pathLst>
              <a:path h="2798956" w="4114800">
                <a:moveTo>
                  <a:pt x="4114800" y="0"/>
                </a:moveTo>
                <a:lnTo>
                  <a:pt x="0" y="0"/>
                </a:lnTo>
                <a:lnTo>
                  <a:pt x="0" y="2798956"/>
                </a:lnTo>
                <a:lnTo>
                  <a:pt x="4114800" y="2798956"/>
                </a:lnTo>
                <a:lnTo>
                  <a:pt x="41148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35029" y="1647303"/>
            <a:ext cx="10957057" cy="1743983"/>
          </a:xfrm>
          <a:prstGeom prst="rect">
            <a:avLst/>
          </a:prstGeom>
        </p:spPr>
        <p:txBody>
          <a:bodyPr anchor="t" rtlCol="false" tIns="0" lIns="0" bIns="0" rIns="0">
            <a:spAutoFit/>
          </a:bodyPr>
          <a:lstStyle/>
          <a:p>
            <a:pPr algn="ctr">
              <a:lnSpc>
                <a:spcPts val="14378"/>
              </a:lnSpc>
            </a:pPr>
            <a:r>
              <a:rPr lang="en-US" b="true" sz="10270">
                <a:solidFill>
                  <a:srgbClr val="5B5F8A"/>
                </a:solidFill>
                <a:latin typeface="Antonio Bold"/>
                <a:ea typeface="Antonio Bold"/>
                <a:cs typeface="Antonio Bold"/>
                <a:sym typeface="Antonio Bold"/>
              </a:rPr>
              <a:t>THANK YOU </a:t>
            </a:r>
          </a:p>
        </p:txBody>
      </p:sp>
      <p:sp>
        <p:nvSpPr>
          <p:cNvPr name="TextBox 9" id="9"/>
          <p:cNvSpPr txBox="true"/>
          <p:nvPr/>
        </p:nvSpPr>
        <p:spPr>
          <a:xfrm rot="0">
            <a:off x="7888473" y="7454771"/>
            <a:ext cx="1968879" cy="589095"/>
          </a:xfrm>
          <a:prstGeom prst="rect">
            <a:avLst/>
          </a:prstGeom>
        </p:spPr>
        <p:txBody>
          <a:bodyPr anchor="t" rtlCol="false" tIns="0" lIns="0" bIns="0" rIns="0">
            <a:spAutoFit/>
          </a:bodyPr>
          <a:lstStyle/>
          <a:p>
            <a:pPr algn="ctr">
              <a:lnSpc>
                <a:spcPts val="4808"/>
              </a:lnSpc>
            </a:pPr>
            <a:r>
              <a:rPr lang="en-US" b="true" sz="3434" u="sng">
                <a:solidFill>
                  <a:srgbClr val="5B5F8A"/>
                </a:solidFill>
                <a:latin typeface="Canva Sans Bold"/>
                <a:ea typeface="Canva Sans Bold"/>
                <a:cs typeface="Canva Sans Bold"/>
                <a:sym typeface="Canva Sans Bold"/>
                <a:hlinkClick r:id="rId8" tooltip="https://forms.gle/YfFMp2WUTWBpxK5J9"/>
              </a:rPr>
              <a:t>feedback</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3EFF1"/>
        </a:solidFill>
      </p:bgPr>
    </p:bg>
    <p:spTree>
      <p:nvGrpSpPr>
        <p:cNvPr id="1" name=""/>
        <p:cNvGrpSpPr/>
        <p:nvPr/>
      </p:nvGrpSpPr>
      <p:grpSpPr>
        <a:xfrm>
          <a:off x="0" y="0"/>
          <a:ext cx="0" cy="0"/>
          <a:chOff x="0" y="0"/>
          <a:chExt cx="0" cy="0"/>
        </a:xfrm>
      </p:grpSpPr>
      <p:sp>
        <p:nvSpPr>
          <p:cNvPr name="Freeform 2" id="2"/>
          <p:cNvSpPr/>
          <p:nvPr/>
        </p:nvSpPr>
        <p:spPr>
          <a:xfrm flipH="false" flipV="false" rot="0">
            <a:off x="-1488473" y="3899138"/>
            <a:ext cx="3943078" cy="1690595"/>
          </a:xfrm>
          <a:custGeom>
            <a:avLst/>
            <a:gdLst/>
            <a:ahLst/>
            <a:cxnLst/>
            <a:rect r="r" b="b" t="t" l="l"/>
            <a:pathLst>
              <a:path h="1690595" w="3943078">
                <a:moveTo>
                  <a:pt x="0" y="0"/>
                </a:moveTo>
                <a:lnTo>
                  <a:pt x="3943079" y="0"/>
                </a:lnTo>
                <a:lnTo>
                  <a:pt x="3943079" y="1690595"/>
                </a:lnTo>
                <a:lnTo>
                  <a:pt x="0" y="1690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267019" y="8213210"/>
            <a:ext cx="7539157" cy="3232413"/>
          </a:xfrm>
          <a:custGeom>
            <a:avLst/>
            <a:gdLst/>
            <a:ahLst/>
            <a:cxnLst/>
            <a:rect r="r" b="b" t="t" l="l"/>
            <a:pathLst>
              <a:path h="3232413" w="7539157">
                <a:moveTo>
                  <a:pt x="0" y="0"/>
                </a:moveTo>
                <a:lnTo>
                  <a:pt x="7539157" y="0"/>
                </a:lnTo>
                <a:lnTo>
                  <a:pt x="7539157" y="3232414"/>
                </a:lnTo>
                <a:lnTo>
                  <a:pt x="0" y="3232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38541" y="438324"/>
            <a:ext cx="4114800" cy="2798956"/>
          </a:xfrm>
          <a:custGeom>
            <a:avLst/>
            <a:gdLst/>
            <a:ahLst/>
            <a:cxnLst/>
            <a:rect r="r" b="b" t="t" l="l"/>
            <a:pathLst>
              <a:path h="2798956" w="4114800">
                <a:moveTo>
                  <a:pt x="0" y="0"/>
                </a:moveTo>
                <a:lnTo>
                  <a:pt x="4114800" y="0"/>
                </a:lnTo>
                <a:lnTo>
                  <a:pt x="4114800" y="2798957"/>
                </a:lnTo>
                <a:lnTo>
                  <a:pt x="0" y="27989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7484923" y="1638843"/>
            <a:ext cx="4114800" cy="2798956"/>
          </a:xfrm>
          <a:custGeom>
            <a:avLst/>
            <a:gdLst/>
            <a:ahLst/>
            <a:cxnLst/>
            <a:rect r="r" b="b" t="t" l="l"/>
            <a:pathLst>
              <a:path h="2798956" w="4114800">
                <a:moveTo>
                  <a:pt x="4114800" y="0"/>
                </a:moveTo>
                <a:lnTo>
                  <a:pt x="0" y="0"/>
                </a:lnTo>
                <a:lnTo>
                  <a:pt x="0" y="2798956"/>
                </a:lnTo>
                <a:lnTo>
                  <a:pt x="4114800" y="2798956"/>
                </a:lnTo>
                <a:lnTo>
                  <a:pt x="41148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966380" y="971550"/>
            <a:ext cx="8291920" cy="1277437"/>
          </a:xfrm>
          <a:prstGeom prst="rect">
            <a:avLst/>
          </a:prstGeom>
        </p:spPr>
        <p:txBody>
          <a:bodyPr anchor="t" rtlCol="false" tIns="0" lIns="0" bIns="0" rIns="0">
            <a:spAutoFit/>
          </a:bodyPr>
          <a:lstStyle/>
          <a:p>
            <a:pPr algn="ctr">
              <a:lnSpc>
                <a:spcPts val="5180"/>
              </a:lnSpc>
            </a:pPr>
            <a:r>
              <a:rPr lang="en-US" b="true" sz="3700">
                <a:solidFill>
                  <a:srgbClr val="5B5F8A"/>
                </a:solidFill>
                <a:latin typeface="Antonio Bold"/>
                <a:ea typeface="Antonio Bold"/>
                <a:cs typeface="Antonio Bold"/>
                <a:sym typeface="Antonio Bold"/>
              </a:rPr>
              <a:t>OPTIMIZING DATA PROCESSING AND VISUALIZATION</a:t>
            </a:r>
          </a:p>
        </p:txBody>
      </p:sp>
      <p:sp>
        <p:nvSpPr>
          <p:cNvPr name="TextBox 7" id="7"/>
          <p:cNvSpPr txBox="true"/>
          <p:nvPr/>
        </p:nvSpPr>
        <p:spPr>
          <a:xfrm rot="0">
            <a:off x="1773377" y="3170606"/>
            <a:ext cx="7484923" cy="4257390"/>
          </a:xfrm>
          <a:prstGeom prst="rect">
            <a:avLst/>
          </a:prstGeom>
        </p:spPr>
        <p:txBody>
          <a:bodyPr anchor="t" rtlCol="false" tIns="0" lIns="0" bIns="0" rIns="0">
            <a:spAutoFit/>
          </a:bodyPr>
          <a:lstStyle/>
          <a:p>
            <a:pPr algn="ctr" marL="647700" indent="-323850" lvl="1">
              <a:lnSpc>
                <a:spcPts val="4200"/>
              </a:lnSpc>
              <a:buFont typeface="Arial"/>
              <a:buChar char="•"/>
            </a:pPr>
            <a:r>
              <a:rPr lang="en-US" sz="3000">
                <a:solidFill>
                  <a:srgbClr val="5B5F8A"/>
                </a:solidFill>
                <a:latin typeface="Open Sauce"/>
                <a:ea typeface="Open Sauce"/>
                <a:cs typeface="Open Sauce"/>
                <a:sym typeface="Open Sauce"/>
              </a:rPr>
              <a:t>His project involves analyzing airline data to identify trends and optimize processes.</a:t>
            </a:r>
          </a:p>
          <a:p>
            <a:pPr algn="ctr" marL="647700" indent="-323850" lvl="1">
              <a:lnSpc>
                <a:spcPts val="4200"/>
              </a:lnSpc>
              <a:buFont typeface="Arial"/>
              <a:buChar char="•"/>
            </a:pPr>
            <a:r>
              <a:rPr lang="en-US" sz="3000">
                <a:solidFill>
                  <a:srgbClr val="5B5F8A"/>
                </a:solidFill>
                <a:latin typeface="Open Sauce"/>
                <a:ea typeface="Open Sauce"/>
                <a:cs typeface="Open Sauce"/>
                <a:sym typeface="Open Sauce"/>
              </a:rPr>
              <a:t>Objectives: Improve data processing efficiency, enhance data visualization, and derive meaningful insights.</a:t>
            </a:r>
          </a:p>
          <a:p>
            <a:pPr algn="ctr">
              <a:lnSpc>
                <a:spcPts val="4200"/>
              </a:lnSpc>
            </a:pPr>
          </a:p>
        </p:txBody>
      </p:sp>
      <p:sp>
        <p:nvSpPr>
          <p:cNvPr name="TextBox 8" id="8"/>
          <p:cNvSpPr txBox="true"/>
          <p:nvPr/>
        </p:nvSpPr>
        <p:spPr>
          <a:xfrm rot="0">
            <a:off x="0" y="7660796"/>
            <a:ext cx="10224680" cy="1581043"/>
          </a:xfrm>
          <a:prstGeom prst="rect">
            <a:avLst/>
          </a:prstGeom>
        </p:spPr>
        <p:txBody>
          <a:bodyPr anchor="t" rtlCol="false" tIns="0" lIns="0" bIns="0" rIns="0">
            <a:spAutoFit/>
          </a:bodyPr>
          <a:lstStyle/>
          <a:p>
            <a:pPr algn="ctr">
              <a:lnSpc>
                <a:spcPts val="4200"/>
              </a:lnSpc>
            </a:pPr>
            <a:r>
              <a:rPr lang="en-US" sz="3000">
                <a:solidFill>
                  <a:srgbClr val="5B5F8A"/>
                </a:solidFill>
                <a:latin typeface="Canva Sans"/>
                <a:ea typeface="Canva Sans"/>
                <a:cs typeface="Canva Sans"/>
                <a:sym typeface="Canva Sans"/>
              </a:rPr>
              <a:t>Data Source: SQLite Database</a:t>
            </a:r>
          </a:p>
          <a:p>
            <a:pPr algn="ctr">
              <a:lnSpc>
                <a:spcPts val="4200"/>
              </a:lnSpc>
            </a:pPr>
            <a:r>
              <a:rPr lang="en-US" sz="3000">
                <a:solidFill>
                  <a:srgbClr val="5B5F8A"/>
                </a:solidFill>
                <a:latin typeface="Canva Sans"/>
                <a:ea typeface="Canva Sans"/>
                <a:cs typeface="Canva Sans"/>
                <a:sym typeface="Canva Sans"/>
              </a:rPr>
              <a:t>Tools Used: Python, Pandas, SQLite, Matplotlib, Seaborn</a:t>
            </a:r>
          </a:p>
        </p:txBody>
      </p:sp>
      <p:sp>
        <p:nvSpPr>
          <p:cNvPr name="TextBox 9" id="9"/>
          <p:cNvSpPr txBox="true"/>
          <p:nvPr/>
        </p:nvSpPr>
        <p:spPr>
          <a:xfrm rot="0">
            <a:off x="483067" y="9201150"/>
            <a:ext cx="1478105" cy="514314"/>
          </a:xfrm>
          <a:prstGeom prst="rect">
            <a:avLst/>
          </a:prstGeom>
        </p:spPr>
        <p:txBody>
          <a:bodyPr anchor="t" rtlCol="false" tIns="0" lIns="0" bIns="0" rIns="0">
            <a:spAutoFit/>
          </a:bodyPr>
          <a:lstStyle/>
          <a:p>
            <a:pPr algn="ctr">
              <a:lnSpc>
                <a:spcPts val="4200"/>
              </a:lnSpc>
            </a:pPr>
            <a:r>
              <a:rPr lang="en-US" sz="3000" u="sng">
                <a:solidFill>
                  <a:srgbClr val="5B5F8A"/>
                </a:solidFill>
                <a:latin typeface="Canva Sans"/>
                <a:ea typeface="Canva Sans"/>
                <a:cs typeface="Canva Sans"/>
                <a:sym typeface="Canva Sans"/>
                <a:hlinkClick r:id="rId6" tooltip="https://www.kaggle.com/datasets/fiazbhk/airline-data-analysis"/>
              </a:rPr>
              <a:t>DataSet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3EFF1"/>
        </a:solidFill>
      </p:bgPr>
    </p:bg>
    <p:spTree>
      <p:nvGrpSpPr>
        <p:cNvPr id="1" name=""/>
        <p:cNvGrpSpPr/>
        <p:nvPr/>
      </p:nvGrpSpPr>
      <p:grpSpPr>
        <a:xfrm>
          <a:off x="0" y="0"/>
          <a:ext cx="0" cy="0"/>
          <a:chOff x="0" y="0"/>
          <a:chExt cx="0" cy="0"/>
        </a:xfrm>
      </p:grpSpPr>
      <p:sp>
        <p:nvSpPr>
          <p:cNvPr name="Freeform 2" id="2"/>
          <p:cNvSpPr/>
          <p:nvPr/>
        </p:nvSpPr>
        <p:spPr>
          <a:xfrm flipH="false" flipV="false" rot="0">
            <a:off x="7484923" y="5684582"/>
            <a:ext cx="3546755" cy="1520671"/>
          </a:xfrm>
          <a:custGeom>
            <a:avLst/>
            <a:gdLst/>
            <a:ahLst/>
            <a:cxnLst/>
            <a:rect r="r" b="b" t="t" l="l"/>
            <a:pathLst>
              <a:path h="1520671" w="3546755">
                <a:moveTo>
                  <a:pt x="0" y="0"/>
                </a:moveTo>
                <a:lnTo>
                  <a:pt x="3546754" y="0"/>
                </a:lnTo>
                <a:lnTo>
                  <a:pt x="3546754" y="1520671"/>
                </a:lnTo>
                <a:lnTo>
                  <a:pt x="0" y="1520671"/>
                </a:lnTo>
                <a:lnTo>
                  <a:pt x="0" y="0"/>
                </a:lnTo>
                <a:close/>
              </a:path>
            </a:pathLst>
          </a:custGeom>
          <a:blipFill>
            <a:blip r:embed="rId2">
              <a:alphaModFix amt="3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38541" y="438324"/>
            <a:ext cx="4114800" cy="2798956"/>
          </a:xfrm>
          <a:custGeom>
            <a:avLst/>
            <a:gdLst/>
            <a:ahLst/>
            <a:cxnLst/>
            <a:rect r="r" b="b" t="t" l="l"/>
            <a:pathLst>
              <a:path h="2798956" w="4114800">
                <a:moveTo>
                  <a:pt x="0" y="0"/>
                </a:moveTo>
                <a:lnTo>
                  <a:pt x="4114800" y="0"/>
                </a:lnTo>
                <a:lnTo>
                  <a:pt x="4114800" y="2798957"/>
                </a:lnTo>
                <a:lnTo>
                  <a:pt x="0" y="27989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7484923" y="1222593"/>
            <a:ext cx="4114800" cy="2798956"/>
          </a:xfrm>
          <a:custGeom>
            <a:avLst/>
            <a:gdLst/>
            <a:ahLst/>
            <a:cxnLst/>
            <a:rect r="r" b="b" t="t" l="l"/>
            <a:pathLst>
              <a:path h="2798956" w="4114800">
                <a:moveTo>
                  <a:pt x="4114800" y="0"/>
                </a:moveTo>
                <a:lnTo>
                  <a:pt x="0" y="0"/>
                </a:lnTo>
                <a:lnTo>
                  <a:pt x="0" y="2798956"/>
                </a:lnTo>
                <a:lnTo>
                  <a:pt x="4114800" y="2798956"/>
                </a:lnTo>
                <a:lnTo>
                  <a:pt x="41148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768668" y="2120972"/>
            <a:ext cx="6749664" cy="5593107"/>
          </a:xfrm>
          <a:custGeom>
            <a:avLst/>
            <a:gdLst/>
            <a:ahLst/>
            <a:cxnLst/>
            <a:rect r="r" b="b" t="t" l="l"/>
            <a:pathLst>
              <a:path h="5593107" w="6749664">
                <a:moveTo>
                  <a:pt x="0" y="0"/>
                </a:moveTo>
                <a:lnTo>
                  <a:pt x="6749664" y="0"/>
                </a:lnTo>
                <a:lnTo>
                  <a:pt x="6749664" y="5593107"/>
                </a:lnTo>
                <a:lnTo>
                  <a:pt x="0" y="5593107"/>
                </a:lnTo>
                <a:lnTo>
                  <a:pt x="0" y="0"/>
                </a:lnTo>
                <a:close/>
              </a:path>
            </a:pathLst>
          </a:custGeom>
          <a:blipFill>
            <a:blip r:embed="rId6"/>
            <a:stretch>
              <a:fillRect l="-13142" t="0" r="-6094" b="0"/>
            </a:stretch>
          </a:blipFill>
        </p:spPr>
      </p:sp>
      <p:sp>
        <p:nvSpPr>
          <p:cNvPr name="TextBox 6" id="6"/>
          <p:cNvSpPr txBox="true"/>
          <p:nvPr/>
        </p:nvSpPr>
        <p:spPr>
          <a:xfrm rot="0">
            <a:off x="1028700" y="608340"/>
            <a:ext cx="7727487" cy="754995"/>
          </a:xfrm>
          <a:prstGeom prst="rect">
            <a:avLst/>
          </a:prstGeom>
        </p:spPr>
        <p:txBody>
          <a:bodyPr anchor="t" rtlCol="false" tIns="0" lIns="0" bIns="0" rIns="0">
            <a:spAutoFit/>
          </a:bodyPr>
          <a:lstStyle/>
          <a:p>
            <a:pPr algn="ctr">
              <a:lnSpc>
                <a:spcPts val="6160"/>
              </a:lnSpc>
            </a:pPr>
            <a:r>
              <a:rPr lang="en-US" sz="4400" b="true">
                <a:solidFill>
                  <a:srgbClr val="5B5F8A"/>
                </a:solidFill>
                <a:latin typeface="Canva Sans Bold"/>
                <a:ea typeface="Canva Sans Bold"/>
                <a:cs typeface="Canva Sans Bold"/>
                <a:sym typeface="Canva Sans Bold"/>
              </a:rPr>
              <a:t>Data Loading and Extraction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3EFF1"/>
        </a:solidFill>
      </p:bgPr>
    </p:bg>
    <p:spTree>
      <p:nvGrpSpPr>
        <p:cNvPr id="1" name=""/>
        <p:cNvGrpSpPr/>
        <p:nvPr/>
      </p:nvGrpSpPr>
      <p:grpSpPr>
        <a:xfrm>
          <a:off x="0" y="0"/>
          <a:ext cx="0" cy="0"/>
          <a:chOff x="0" y="0"/>
          <a:chExt cx="0" cy="0"/>
        </a:xfrm>
      </p:grpSpPr>
      <p:sp>
        <p:nvSpPr>
          <p:cNvPr name="Freeform 2" id="2"/>
          <p:cNvSpPr/>
          <p:nvPr/>
        </p:nvSpPr>
        <p:spPr>
          <a:xfrm flipH="false" flipV="false" rot="0">
            <a:off x="7484923" y="5684582"/>
            <a:ext cx="3546755" cy="1520671"/>
          </a:xfrm>
          <a:custGeom>
            <a:avLst/>
            <a:gdLst/>
            <a:ahLst/>
            <a:cxnLst/>
            <a:rect r="r" b="b" t="t" l="l"/>
            <a:pathLst>
              <a:path h="1520671" w="3546755">
                <a:moveTo>
                  <a:pt x="0" y="0"/>
                </a:moveTo>
                <a:lnTo>
                  <a:pt x="3546754" y="0"/>
                </a:lnTo>
                <a:lnTo>
                  <a:pt x="3546754" y="1520671"/>
                </a:lnTo>
                <a:lnTo>
                  <a:pt x="0" y="1520671"/>
                </a:lnTo>
                <a:lnTo>
                  <a:pt x="0" y="0"/>
                </a:lnTo>
                <a:close/>
              </a:path>
            </a:pathLst>
          </a:custGeom>
          <a:blipFill>
            <a:blip r:embed="rId2">
              <a:alphaModFix amt="3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8473" y="3899138"/>
            <a:ext cx="3943078" cy="1690595"/>
          </a:xfrm>
          <a:custGeom>
            <a:avLst/>
            <a:gdLst/>
            <a:ahLst/>
            <a:cxnLst/>
            <a:rect r="r" b="b" t="t" l="l"/>
            <a:pathLst>
              <a:path h="1690595" w="3943078">
                <a:moveTo>
                  <a:pt x="0" y="0"/>
                </a:moveTo>
                <a:lnTo>
                  <a:pt x="3943079" y="0"/>
                </a:lnTo>
                <a:lnTo>
                  <a:pt x="3943079" y="1690595"/>
                </a:lnTo>
                <a:lnTo>
                  <a:pt x="0" y="1690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267019" y="8213210"/>
            <a:ext cx="7539157" cy="3232413"/>
          </a:xfrm>
          <a:custGeom>
            <a:avLst/>
            <a:gdLst/>
            <a:ahLst/>
            <a:cxnLst/>
            <a:rect r="r" b="b" t="t" l="l"/>
            <a:pathLst>
              <a:path h="3232413" w="7539157">
                <a:moveTo>
                  <a:pt x="0" y="0"/>
                </a:moveTo>
                <a:lnTo>
                  <a:pt x="7539157" y="0"/>
                </a:lnTo>
                <a:lnTo>
                  <a:pt x="7539157" y="3232414"/>
                </a:lnTo>
                <a:lnTo>
                  <a:pt x="0" y="3232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38541" y="438324"/>
            <a:ext cx="4114800" cy="2798956"/>
          </a:xfrm>
          <a:custGeom>
            <a:avLst/>
            <a:gdLst/>
            <a:ahLst/>
            <a:cxnLst/>
            <a:rect r="r" b="b" t="t" l="l"/>
            <a:pathLst>
              <a:path h="2798956" w="4114800">
                <a:moveTo>
                  <a:pt x="0" y="0"/>
                </a:moveTo>
                <a:lnTo>
                  <a:pt x="4114800" y="0"/>
                </a:lnTo>
                <a:lnTo>
                  <a:pt x="4114800" y="2798957"/>
                </a:lnTo>
                <a:lnTo>
                  <a:pt x="0" y="27989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7484923" y="1222593"/>
            <a:ext cx="4114800" cy="2798956"/>
          </a:xfrm>
          <a:custGeom>
            <a:avLst/>
            <a:gdLst/>
            <a:ahLst/>
            <a:cxnLst/>
            <a:rect r="r" b="b" t="t" l="l"/>
            <a:pathLst>
              <a:path h="2798956" w="4114800">
                <a:moveTo>
                  <a:pt x="4114800" y="0"/>
                </a:moveTo>
                <a:lnTo>
                  <a:pt x="0" y="0"/>
                </a:lnTo>
                <a:lnTo>
                  <a:pt x="0" y="2798956"/>
                </a:lnTo>
                <a:lnTo>
                  <a:pt x="4114800" y="2798956"/>
                </a:lnTo>
                <a:lnTo>
                  <a:pt x="41148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2011" y="2539145"/>
            <a:ext cx="10002977" cy="6101176"/>
          </a:xfrm>
          <a:custGeom>
            <a:avLst/>
            <a:gdLst/>
            <a:ahLst/>
            <a:cxnLst/>
            <a:rect r="r" b="b" t="t" l="l"/>
            <a:pathLst>
              <a:path h="6101176" w="10002977">
                <a:moveTo>
                  <a:pt x="0" y="0"/>
                </a:moveTo>
                <a:lnTo>
                  <a:pt x="10002978" y="0"/>
                </a:lnTo>
                <a:lnTo>
                  <a:pt x="10002978" y="6101176"/>
                </a:lnTo>
                <a:lnTo>
                  <a:pt x="0" y="6101176"/>
                </a:lnTo>
                <a:lnTo>
                  <a:pt x="0" y="0"/>
                </a:lnTo>
                <a:close/>
              </a:path>
            </a:pathLst>
          </a:custGeom>
          <a:blipFill>
            <a:blip r:embed="rId6"/>
            <a:stretch>
              <a:fillRect l="0" t="0" r="0" b="-150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3EFF1"/>
        </a:solidFill>
      </p:bgPr>
    </p:bg>
    <p:spTree>
      <p:nvGrpSpPr>
        <p:cNvPr id="1" name=""/>
        <p:cNvGrpSpPr/>
        <p:nvPr/>
      </p:nvGrpSpPr>
      <p:grpSpPr>
        <a:xfrm>
          <a:off x="0" y="0"/>
          <a:ext cx="0" cy="0"/>
          <a:chOff x="0" y="0"/>
          <a:chExt cx="0" cy="0"/>
        </a:xfrm>
      </p:grpSpPr>
      <p:sp>
        <p:nvSpPr>
          <p:cNvPr name="Freeform 2" id="2"/>
          <p:cNvSpPr/>
          <p:nvPr/>
        </p:nvSpPr>
        <p:spPr>
          <a:xfrm flipH="false" flipV="false" rot="0">
            <a:off x="7484923" y="5684582"/>
            <a:ext cx="3546755" cy="1520671"/>
          </a:xfrm>
          <a:custGeom>
            <a:avLst/>
            <a:gdLst/>
            <a:ahLst/>
            <a:cxnLst/>
            <a:rect r="r" b="b" t="t" l="l"/>
            <a:pathLst>
              <a:path h="1520671" w="3546755">
                <a:moveTo>
                  <a:pt x="0" y="0"/>
                </a:moveTo>
                <a:lnTo>
                  <a:pt x="3546754" y="0"/>
                </a:lnTo>
                <a:lnTo>
                  <a:pt x="3546754" y="1520671"/>
                </a:lnTo>
                <a:lnTo>
                  <a:pt x="0" y="1520671"/>
                </a:lnTo>
                <a:lnTo>
                  <a:pt x="0" y="0"/>
                </a:lnTo>
                <a:close/>
              </a:path>
            </a:pathLst>
          </a:custGeom>
          <a:blipFill>
            <a:blip r:embed="rId2">
              <a:alphaModFix amt="3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8473" y="3899138"/>
            <a:ext cx="3943078" cy="1690595"/>
          </a:xfrm>
          <a:custGeom>
            <a:avLst/>
            <a:gdLst/>
            <a:ahLst/>
            <a:cxnLst/>
            <a:rect r="r" b="b" t="t" l="l"/>
            <a:pathLst>
              <a:path h="1690595" w="3943078">
                <a:moveTo>
                  <a:pt x="0" y="0"/>
                </a:moveTo>
                <a:lnTo>
                  <a:pt x="3943079" y="0"/>
                </a:lnTo>
                <a:lnTo>
                  <a:pt x="3943079" y="1690595"/>
                </a:lnTo>
                <a:lnTo>
                  <a:pt x="0" y="1690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143500" y="9310278"/>
            <a:ext cx="7539157" cy="3232413"/>
          </a:xfrm>
          <a:custGeom>
            <a:avLst/>
            <a:gdLst/>
            <a:ahLst/>
            <a:cxnLst/>
            <a:rect r="r" b="b" t="t" l="l"/>
            <a:pathLst>
              <a:path h="3232413" w="7539157">
                <a:moveTo>
                  <a:pt x="0" y="0"/>
                </a:moveTo>
                <a:lnTo>
                  <a:pt x="7539157" y="0"/>
                </a:lnTo>
                <a:lnTo>
                  <a:pt x="7539157" y="3232413"/>
                </a:lnTo>
                <a:lnTo>
                  <a:pt x="0" y="32324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38541" y="438324"/>
            <a:ext cx="4114800" cy="2798956"/>
          </a:xfrm>
          <a:custGeom>
            <a:avLst/>
            <a:gdLst/>
            <a:ahLst/>
            <a:cxnLst/>
            <a:rect r="r" b="b" t="t" l="l"/>
            <a:pathLst>
              <a:path h="2798956" w="4114800">
                <a:moveTo>
                  <a:pt x="0" y="0"/>
                </a:moveTo>
                <a:lnTo>
                  <a:pt x="4114800" y="0"/>
                </a:lnTo>
                <a:lnTo>
                  <a:pt x="4114800" y="2798957"/>
                </a:lnTo>
                <a:lnTo>
                  <a:pt x="0" y="27989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7484923" y="1222593"/>
            <a:ext cx="4114800" cy="2798956"/>
          </a:xfrm>
          <a:custGeom>
            <a:avLst/>
            <a:gdLst/>
            <a:ahLst/>
            <a:cxnLst/>
            <a:rect r="r" b="b" t="t" l="l"/>
            <a:pathLst>
              <a:path h="2798956" w="4114800">
                <a:moveTo>
                  <a:pt x="4114800" y="0"/>
                </a:moveTo>
                <a:lnTo>
                  <a:pt x="0" y="0"/>
                </a:lnTo>
                <a:lnTo>
                  <a:pt x="0" y="2798956"/>
                </a:lnTo>
                <a:lnTo>
                  <a:pt x="4114800" y="2798956"/>
                </a:lnTo>
                <a:lnTo>
                  <a:pt x="41148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300294" y="1862514"/>
            <a:ext cx="7755069" cy="759556"/>
          </a:xfrm>
          <a:custGeom>
            <a:avLst/>
            <a:gdLst/>
            <a:ahLst/>
            <a:cxnLst/>
            <a:rect r="r" b="b" t="t" l="l"/>
            <a:pathLst>
              <a:path h="759556" w="7755069">
                <a:moveTo>
                  <a:pt x="0" y="0"/>
                </a:moveTo>
                <a:lnTo>
                  <a:pt x="7755070" y="0"/>
                </a:lnTo>
                <a:lnTo>
                  <a:pt x="7755070" y="759557"/>
                </a:lnTo>
                <a:lnTo>
                  <a:pt x="0" y="759557"/>
                </a:lnTo>
                <a:lnTo>
                  <a:pt x="0" y="0"/>
                </a:lnTo>
                <a:close/>
              </a:path>
            </a:pathLst>
          </a:custGeom>
          <a:blipFill>
            <a:blip r:embed="rId6"/>
            <a:stretch>
              <a:fillRect l="0" t="0" r="0" b="0"/>
            </a:stretch>
          </a:blipFill>
        </p:spPr>
      </p:sp>
      <p:sp>
        <p:nvSpPr>
          <p:cNvPr name="Freeform 8" id="8"/>
          <p:cNvSpPr/>
          <p:nvPr/>
        </p:nvSpPr>
        <p:spPr>
          <a:xfrm flipH="false" flipV="false" rot="0">
            <a:off x="2874486" y="2803046"/>
            <a:ext cx="7311844" cy="501575"/>
          </a:xfrm>
          <a:custGeom>
            <a:avLst/>
            <a:gdLst/>
            <a:ahLst/>
            <a:cxnLst/>
            <a:rect r="r" b="b" t="t" l="l"/>
            <a:pathLst>
              <a:path h="501575" w="7311844">
                <a:moveTo>
                  <a:pt x="0" y="0"/>
                </a:moveTo>
                <a:lnTo>
                  <a:pt x="7311844" y="0"/>
                </a:lnTo>
                <a:lnTo>
                  <a:pt x="7311844" y="501574"/>
                </a:lnTo>
                <a:lnTo>
                  <a:pt x="0" y="501574"/>
                </a:lnTo>
                <a:lnTo>
                  <a:pt x="0" y="0"/>
                </a:lnTo>
                <a:close/>
              </a:path>
            </a:pathLst>
          </a:custGeom>
          <a:blipFill>
            <a:blip r:embed="rId7"/>
            <a:stretch>
              <a:fillRect l="0" t="0" r="0" b="0"/>
            </a:stretch>
          </a:blipFill>
        </p:spPr>
      </p:sp>
      <p:sp>
        <p:nvSpPr>
          <p:cNvPr name="Freeform 9" id="9"/>
          <p:cNvSpPr/>
          <p:nvPr/>
        </p:nvSpPr>
        <p:spPr>
          <a:xfrm flipH="false" flipV="false" rot="0">
            <a:off x="118308" y="3782313"/>
            <a:ext cx="6691964" cy="478472"/>
          </a:xfrm>
          <a:custGeom>
            <a:avLst/>
            <a:gdLst/>
            <a:ahLst/>
            <a:cxnLst/>
            <a:rect r="r" b="b" t="t" l="l"/>
            <a:pathLst>
              <a:path h="478472" w="6691964">
                <a:moveTo>
                  <a:pt x="0" y="0"/>
                </a:moveTo>
                <a:lnTo>
                  <a:pt x="6691964" y="0"/>
                </a:lnTo>
                <a:lnTo>
                  <a:pt x="6691964" y="478472"/>
                </a:lnTo>
                <a:lnTo>
                  <a:pt x="0" y="478472"/>
                </a:lnTo>
                <a:lnTo>
                  <a:pt x="0" y="0"/>
                </a:lnTo>
                <a:close/>
              </a:path>
            </a:pathLst>
          </a:custGeom>
          <a:blipFill>
            <a:blip r:embed="rId8"/>
            <a:stretch>
              <a:fillRect l="0" t="0" r="0" b="0"/>
            </a:stretch>
          </a:blipFill>
        </p:spPr>
      </p:sp>
      <p:sp>
        <p:nvSpPr>
          <p:cNvPr name="Freeform 10" id="10"/>
          <p:cNvSpPr/>
          <p:nvPr/>
        </p:nvSpPr>
        <p:spPr>
          <a:xfrm flipH="false" flipV="false" rot="0">
            <a:off x="2718925" y="4685326"/>
            <a:ext cx="7195973" cy="837331"/>
          </a:xfrm>
          <a:custGeom>
            <a:avLst/>
            <a:gdLst/>
            <a:ahLst/>
            <a:cxnLst/>
            <a:rect r="r" b="b" t="t" l="l"/>
            <a:pathLst>
              <a:path h="837331" w="7195973">
                <a:moveTo>
                  <a:pt x="0" y="0"/>
                </a:moveTo>
                <a:lnTo>
                  <a:pt x="7195973" y="0"/>
                </a:lnTo>
                <a:lnTo>
                  <a:pt x="7195973" y="837331"/>
                </a:lnTo>
                <a:lnTo>
                  <a:pt x="0" y="837331"/>
                </a:lnTo>
                <a:lnTo>
                  <a:pt x="0" y="0"/>
                </a:lnTo>
                <a:close/>
              </a:path>
            </a:pathLst>
          </a:custGeom>
          <a:blipFill>
            <a:blip r:embed="rId9"/>
            <a:stretch>
              <a:fillRect l="0" t="0" r="0" b="0"/>
            </a:stretch>
          </a:blipFill>
        </p:spPr>
      </p:sp>
      <p:sp>
        <p:nvSpPr>
          <p:cNvPr name="Freeform 11" id="11"/>
          <p:cNvSpPr/>
          <p:nvPr/>
        </p:nvSpPr>
        <p:spPr>
          <a:xfrm flipH="false" flipV="false" rot="0">
            <a:off x="95398" y="5770708"/>
            <a:ext cx="7389525" cy="570029"/>
          </a:xfrm>
          <a:custGeom>
            <a:avLst/>
            <a:gdLst/>
            <a:ahLst/>
            <a:cxnLst/>
            <a:rect r="r" b="b" t="t" l="l"/>
            <a:pathLst>
              <a:path h="570029" w="7389525">
                <a:moveTo>
                  <a:pt x="0" y="0"/>
                </a:moveTo>
                <a:lnTo>
                  <a:pt x="7389525" y="0"/>
                </a:lnTo>
                <a:lnTo>
                  <a:pt x="7389525" y="570029"/>
                </a:lnTo>
                <a:lnTo>
                  <a:pt x="0" y="570029"/>
                </a:lnTo>
                <a:lnTo>
                  <a:pt x="0" y="0"/>
                </a:lnTo>
                <a:close/>
              </a:path>
            </a:pathLst>
          </a:custGeom>
          <a:blipFill>
            <a:blip r:embed="rId10"/>
            <a:stretch>
              <a:fillRect l="0" t="0" r="0" b="0"/>
            </a:stretch>
          </a:blipFill>
        </p:spPr>
      </p:sp>
      <p:sp>
        <p:nvSpPr>
          <p:cNvPr name="Freeform 12" id="12"/>
          <p:cNvSpPr/>
          <p:nvPr/>
        </p:nvSpPr>
        <p:spPr>
          <a:xfrm flipH="false" flipV="false" rot="0">
            <a:off x="3331440" y="6600595"/>
            <a:ext cx="6472084" cy="604658"/>
          </a:xfrm>
          <a:custGeom>
            <a:avLst/>
            <a:gdLst/>
            <a:ahLst/>
            <a:cxnLst/>
            <a:rect r="r" b="b" t="t" l="l"/>
            <a:pathLst>
              <a:path h="604658" w="6472084">
                <a:moveTo>
                  <a:pt x="0" y="0"/>
                </a:moveTo>
                <a:lnTo>
                  <a:pt x="6472084" y="0"/>
                </a:lnTo>
                <a:lnTo>
                  <a:pt x="6472084" y="604658"/>
                </a:lnTo>
                <a:lnTo>
                  <a:pt x="0" y="604658"/>
                </a:lnTo>
                <a:lnTo>
                  <a:pt x="0" y="0"/>
                </a:lnTo>
                <a:close/>
              </a:path>
            </a:pathLst>
          </a:custGeom>
          <a:blipFill>
            <a:blip r:embed="rId11"/>
            <a:stretch>
              <a:fillRect l="0" t="0" r="0" b="0"/>
            </a:stretch>
          </a:blipFill>
        </p:spPr>
      </p:sp>
      <p:sp>
        <p:nvSpPr>
          <p:cNvPr name="Freeform 13" id="13"/>
          <p:cNvSpPr/>
          <p:nvPr/>
        </p:nvSpPr>
        <p:spPr>
          <a:xfrm flipH="false" flipV="false" rot="0">
            <a:off x="95398" y="7452903"/>
            <a:ext cx="6472084" cy="627053"/>
          </a:xfrm>
          <a:custGeom>
            <a:avLst/>
            <a:gdLst/>
            <a:ahLst/>
            <a:cxnLst/>
            <a:rect r="r" b="b" t="t" l="l"/>
            <a:pathLst>
              <a:path h="627053" w="6472084">
                <a:moveTo>
                  <a:pt x="0" y="0"/>
                </a:moveTo>
                <a:lnTo>
                  <a:pt x="6472084" y="0"/>
                </a:lnTo>
                <a:lnTo>
                  <a:pt x="6472084" y="627053"/>
                </a:lnTo>
                <a:lnTo>
                  <a:pt x="0" y="627053"/>
                </a:lnTo>
                <a:lnTo>
                  <a:pt x="0" y="0"/>
                </a:lnTo>
                <a:close/>
              </a:path>
            </a:pathLst>
          </a:custGeom>
          <a:blipFill>
            <a:blip r:embed="rId12"/>
            <a:stretch>
              <a:fillRect l="0" t="0" r="0" b="0"/>
            </a:stretch>
          </a:blipFill>
        </p:spPr>
      </p:sp>
      <p:sp>
        <p:nvSpPr>
          <p:cNvPr name="Freeform 14" id="14"/>
          <p:cNvSpPr/>
          <p:nvPr/>
        </p:nvSpPr>
        <p:spPr>
          <a:xfrm flipH="false" flipV="false" rot="0">
            <a:off x="3176259" y="9587018"/>
            <a:ext cx="6281304" cy="671221"/>
          </a:xfrm>
          <a:custGeom>
            <a:avLst/>
            <a:gdLst/>
            <a:ahLst/>
            <a:cxnLst/>
            <a:rect r="r" b="b" t="t" l="l"/>
            <a:pathLst>
              <a:path h="671221" w="6281304">
                <a:moveTo>
                  <a:pt x="0" y="0"/>
                </a:moveTo>
                <a:lnTo>
                  <a:pt x="6281305" y="0"/>
                </a:lnTo>
                <a:lnTo>
                  <a:pt x="6281305" y="671221"/>
                </a:lnTo>
                <a:lnTo>
                  <a:pt x="0" y="671221"/>
                </a:lnTo>
                <a:lnTo>
                  <a:pt x="0" y="0"/>
                </a:lnTo>
                <a:close/>
              </a:path>
            </a:pathLst>
          </a:custGeom>
          <a:blipFill>
            <a:blip r:embed="rId13"/>
            <a:stretch>
              <a:fillRect l="0" t="0" r="0" b="0"/>
            </a:stretch>
          </a:blipFill>
        </p:spPr>
      </p:sp>
      <p:sp>
        <p:nvSpPr>
          <p:cNvPr name="Freeform 15" id="15"/>
          <p:cNvSpPr/>
          <p:nvPr/>
        </p:nvSpPr>
        <p:spPr>
          <a:xfrm flipH="false" flipV="false" rot="0">
            <a:off x="3442450" y="8327606"/>
            <a:ext cx="6735644" cy="539111"/>
          </a:xfrm>
          <a:custGeom>
            <a:avLst/>
            <a:gdLst/>
            <a:ahLst/>
            <a:cxnLst/>
            <a:rect r="r" b="b" t="t" l="l"/>
            <a:pathLst>
              <a:path h="539111" w="6735644">
                <a:moveTo>
                  <a:pt x="0" y="0"/>
                </a:moveTo>
                <a:lnTo>
                  <a:pt x="6735644" y="0"/>
                </a:lnTo>
                <a:lnTo>
                  <a:pt x="6735644" y="539111"/>
                </a:lnTo>
                <a:lnTo>
                  <a:pt x="0" y="539111"/>
                </a:lnTo>
                <a:lnTo>
                  <a:pt x="0" y="0"/>
                </a:lnTo>
                <a:close/>
              </a:path>
            </a:pathLst>
          </a:custGeom>
          <a:blipFill>
            <a:blip r:embed="rId14"/>
            <a:stretch>
              <a:fillRect l="0" t="0" r="0" b="0"/>
            </a:stretch>
          </a:blipFill>
        </p:spPr>
      </p:sp>
      <p:sp>
        <p:nvSpPr>
          <p:cNvPr name="Freeform 16" id="16"/>
          <p:cNvSpPr/>
          <p:nvPr/>
        </p:nvSpPr>
        <p:spPr>
          <a:xfrm flipH="false" flipV="false" rot="0">
            <a:off x="0" y="8906160"/>
            <a:ext cx="6360493" cy="729633"/>
          </a:xfrm>
          <a:custGeom>
            <a:avLst/>
            <a:gdLst/>
            <a:ahLst/>
            <a:cxnLst/>
            <a:rect r="r" b="b" t="t" l="l"/>
            <a:pathLst>
              <a:path h="729633" w="6360493">
                <a:moveTo>
                  <a:pt x="0" y="0"/>
                </a:moveTo>
                <a:lnTo>
                  <a:pt x="6360493" y="0"/>
                </a:lnTo>
                <a:lnTo>
                  <a:pt x="6360493" y="729633"/>
                </a:lnTo>
                <a:lnTo>
                  <a:pt x="0" y="729633"/>
                </a:lnTo>
                <a:lnTo>
                  <a:pt x="0" y="0"/>
                </a:lnTo>
                <a:close/>
              </a:path>
            </a:pathLst>
          </a:custGeom>
          <a:blipFill>
            <a:blip r:embed="rId15"/>
            <a:stretch>
              <a:fillRect l="0" t="0" r="0" b="0"/>
            </a:stretch>
          </a:blipFill>
        </p:spPr>
      </p:sp>
      <p:sp>
        <p:nvSpPr>
          <p:cNvPr name="TextBox 17" id="17"/>
          <p:cNvSpPr txBox="true"/>
          <p:nvPr/>
        </p:nvSpPr>
        <p:spPr>
          <a:xfrm rot="0">
            <a:off x="2109783" y="933450"/>
            <a:ext cx="5609445" cy="748652"/>
          </a:xfrm>
          <a:prstGeom prst="rect">
            <a:avLst/>
          </a:prstGeom>
        </p:spPr>
        <p:txBody>
          <a:bodyPr anchor="t" rtlCol="false" tIns="0" lIns="0" bIns="0" rIns="0">
            <a:spAutoFit/>
          </a:bodyPr>
          <a:lstStyle/>
          <a:p>
            <a:pPr algn="ctr">
              <a:lnSpc>
                <a:spcPts val="6047"/>
              </a:lnSpc>
            </a:pPr>
            <a:r>
              <a:rPr lang="en-US" sz="4319">
                <a:solidFill>
                  <a:srgbClr val="5B5F8A"/>
                </a:solidFill>
                <a:latin typeface="Bank Gothic Light"/>
                <a:ea typeface="Bank Gothic Light"/>
                <a:cs typeface="Bank Gothic Light"/>
                <a:sym typeface="Bank Gothic Light"/>
              </a:rPr>
              <a:t>Data Exploration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3EFF1"/>
        </a:solidFill>
      </p:bgPr>
    </p:bg>
    <p:spTree>
      <p:nvGrpSpPr>
        <p:cNvPr id="1" name=""/>
        <p:cNvGrpSpPr/>
        <p:nvPr/>
      </p:nvGrpSpPr>
      <p:grpSpPr>
        <a:xfrm>
          <a:off x="0" y="0"/>
          <a:ext cx="0" cy="0"/>
          <a:chOff x="0" y="0"/>
          <a:chExt cx="0" cy="0"/>
        </a:xfrm>
      </p:grpSpPr>
      <p:sp>
        <p:nvSpPr>
          <p:cNvPr name="Freeform 2" id="2"/>
          <p:cNvSpPr/>
          <p:nvPr/>
        </p:nvSpPr>
        <p:spPr>
          <a:xfrm flipH="false" flipV="false" rot="0">
            <a:off x="7484923" y="5684582"/>
            <a:ext cx="3546755" cy="1520671"/>
          </a:xfrm>
          <a:custGeom>
            <a:avLst/>
            <a:gdLst/>
            <a:ahLst/>
            <a:cxnLst/>
            <a:rect r="r" b="b" t="t" l="l"/>
            <a:pathLst>
              <a:path h="1520671" w="3546755">
                <a:moveTo>
                  <a:pt x="0" y="0"/>
                </a:moveTo>
                <a:lnTo>
                  <a:pt x="3546754" y="0"/>
                </a:lnTo>
                <a:lnTo>
                  <a:pt x="3546754" y="1520671"/>
                </a:lnTo>
                <a:lnTo>
                  <a:pt x="0" y="1520671"/>
                </a:lnTo>
                <a:lnTo>
                  <a:pt x="0" y="0"/>
                </a:lnTo>
                <a:close/>
              </a:path>
            </a:pathLst>
          </a:custGeom>
          <a:blipFill>
            <a:blip r:embed="rId2">
              <a:alphaModFix amt="3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8473" y="3899138"/>
            <a:ext cx="3943078" cy="1690595"/>
          </a:xfrm>
          <a:custGeom>
            <a:avLst/>
            <a:gdLst/>
            <a:ahLst/>
            <a:cxnLst/>
            <a:rect r="r" b="b" t="t" l="l"/>
            <a:pathLst>
              <a:path h="1690595" w="3943078">
                <a:moveTo>
                  <a:pt x="0" y="0"/>
                </a:moveTo>
                <a:lnTo>
                  <a:pt x="3943079" y="0"/>
                </a:lnTo>
                <a:lnTo>
                  <a:pt x="3943079" y="1690595"/>
                </a:lnTo>
                <a:lnTo>
                  <a:pt x="0" y="1690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267019" y="8213210"/>
            <a:ext cx="7539157" cy="3232413"/>
          </a:xfrm>
          <a:custGeom>
            <a:avLst/>
            <a:gdLst/>
            <a:ahLst/>
            <a:cxnLst/>
            <a:rect r="r" b="b" t="t" l="l"/>
            <a:pathLst>
              <a:path h="3232413" w="7539157">
                <a:moveTo>
                  <a:pt x="0" y="0"/>
                </a:moveTo>
                <a:lnTo>
                  <a:pt x="7539157" y="0"/>
                </a:lnTo>
                <a:lnTo>
                  <a:pt x="7539157" y="3232414"/>
                </a:lnTo>
                <a:lnTo>
                  <a:pt x="0" y="3232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38541" y="438324"/>
            <a:ext cx="4114800" cy="2798956"/>
          </a:xfrm>
          <a:custGeom>
            <a:avLst/>
            <a:gdLst/>
            <a:ahLst/>
            <a:cxnLst/>
            <a:rect r="r" b="b" t="t" l="l"/>
            <a:pathLst>
              <a:path h="2798956" w="4114800">
                <a:moveTo>
                  <a:pt x="0" y="0"/>
                </a:moveTo>
                <a:lnTo>
                  <a:pt x="4114800" y="0"/>
                </a:lnTo>
                <a:lnTo>
                  <a:pt x="4114800" y="2798957"/>
                </a:lnTo>
                <a:lnTo>
                  <a:pt x="0" y="27989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7484923" y="2112934"/>
            <a:ext cx="4114800" cy="2798956"/>
          </a:xfrm>
          <a:custGeom>
            <a:avLst/>
            <a:gdLst/>
            <a:ahLst/>
            <a:cxnLst/>
            <a:rect r="r" b="b" t="t" l="l"/>
            <a:pathLst>
              <a:path h="2798956" w="4114800">
                <a:moveTo>
                  <a:pt x="4114800" y="0"/>
                </a:moveTo>
                <a:lnTo>
                  <a:pt x="0" y="0"/>
                </a:lnTo>
                <a:lnTo>
                  <a:pt x="0" y="2798956"/>
                </a:lnTo>
                <a:lnTo>
                  <a:pt x="4114800" y="2798956"/>
                </a:lnTo>
                <a:lnTo>
                  <a:pt x="41148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83067" y="1028700"/>
            <a:ext cx="7791393" cy="1780682"/>
          </a:xfrm>
          <a:custGeom>
            <a:avLst/>
            <a:gdLst/>
            <a:ahLst/>
            <a:cxnLst/>
            <a:rect r="r" b="b" t="t" l="l"/>
            <a:pathLst>
              <a:path h="1780682" w="7791393">
                <a:moveTo>
                  <a:pt x="0" y="0"/>
                </a:moveTo>
                <a:lnTo>
                  <a:pt x="7791392" y="0"/>
                </a:lnTo>
                <a:lnTo>
                  <a:pt x="7791392" y="1780682"/>
                </a:lnTo>
                <a:lnTo>
                  <a:pt x="0" y="1780682"/>
                </a:lnTo>
                <a:lnTo>
                  <a:pt x="0" y="0"/>
                </a:lnTo>
                <a:close/>
              </a:path>
            </a:pathLst>
          </a:custGeom>
          <a:blipFill>
            <a:blip r:embed="rId6"/>
            <a:stretch>
              <a:fillRect l="0" t="0" r="0" b="0"/>
            </a:stretch>
          </a:blipFill>
        </p:spPr>
      </p:sp>
      <p:sp>
        <p:nvSpPr>
          <p:cNvPr name="Freeform 8" id="8"/>
          <p:cNvSpPr/>
          <p:nvPr/>
        </p:nvSpPr>
        <p:spPr>
          <a:xfrm flipH="false" flipV="false" rot="0">
            <a:off x="447404" y="2796976"/>
            <a:ext cx="9392192" cy="7295884"/>
          </a:xfrm>
          <a:custGeom>
            <a:avLst/>
            <a:gdLst/>
            <a:ahLst/>
            <a:cxnLst/>
            <a:rect r="r" b="b" t="t" l="l"/>
            <a:pathLst>
              <a:path h="7295884" w="9392192">
                <a:moveTo>
                  <a:pt x="0" y="0"/>
                </a:moveTo>
                <a:lnTo>
                  <a:pt x="9392192" y="0"/>
                </a:lnTo>
                <a:lnTo>
                  <a:pt x="9392192" y="7295883"/>
                </a:lnTo>
                <a:lnTo>
                  <a:pt x="0" y="7295883"/>
                </a:lnTo>
                <a:lnTo>
                  <a:pt x="0" y="0"/>
                </a:lnTo>
                <a:close/>
              </a:path>
            </a:pathLst>
          </a:custGeom>
          <a:blipFill>
            <a:blip r:embed="rId7"/>
            <a:stretch>
              <a:fillRect l="0" t="0" r="0" b="0"/>
            </a:stretch>
          </a:blipFill>
        </p:spPr>
      </p:sp>
      <p:sp>
        <p:nvSpPr>
          <p:cNvPr name="TextBox 9" id="9"/>
          <p:cNvSpPr txBox="true"/>
          <p:nvPr/>
        </p:nvSpPr>
        <p:spPr>
          <a:xfrm rot="0">
            <a:off x="3176259" y="273705"/>
            <a:ext cx="5860338" cy="754995"/>
          </a:xfrm>
          <a:prstGeom prst="rect">
            <a:avLst/>
          </a:prstGeom>
        </p:spPr>
        <p:txBody>
          <a:bodyPr anchor="t" rtlCol="false" tIns="0" lIns="0" bIns="0" rIns="0">
            <a:spAutoFit/>
          </a:bodyPr>
          <a:lstStyle/>
          <a:p>
            <a:pPr algn="ctr">
              <a:lnSpc>
                <a:spcPts val="6160"/>
              </a:lnSpc>
            </a:pPr>
            <a:r>
              <a:rPr lang="en-US" sz="4400">
                <a:solidFill>
                  <a:srgbClr val="5579A5"/>
                </a:solidFill>
                <a:latin typeface="DM Sans"/>
                <a:ea typeface="DM Sans"/>
                <a:cs typeface="DM Sans"/>
                <a:sym typeface="DM Sans"/>
              </a:rPr>
              <a:t>Data Visualization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3EFF1"/>
        </a:solidFill>
      </p:bgPr>
    </p:bg>
    <p:spTree>
      <p:nvGrpSpPr>
        <p:cNvPr id="1" name=""/>
        <p:cNvGrpSpPr/>
        <p:nvPr/>
      </p:nvGrpSpPr>
      <p:grpSpPr>
        <a:xfrm>
          <a:off x="0" y="0"/>
          <a:ext cx="0" cy="0"/>
          <a:chOff x="0" y="0"/>
          <a:chExt cx="0" cy="0"/>
        </a:xfrm>
      </p:grpSpPr>
      <p:sp>
        <p:nvSpPr>
          <p:cNvPr name="Freeform 2" id="2"/>
          <p:cNvSpPr/>
          <p:nvPr/>
        </p:nvSpPr>
        <p:spPr>
          <a:xfrm flipH="false" flipV="false" rot="0">
            <a:off x="7484923" y="5684582"/>
            <a:ext cx="3546755" cy="1520671"/>
          </a:xfrm>
          <a:custGeom>
            <a:avLst/>
            <a:gdLst/>
            <a:ahLst/>
            <a:cxnLst/>
            <a:rect r="r" b="b" t="t" l="l"/>
            <a:pathLst>
              <a:path h="1520671" w="3546755">
                <a:moveTo>
                  <a:pt x="0" y="0"/>
                </a:moveTo>
                <a:lnTo>
                  <a:pt x="3546754" y="0"/>
                </a:lnTo>
                <a:lnTo>
                  <a:pt x="3546754" y="1520671"/>
                </a:lnTo>
                <a:lnTo>
                  <a:pt x="0" y="1520671"/>
                </a:lnTo>
                <a:lnTo>
                  <a:pt x="0" y="0"/>
                </a:lnTo>
                <a:close/>
              </a:path>
            </a:pathLst>
          </a:custGeom>
          <a:blipFill>
            <a:blip r:embed="rId2">
              <a:alphaModFix amt="3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8473" y="3899138"/>
            <a:ext cx="3943078" cy="1690595"/>
          </a:xfrm>
          <a:custGeom>
            <a:avLst/>
            <a:gdLst/>
            <a:ahLst/>
            <a:cxnLst/>
            <a:rect r="r" b="b" t="t" l="l"/>
            <a:pathLst>
              <a:path h="1690595" w="3943078">
                <a:moveTo>
                  <a:pt x="0" y="0"/>
                </a:moveTo>
                <a:lnTo>
                  <a:pt x="3943079" y="0"/>
                </a:lnTo>
                <a:lnTo>
                  <a:pt x="3943079" y="1690595"/>
                </a:lnTo>
                <a:lnTo>
                  <a:pt x="0" y="1690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267019" y="8213210"/>
            <a:ext cx="7539157" cy="3232413"/>
          </a:xfrm>
          <a:custGeom>
            <a:avLst/>
            <a:gdLst/>
            <a:ahLst/>
            <a:cxnLst/>
            <a:rect r="r" b="b" t="t" l="l"/>
            <a:pathLst>
              <a:path h="3232413" w="7539157">
                <a:moveTo>
                  <a:pt x="0" y="0"/>
                </a:moveTo>
                <a:lnTo>
                  <a:pt x="7539157" y="0"/>
                </a:lnTo>
                <a:lnTo>
                  <a:pt x="7539157" y="3232414"/>
                </a:lnTo>
                <a:lnTo>
                  <a:pt x="0" y="3232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38541" y="438324"/>
            <a:ext cx="4114800" cy="2798956"/>
          </a:xfrm>
          <a:custGeom>
            <a:avLst/>
            <a:gdLst/>
            <a:ahLst/>
            <a:cxnLst/>
            <a:rect r="r" b="b" t="t" l="l"/>
            <a:pathLst>
              <a:path h="2798956" w="4114800">
                <a:moveTo>
                  <a:pt x="0" y="0"/>
                </a:moveTo>
                <a:lnTo>
                  <a:pt x="4114800" y="0"/>
                </a:lnTo>
                <a:lnTo>
                  <a:pt x="4114800" y="2798957"/>
                </a:lnTo>
                <a:lnTo>
                  <a:pt x="0" y="27989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7484923" y="1222593"/>
            <a:ext cx="4114800" cy="2798956"/>
          </a:xfrm>
          <a:custGeom>
            <a:avLst/>
            <a:gdLst/>
            <a:ahLst/>
            <a:cxnLst/>
            <a:rect r="r" b="b" t="t" l="l"/>
            <a:pathLst>
              <a:path h="2798956" w="4114800">
                <a:moveTo>
                  <a:pt x="4114800" y="0"/>
                </a:moveTo>
                <a:lnTo>
                  <a:pt x="0" y="0"/>
                </a:lnTo>
                <a:lnTo>
                  <a:pt x="0" y="2798956"/>
                </a:lnTo>
                <a:lnTo>
                  <a:pt x="4114800" y="2798956"/>
                </a:lnTo>
                <a:lnTo>
                  <a:pt x="41148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3176259" y="2618308"/>
            <a:ext cx="6855836" cy="2525192"/>
          </a:xfrm>
          <a:custGeom>
            <a:avLst/>
            <a:gdLst/>
            <a:ahLst/>
            <a:cxnLst/>
            <a:rect r="r" b="b" t="t" l="l"/>
            <a:pathLst>
              <a:path h="2525192" w="6855836">
                <a:moveTo>
                  <a:pt x="0" y="0"/>
                </a:moveTo>
                <a:lnTo>
                  <a:pt x="6855836" y="0"/>
                </a:lnTo>
                <a:lnTo>
                  <a:pt x="6855836" y="2525192"/>
                </a:lnTo>
                <a:lnTo>
                  <a:pt x="0" y="2525192"/>
                </a:lnTo>
                <a:lnTo>
                  <a:pt x="0" y="0"/>
                </a:lnTo>
                <a:close/>
              </a:path>
            </a:pathLst>
          </a:custGeom>
          <a:blipFill>
            <a:blip r:embed="rId6"/>
            <a:stretch>
              <a:fillRect l="0" t="0" r="0" b="0"/>
            </a:stretch>
          </a:blipFill>
        </p:spPr>
      </p:sp>
      <p:sp>
        <p:nvSpPr>
          <p:cNvPr name="Freeform 8" id="8"/>
          <p:cNvSpPr/>
          <p:nvPr/>
        </p:nvSpPr>
        <p:spPr>
          <a:xfrm flipH="false" flipV="false" rot="0">
            <a:off x="0" y="5284145"/>
            <a:ext cx="7041834" cy="5002855"/>
          </a:xfrm>
          <a:custGeom>
            <a:avLst/>
            <a:gdLst/>
            <a:ahLst/>
            <a:cxnLst/>
            <a:rect r="r" b="b" t="t" l="l"/>
            <a:pathLst>
              <a:path h="5002855" w="7041834">
                <a:moveTo>
                  <a:pt x="0" y="0"/>
                </a:moveTo>
                <a:lnTo>
                  <a:pt x="7041834" y="0"/>
                </a:lnTo>
                <a:lnTo>
                  <a:pt x="7041834" y="5002855"/>
                </a:lnTo>
                <a:lnTo>
                  <a:pt x="0" y="5002855"/>
                </a:lnTo>
                <a:lnTo>
                  <a:pt x="0" y="0"/>
                </a:lnTo>
                <a:close/>
              </a:path>
            </a:pathLst>
          </a:custGeom>
          <a:blipFill>
            <a:blip r:embed="rId7"/>
            <a:stretch>
              <a:fillRect l="0" t="0" r="0" b="0"/>
            </a:stretch>
          </a:blipFill>
        </p:spPr>
      </p:sp>
      <p:sp>
        <p:nvSpPr>
          <p:cNvPr name="TextBox 9" id="9"/>
          <p:cNvSpPr txBox="true"/>
          <p:nvPr/>
        </p:nvSpPr>
        <p:spPr>
          <a:xfrm rot="0">
            <a:off x="1028700" y="1127343"/>
            <a:ext cx="6891295" cy="2274903"/>
          </a:xfrm>
          <a:prstGeom prst="rect">
            <a:avLst/>
          </a:prstGeom>
        </p:spPr>
        <p:txBody>
          <a:bodyPr anchor="t" rtlCol="false" tIns="0" lIns="0" bIns="0" rIns="0">
            <a:spAutoFit/>
          </a:bodyPr>
          <a:lstStyle/>
          <a:p>
            <a:pPr algn="ctr">
              <a:lnSpc>
                <a:spcPts val="6047"/>
              </a:lnSpc>
            </a:pPr>
            <a:r>
              <a:rPr lang="en-US" sz="4319">
                <a:solidFill>
                  <a:srgbClr val="5B5F8A"/>
                </a:solidFill>
                <a:latin typeface="Bank Gothic Light"/>
                <a:ea typeface="Bank Gothic Light"/>
                <a:cs typeface="Bank Gothic Light"/>
                <a:sym typeface="Bank Gothic Light"/>
              </a:rPr>
              <a:t>Planes having more than 100 seats</a:t>
            </a:r>
          </a:p>
          <a:p>
            <a:pPr algn="ctr">
              <a:lnSpc>
                <a:spcPts val="6047"/>
              </a:lnSpc>
            </a:pPr>
          </a:p>
        </p:txBody>
      </p:sp>
      <p:sp>
        <p:nvSpPr>
          <p:cNvPr name="TextBox 10" id="10"/>
          <p:cNvSpPr txBox="true"/>
          <p:nvPr/>
        </p:nvSpPr>
        <p:spPr>
          <a:xfrm rot="0">
            <a:off x="1995080" y="334750"/>
            <a:ext cx="8291920" cy="620303"/>
          </a:xfrm>
          <a:prstGeom prst="rect">
            <a:avLst/>
          </a:prstGeom>
        </p:spPr>
        <p:txBody>
          <a:bodyPr anchor="t" rtlCol="false" tIns="0" lIns="0" bIns="0" rIns="0">
            <a:spAutoFit/>
          </a:bodyPr>
          <a:lstStyle/>
          <a:p>
            <a:pPr algn="ctr">
              <a:lnSpc>
                <a:spcPts val="5180"/>
              </a:lnSpc>
            </a:pPr>
            <a:r>
              <a:rPr lang="en-US" b="true" sz="3700">
                <a:solidFill>
                  <a:srgbClr val="5B5F8A"/>
                </a:solidFill>
                <a:latin typeface="Antonio Bold"/>
                <a:ea typeface="Antonio Bold"/>
                <a:cs typeface="Antonio Bold"/>
                <a:sym typeface="Antonio Bold"/>
              </a:rPr>
              <a:t>DATA ANALYSIS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3EFF1"/>
        </a:solidFill>
      </p:bgPr>
    </p:bg>
    <p:spTree>
      <p:nvGrpSpPr>
        <p:cNvPr id="1" name=""/>
        <p:cNvGrpSpPr/>
        <p:nvPr/>
      </p:nvGrpSpPr>
      <p:grpSpPr>
        <a:xfrm>
          <a:off x="0" y="0"/>
          <a:ext cx="0" cy="0"/>
          <a:chOff x="0" y="0"/>
          <a:chExt cx="0" cy="0"/>
        </a:xfrm>
      </p:grpSpPr>
      <p:sp>
        <p:nvSpPr>
          <p:cNvPr name="Freeform 2" id="2"/>
          <p:cNvSpPr/>
          <p:nvPr/>
        </p:nvSpPr>
        <p:spPr>
          <a:xfrm flipH="false" flipV="false" rot="0">
            <a:off x="7484923" y="5684582"/>
            <a:ext cx="3546755" cy="1520671"/>
          </a:xfrm>
          <a:custGeom>
            <a:avLst/>
            <a:gdLst/>
            <a:ahLst/>
            <a:cxnLst/>
            <a:rect r="r" b="b" t="t" l="l"/>
            <a:pathLst>
              <a:path h="1520671" w="3546755">
                <a:moveTo>
                  <a:pt x="0" y="0"/>
                </a:moveTo>
                <a:lnTo>
                  <a:pt x="3546754" y="0"/>
                </a:lnTo>
                <a:lnTo>
                  <a:pt x="3546754" y="1520671"/>
                </a:lnTo>
                <a:lnTo>
                  <a:pt x="0" y="1520671"/>
                </a:lnTo>
                <a:lnTo>
                  <a:pt x="0" y="0"/>
                </a:lnTo>
                <a:close/>
              </a:path>
            </a:pathLst>
          </a:custGeom>
          <a:blipFill>
            <a:blip r:embed="rId2">
              <a:alphaModFix amt="3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8473" y="3899138"/>
            <a:ext cx="3943078" cy="1690595"/>
          </a:xfrm>
          <a:custGeom>
            <a:avLst/>
            <a:gdLst/>
            <a:ahLst/>
            <a:cxnLst/>
            <a:rect r="r" b="b" t="t" l="l"/>
            <a:pathLst>
              <a:path h="1690595" w="3943078">
                <a:moveTo>
                  <a:pt x="0" y="0"/>
                </a:moveTo>
                <a:lnTo>
                  <a:pt x="3943079" y="0"/>
                </a:lnTo>
                <a:lnTo>
                  <a:pt x="3943079" y="1690595"/>
                </a:lnTo>
                <a:lnTo>
                  <a:pt x="0" y="1690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267019" y="8213210"/>
            <a:ext cx="7539157" cy="3232413"/>
          </a:xfrm>
          <a:custGeom>
            <a:avLst/>
            <a:gdLst/>
            <a:ahLst/>
            <a:cxnLst/>
            <a:rect r="r" b="b" t="t" l="l"/>
            <a:pathLst>
              <a:path h="3232413" w="7539157">
                <a:moveTo>
                  <a:pt x="0" y="0"/>
                </a:moveTo>
                <a:lnTo>
                  <a:pt x="7539157" y="0"/>
                </a:lnTo>
                <a:lnTo>
                  <a:pt x="7539157" y="3232414"/>
                </a:lnTo>
                <a:lnTo>
                  <a:pt x="0" y="3232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38541" y="438324"/>
            <a:ext cx="4114800" cy="2798956"/>
          </a:xfrm>
          <a:custGeom>
            <a:avLst/>
            <a:gdLst/>
            <a:ahLst/>
            <a:cxnLst/>
            <a:rect r="r" b="b" t="t" l="l"/>
            <a:pathLst>
              <a:path h="2798956" w="4114800">
                <a:moveTo>
                  <a:pt x="0" y="0"/>
                </a:moveTo>
                <a:lnTo>
                  <a:pt x="4114800" y="0"/>
                </a:lnTo>
                <a:lnTo>
                  <a:pt x="4114800" y="2798957"/>
                </a:lnTo>
                <a:lnTo>
                  <a:pt x="0" y="27989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7484923" y="1222593"/>
            <a:ext cx="4114800" cy="2798956"/>
          </a:xfrm>
          <a:custGeom>
            <a:avLst/>
            <a:gdLst/>
            <a:ahLst/>
            <a:cxnLst/>
            <a:rect r="r" b="b" t="t" l="l"/>
            <a:pathLst>
              <a:path h="2798956" w="4114800">
                <a:moveTo>
                  <a:pt x="4114800" y="0"/>
                </a:moveTo>
                <a:lnTo>
                  <a:pt x="0" y="0"/>
                </a:lnTo>
                <a:lnTo>
                  <a:pt x="0" y="2798956"/>
                </a:lnTo>
                <a:lnTo>
                  <a:pt x="4114800" y="2798956"/>
                </a:lnTo>
                <a:lnTo>
                  <a:pt x="41148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83067" y="694237"/>
            <a:ext cx="8687980" cy="3327311"/>
          </a:xfrm>
          <a:custGeom>
            <a:avLst/>
            <a:gdLst/>
            <a:ahLst/>
            <a:cxnLst/>
            <a:rect r="r" b="b" t="t" l="l"/>
            <a:pathLst>
              <a:path h="3327311" w="8687980">
                <a:moveTo>
                  <a:pt x="0" y="0"/>
                </a:moveTo>
                <a:lnTo>
                  <a:pt x="8687979" y="0"/>
                </a:lnTo>
                <a:lnTo>
                  <a:pt x="8687979" y="3327312"/>
                </a:lnTo>
                <a:lnTo>
                  <a:pt x="0" y="3327312"/>
                </a:lnTo>
                <a:lnTo>
                  <a:pt x="0" y="0"/>
                </a:lnTo>
                <a:close/>
              </a:path>
            </a:pathLst>
          </a:custGeom>
          <a:blipFill>
            <a:blip r:embed="rId6"/>
            <a:stretch>
              <a:fillRect l="0" t="0" r="0" b="0"/>
            </a:stretch>
          </a:blipFill>
        </p:spPr>
      </p:sp>
      <p:sp>
        <p:nvSpPr>
          <p:cNvPr name="TextBox 8" id="8"/>
          <p:cNvSpPr txBox="true"/>
          <p:nvPr/>
        </p:nvSpPr>
        <p:spPr>
          <a:xfrm rot="0">
            <a:off x="483067" y="5523058"/>
            <a:ext cx="7920690" cy="4031444"/>
          </a:xfrm>
          <a:prstGeom prst="rect">
            <a:avLst/>
          </a:prstGeom>
        </p:spPr>
        <p:txBody>
          <a:bodyPr anchor="t" rtlCol="false" tIns="0" lIns="0" bIns="0" rIns="0">
            <a:spAutoFit/>
          </a:bodyPr>
          <a:lstStyle/>
          <a:p>
            <a:pPr algn="ctr">
              <a:lnSpc>
                <a:spcPts val="4033"/>
              </a:lnSpc>
            </a:pPr>
            <a:r>
              <a:rPr lang="en-US" b="true" sz="2881" i="true">
                <a:solidFill>
                  <a:srgbClr val="5579A5"/>
                </a:solidFill>
                <a:latin typeface="Open Sauce Bold Italics"/>
                <a:ea typeface="Open Sauce Bold Italics"/>
                <a:cs typeface="Open Sauce Bold Italics"/>
                <a:sym typeface="Open Sauce Bold Italics"/>
              </a:rPr>
              <a:t>#Observation</a:t>
            </a:r>
          </a:p>
          <a:p>
            <a:pPr algn="ctr">
              <a:lnSpc>
                <a:spcPts val="4033"/>
              </a:lnSpc>
            </a:pPr>
          </a:p>
          <a:p>
            <a:pPr algn="ctr" marL="622032" indent="-311016" lvl="1">
              <a:lnSpc>
                <a:spcPts val="4033"/>
              </a:lnSpc>
              <a:buFont typeface="Arial"/>
              <a:buChar char="•"/>
            </a:pPr>
            <a:r>
              <a:rPr lang="en-US" b="true" sz="2881">
                <a:solidFill>
                  <a:srgbClr val="5579A5"/>
                </a:solidFill>
                <a:latin typeface="Open Sauce Bold"/>
                <a:ea typeface="Open Sauce Bold"/>
                <a:cs typeface="Open Sauce Bold"/>
                <a:sym typeface="Open Sauce Bold"/>
              </a:rPr>
              <a:t>Here we successfully </a:t>
            </a:r>
            <a:r>
              <a:rPr lang="en-US" b="true" sz="2881">
                <a:solidFill>
                  <a:srgbClr val="5579A5"/>
                </a:solidFill>
                <a:latin typeface="Open Sauce Bold"/>
                <a:ea typeface="Open Sauce Bold"/>
                <a:cs typeface="Open Sauce Bold"/>
                <a:sym typeface="Open Sauce Bold"/>
              </a:rPr>
              <a:t>derived the names of airplanes using their codes</a:t>
            </a:r>
          </a:p>
          <a:p>
            <a:pPr algn="ctr">
              <a:lnSpc>
                <a:spcPts val="4033"/>
              </a:lnSpc>
            </a:pPr>
          </a:p>
          <a:p>
            <a:pPr algn="ctr" marL="622032" indent="-311016" lvl="1">
              <a:lnSpc>
                <a:spcPts val="4033"/>
              </a:lnSpc>
              <a:buFont typeface="Arial"/>
              <a:buChar char="•"/>
            </a:pPr>
            <a:r>
              <a:rPr lang="en-US" b="true" sz="2881">
                <a:solidFill>
                  <a:srgbClr val="5579A5"/>
                </a:solidFill>
                <a:latin typeface="Open Sauce Bold"/>
                <a:ea typeface="Open Sauce Bold"/>
                <a:cs typeface="Open Sauce Bold"/>
                <a:sym typeface="Open Sauce Bold"/>
              </a:rPr>
              <a:t>So it seems like " Boeing 777-300 " is having maximum number of seats (402).</a:t>
            </a:r>
          </a:p>
          <a:p>
            <a:pPr algn="ctr">
              <a:lnSpc>
                <a:spcPts val="4033"/>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DAGK_g_i5TM</dc:identifier>
  <dcterms:modified xsi:type="dcterms:W3CDTF">2011-08-01T06:04:30Z</dcterms:modified>
  <cp:revision>1</cp:revision>
  <dc:title>Blue and White Illustrative International Civil Aviation Day Instagram Post</dc:title>
</cp:coreProperties>
</file>