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0" roundtripDataSignature="AMtx7mi5Mofwua69CVxB7RFmoRKk3+OG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2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2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p:nvPr>
            <p:ph idx="2" type="pic"/>
          </p:nvPr>
        </p:nvSpPr>
        <p:spPr>
          <a:xfrm>
            <a:off x="2589212" y="634965"/>
            <a:ext cx="8915400" cy="3854970"/>
          </a:xfrm>
          <a:prstGeom prst="rect">
            <a:avLst/>
          </a:prstGeom>
          <a:noFill/>
          <a:ln>
            <a:noFill/>
          </a:ln>
        </p:spPr>
      </p:sp>
      <p:sp>
        <p:nvSpPr>
          <p:cNvPr id="99" name="Google Shape;99;p2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1"/>
          <p:cNvGrpSpPr/>
          <p:nvPr/>
        </p:nvGrpSpPr>
        <p:grpSpPr>
          <a:xfrm>
            <a:off x="1" y="228600"/>
            <a:ext cx="2851516" cy="6638628"/>
            <a:chOff x="2487613" y="285750"/>
            <a:chExt cx="2428875" cy="5654676"/>
          </a:xfrm>
        </p:grpSpPr>
        <p:sp>
          <p:nvSpPr>
            <p:cNvPr id="7" name="Google Shape;7;p1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1"/>
          <p:cNvGrpSpPr/>
          <p:nvPr/>
        </p:nvGrpSpPr>
        <p:grpSpPr>
          <a:xfrm>
            <a:off x="27221" y="157"/>
            <a:ext cx="2356674" cy="6853096"/>
            <a:chOff x="6627813" y="195610"/>
            <a:chExt cx="1952625" cy="5678141"/>
          </a:xfrm>
        </p:grpSpPr>
        <p:sp>
          <p:nvSpPr>
            <p:cNvPr id="20" name="Google Shape;20;p1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1808018"/>
            <a:ext cx="8915399" cy="296936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68DBA"/>
              </a:buClr>
              <a:buSzPts val="5400"/>
              <a:buFont typeface="Century Gothic"/>
              <a:buNone/>
            </a:pPr>
            <a:r>
              <a:rPr lang="en-US"/>
              <a:t>Store Sales Prediction</a:t>
            </a:r>
            <a:br>
              <a:rPr lang="en-US"/>
            </a:br>
            <a:r>
              <a:rPr lang="en-US"/>
              <a:t> </a:t>
            </a:r>
            <a:r>
              <a:rPr lang="en-US" sz="2800"/>
              <a:t>- </a:t>
            </a:r>
            <a:r>
              <a:rPr lang="en-US" sz="3200"/>
              <a:t>Rohan Kaitake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800"/>
              <a:buNone/>
            </a:pPr>
            <a:r>
              <a:rPr b="1" lang="en-US" sz="1800"/>
              <a:t>Q6) How prediction was done?</a:t>
            </a:r>
            <a:endParaRPr/>
          </a:p>
          <a:p>
            <a:pPr indent="0" lvl="0" marL="0" rtl="0" algn="l">
              <a:spcBef>
                <a:spcPts val="1000"/>
              </a:spcBef>
              <a:spcAft>
                <a:spcPts val="0"/>
              </a:spcAft>
              <a:buSzPts val="1800"/>
              <a:buNone/>
            </a:pPr>
            <a:r>
              <a:rPr lang="en-US" sz="1800"/>
              <a:t>On the basis of trained model, the prediction was performed. We also created API interface for forecasting sales on the basis of Big Mart outlet information.</a:t>
            </a:r>
            <a:endParaRPr b="1"/>
          </a:p>
          <a:p>
            <a:pPr indent="0" lvl="0" marL="0" rtl="0" algn="l">
              <a:spcBef>
                <a:spcPts val="1000"/>
              </a:spcBef>
              <a:spcAft>
                <a:spcPts val="0"/>
              </a:spcAft>
              <a:buSzPts val="1800"/>
              <a:buNone/>
            </a:pPr>
            <a:r>
              <a:rPr b="1" lang="en-US"/>
              <a:t>Q7) What are the different stages of deployment?</a:t>
            </a:r>
            <a:endParaRPr/>
          </a:p>
          <a:p>
            <a:pPr indent="-342900" lvl="0" marL="342900" rtl="0" algn="l">
              <a:spcBef>
                <a:spcPts val="1000"/>
              </a:spcBef>
              <a:spcAft>
                <a:spcPts val="0"/>
              </a:spcAft>
              <a:buSzPts val="1800"/>
              <a:buChar char="🠶"/>
            </a:pPr>
            <a:r>
              <a:rPr lang="en-US"/>
              <a:t>When the model is ready we deploy it in Heroku platform.</a:t>
            </a:r>
            <a:endParaRPr/>
          </a:p>
          <a:p>
            <a:pPr indent="0" lvl="0" marL="0" rtl="0" algn="l">
              <a:spcBef>
                <a:spcPts val="1000"/>
              </a:spcBef>
              <a:spcAft>
                <a:spcPts val="0"/>
              </a:spcAft>
              <a:buSzPts val="1800"/>
              <a:buNone/>
            </a:pPr>
            <a:r>
              <a:rPr b="1" lang="en-US"/>
              <a:t>Q8) Which tools you are used for implementation of this model?</a:t>
            </a:r>
            <a:endParaRPr/>
          </a:p>
          <a:p>
            <a:pPr indent="-342900" lvl="0" marL="342900" rtl="0" algn="l">
              <a:spcBef>
                <a:spcPts val="1000"/>
              </a:spcBef>
              <a:spcAft>
                <a:spcPts val="0"/>
              </a:spcAft>
              <a:buSzPts val="1800"/>
              <a:buChar char="🠶"/>
            </a:pPr>
            <a:r>
              <a:rPr lang="en-US"/>
              <a:t> IDE : VSCode</a:t>
            </a:r>
            <a:endParaRPr/>
          </a:p>
          <a:p>
            <a:pPr indent="-342900" lvl="0" marL="342900" rtl="0" algn="l">
              <a:spcBef>
                <a:spcPts val="1000"/>
              </a:spcBef>
              <a:spcAft>
                <a:spcPts val="0"/>
              </a:spcAft>
              <a:buSzPts val="1800"/>
              <a:buChar char="🠶"/>
            </a:pPr>
            <a:r>
              <a:rPr lang="en-US"/>
              <a:t>Deployment : Heroku</a:t>
            </a:r>
            <a:endParaRPr/>
          </a:p>
          <a:p>
            <a:pPr indent="0" lvl="0" marL="0" rtl="0" algn="l">
              <a:spcBef>
                <a:spcPts val="1000"/>
              </a:spcBef>
              <a:spcAft>
                <a:spcPts val="0"/>
              </a:spcAft>
              <a:buSzPts val="1800"/>
              <a:buNone/>
            </a:pPr>
            <a:r>
              <a:rPr b="1" lang="en-US"/>
              <a:t>Q9) What kind of challenges you have faced during the project ?</a:t>
            </a:r>
            <a:endParaRPr/>
          </a:p>
          <a:p>
            <a:pPr indent="-342900" lvl="0" marL="342900" rtl="0" algn="l">
              <a:spcBef>
                <a:spcPts val="1000"/>
              </a:spcBef>
              <a:spcAft>
                <a:spcPts val="0"/>
              </a:spcAft>
              <a:buSzPts val="1800"/>
              <a:buChar char="🠶"/>
            </a:pPr>
            <a:r>
              <a:rPr lang="en-US"/>
              <a:t>Since</a:t>
            </a:r>
            <a:r>
              <a:rPr b="1" lang="en-US"/>
              <a:t> </a:t>
            </a:r>
            <a:r>
              <a:rPr lang="en-US"/>
              <a:t>I was working alone in this project I faced many challenges. But slowly I came to know that those were really silly small problems. The most challenging part of this project was on the backend development of this web application.</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idx="1" type="body"/>
          </p:nvPr>
        </p:nvSpPr>
        <p:spPr>
          <a:xfrm>
            <a:off x="2346615" y="1073020"/>
            <a:ext cx="8915400" cy="50571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en-US" sz="2400"/>
              <a:t>Objective</a:t>
            </a:r>
            <a:r>
              <a:rPr b="1" lang="en-US" sz="3200"/>
              <a:t> :</a:t>
            </a:r>
            <a:endParaRPr/>
          </a:p>
          <a:p>
            <a:pPr indent="0" lvl="0" marL="0" rtl="0" algn="l">
              <a:spcBef>
                <a:spcPts val="1000"/>
              </a:spcBef>
              <a:spcAft>
                <a:spcPts val="0"/>
              </a:spcAft>
              <a:buSzPts val="2000"/>
              <a:buNone/>
            </a:pPr>
            <a:r>
              <a:rPr lang="en-US" sz="2000"/>
              <a:t>                 </a:t>
            </a:r>
            <a:endParaRPr/>
          </a:p>
          <a:p>
            <a:pPr indent="0" lvl="0" marL="0" rtl="0" algn="l">
              <a:spcBef>
                <a:spcPts val="1000"/>
              </a:spcBef>
              <a:spcAft>
                <a:spcPts val="0"/>
              </a:spcAft>
              <a:buSzPts val="1800"/>
              <a:buNone/>
            </a:pPr>
            <a:r>
              <a:rPr lang="en-US"/>
              <a:t>                          Development of an efficient model to predict the sales of different stores of Big Mart and to find out what role of certain properties of an item and how they affect their sales by understanding Big Mart outlet sales.</a:t>
            </a:r>
            <a:endParaRPr/>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rPr b="1" lang="en-US" sz="2400"/>
              <a:t>Benefits :</a:t>
            </a:r>
            <a:endParaRPr/>
          </a:p>
          <a:p>
            <a:pPr indent="-342900" lvl="0" marL="342900" rtl="0" algn="l">
              <a:spcBef>
                <a:spcPts val="1000"/>
              </a:spcBef>
              <a:spcAft>
                <a:spcPts val="0"/>
              </a:spcAft>
              <a:buSzPts val="1800"/>
              <a:buFont typeface="Noto Sans Symbols"/>
              <a:buChar char="▪"/>
            </a:pPr>
            <a:r>
              <a:rPr lang="en-US"/>
              <a:t>Prediction of sales forecasting.</a:t>
            </a:r>
            <a:endParaRPr/>
          </a:p>
          <a:p>
            <a:pPr indent="-342900" lvl="0" marL="342900" rtl="0" algn="l">
              <a:spcBef>
                <a:spcPts val="1000"/>
              </a:spcBef>
              <a:spcAft>
                <a:spcPts val="0"/>
              </a:spcAft>
              <a:buSzPts val="1800"/>
              <a:buFont typeface="Noto Sans Symbols"/>
              <a:buChar char="▪"/>
            </a:pPr>
            <a:r>
              <a:rPr lang="en-US"/>
              <a:t>Gives better insights of the customer base.</a:t>
            </a:r>
            <a:endParaRPr/>
          </a:p>
          <a:p>
            <a:pPr indent="-342900" lvl="0" marL="342900" rtl="0" algn="l">
              <a:spcBef>
                <a:spcPts val="1000"/>
              </a:spcBef>
              <a:spcAft>
                <a:spcPts val="0"/>
              </a:spcAft>
              <a:buSzPts val="1800"/>
              <a:buFont typeface="Noto Sans Symbols"/>
              <a:buChar char="▪"/>
            </a:pPr>
            <a:r>
              <a:rPr lang="en-US"/>
              <a:t>Helps in managing inventory of the items.</a:t>
            </a:r>
            <a:endParaRPr/>
          </a:p>
          <a:p>
            <a:pPr indent="0" lvl="0" marL="0" rtl="0" algn="l">
              <a:spcBef>
                <a:spcPts val="1000"/>
              </a:spcBef>
              <a:spcAft>
                <a:spcPts val="0"/>
              </a:spcAft>
              <a:buSzPts val="18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entury Gothic"/>
              <a:buNone/>
            </a:pPr>
            <a:r>
              <a:rPr b="1" lang="en-US" sz="3200">
                <a:solidFill>
                  <a:schemeClr val="dk1"/>
                </a:solidFill>
              </a:rPr>
              <a:t>Architecture</a:t>
            </a:r>
            <a:endParaRPr/>
          </a:p>
        </p:txBody>
      </p:sp>
      <p:grpSp>
        <p:nvGrpSpPr>
          <p:cNvPr id="175" name="Google Shape;175;p3"/>
          <p:cNvGrpSpPr/>
          <p:nvPr/>
        </p:nvGrpSpPr>
        <p:grpSpPr>
          <a:xfrm>
            <a:off x="3610218" y="2154383"/>
            <a:ext cx="6577549" cy="3774004"/>
            <a:chOff x="1021005" y="2122"/>
            <a:chExt cx="6577549" cy="3774004"/>
          </a:xfrm>
        </p:grpSpPr>
        <p:sp>
          <p:nvSpPr>
            <p:cNvPr id="176" name="Google Shape;176;p3"/>
            <p:cNvSpPr/>
            <p:nvPr/>
          </p:nvSpPr>
          <p:spPr>
            <a:xfrm rot="5400000">
              <a:off x="714011" y="859519"/>
              <a:ext cx="1340352"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021005" y="2122"/>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txBox="1"/>
            <p:nvPr/>
          </p:nvSpPr>
          <p:spPr>
            <a:xfrm>
              <a:off x="1052587" y="33704"/>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Start</a:t>
              </a:r>
              <a:endParaRPr/>
            </a:p>
          </p:txBody>
        </p:sp>
        <p:sp>
          <p:nvSpPr>
            <p:cNvPr id="179" name="Google Shape;179;p3"/>
            <p:cNvSpPr/>
            <p:nvPr/>
          </p:nvSpPr>
          <p:spPr>
            <a:xfrm rot="5400000">
              <a:off x="714011" y="2207378"/>
              <a:ext cx="1340352"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1021005" y="1349981"/>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txBox="1"/>
            <p:nvPr/>
          </p:nvSpPr>
          <p:spPr>
            <a:xfrm>
              <a:off x="1052587" y="1381563"/>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Data Fetching</a:t>
              </a:r>
              <a:endParaRPr/>
            </a:p>
          </p:txBody>
        </p:sp>
        <p:sp>
          <p:nvSpPr>
            <p:cNvPr id="182" name="Google Shape;182;p3"/>
            <p:cNvSpPr/>
            <p:nvPr/>
          </p:nvSpPr>
          <p:spPr>
            <a:xfrm>
              <a:off x="1387940" y="2881307"/>
              <a:ext cx="2382696"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1021005" y="2697840"/>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txBox="1"/>
            <p:nvPr/>
          </p:nvSpPr>
          <p:spPr>
            <a:xfrm>
              <a:off x="1052587" y="2729422"/>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EDA</a:t>
              </a:r>
              <a:endParaRPr/>
            </a:p>
          </p:txBody>
        </p:sp>
        <p:sp>
          <p:nvSpPr>
            <p:cNvPr id="185" name="Google Shape;185;p3"/>
            <p:cNvSpPr/>
            <p:nvPr/>
          </p:nvSpPr>
          <p:spPr>
            <a:xfrm rot="-5400000">
              <a:off x="3104213" y="2207378"/>
              <a:ext cx="1340352"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411208" y="2697840"/>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txBox="1"/>
            <p:nvPr/>
          </p:nvSpPr>
          <p:spPr>
            <a:xfrm>
              <a:off x="3442790" y="2729422"/>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Data Cleaning</a:t>
              </a:r>
              <a:endParaRPr/>
            </a:p>
          </p:txBody>
        </p:sp>
        <p:sp>
          <p:nvSpPr>
            <p:cNvPr id="188" name="Google Shape;188;p3"/>
            <p:cNvSpPr/>
            <p:nvPr/>
          </p:nvSpPr>
          <p:spPr>
            <a:xfrm rot="-5400000">
              <a:off x="3104213" y="859519"/>
              <a:ext cx="1340352"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3411208" y="1349981"/>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txBox="1"/>
            <p:nvPr/>
          </p:nvSpPr>
          <p:spPr>
            <a:xfrm>
              <a:off x="3442790" y="1381563"/>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Feature Engineering</a:t>
              </a:r>
              <a:endParaRPr/>
            </a:p>
          </p:txBody>
        </p:sp>
        <p:sp>
          <p:nvSpPr>
            <p:cNvPr id="191" name="Google Shape;191;p3"/>
            <p:cNvSpPr/>
            <p:nvPr/>
          </p:nvSpPr>
          <p:spPr>
            <a:xfrm>
              <a:off x="3778142" y="185590"/>
              <a:ext cx="2382696"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3411208" y="2122"/>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txBox="1"/>
            <p:nvPr/>
          </p:nvSpPr>
          <p:spPr>
            <a:xfrm>
              <a:off x="3442790" y="33704"/>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Model Building</a:t>
              </a:r>
              <a:endParaRPr/>
            </a:p>
          </p:txBody>
        </p:sp>
        <p:sp>
          <p:nvSpPr>
            <p:cNvPr id="194" name="Google Shape;194;p3"/>
            <p:cNvSpPr/>
            <p:nvPr/>
          </p:nvSpPr>
          <p:spPr>
            <a:xfrm rot="5400000">
              <a:off x="5494416" y="859519"/>
              <a:ext cx="1340352"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01410" y="2122"/>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txBox="1"/>
            <p:nvPr/>
          </p:nvSpPr>
          <p:spPr>
            <a:xfrm>
              <a:off x="5832992" y="33704"/>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Model Testing</a:t>
              </a:r>
              <a:endParaRPr/>
            </a:p>
          </p:txBody>
        </p:sp>
        <p:sp>
          <p:nvSpPr>
            <p:cNvPr id="197" name="Google Shape;197;p3"/>
            <p:cNvSpPr/>
            <p:nvPr/>
          </p:nvSpPr>
          <p:spPr>
            <a:xfrm rot="5400000">
              <a:off x="5494416" y="2207378"/>
              <a:ext cx="1340352" cy="161743"/>
            </a:xfrm>
            <a:prstGeom prst="rect">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5801410" y="1349981"/>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txBox="1"/>
            <p:nvPr/>
          </p:nvSpPr>
          <p:spPr>
            <a:xfrm>
              <a:off x="5832992" y="1381563"/>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Flask Setup</a:t>
              </a:r>
              <a:endParaRPr/>
            </a:p>
          </p:txBody>
        </p:sp>
        <p:sp>
          <p:nvSpPr>
            <p:cNvPr id="200" name="Google Shape;200;p3"/>
            <p:cNvSpPr/>
            <p:nvPr/>
          </p:nvSpPr>
          <p:spPr>
            <a:xfrm>
              <a:off x="5801410" y="2697840"/>
              <a:ext cx="1797144" cy="1078286"/>
            </a:xfrm>
            <a:prstGeom prst="roundRect">
              <a:avLst>
                <a:gd fmla="val 10000" name="adj"/>
              </a:avLst>
            </a:prstGeom>
            <a:solidFill>
              <a:schemeClr val="lt1"/>
            </a:solidFill>
            <a:ln cap="rnd"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txBox="1"/>
            <p:nvPr/>
          </p:nvSpPr>
          <p:spPr>
            <a:xfrm>
              <a:off x="5832992" y="2729422"/>
              <a:ext cx="1733980" cy="101512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Deployment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entury Gothic"/>
              <a:buNone/>
            </a:pPr>
            <a:br>
              <a:rPr b="1" lang="en-US" sz="2400">
                <a:solidFill>
                  <a:schemeClr val="dk1"/>
                </a:solidFill>
              </a:rPr>
            </a:br>
            <a:br>
              <a:rPr b="1" lang="en-US" sz="2400">
                <a:solidFill>
                  <a:schemeClr val="dk1"/>
                </a:solidFill>
              </a:rPr>
            </a:br>
            <a:r>
              <a:rPr b="1" lang="en-US" sz="2400">
                <a:solidFill>
                  <a:schemeClr val="dk1"/>
                </a:solidFill>
              </a:rPr>
              <a:t>Data Collection and validation</a:t>
            </a:r>
            <a:endParaRPr/>
          </a:p>
        </p:txBody>
      </p:sp>
      <p:sp>
        <p:nvSpPr>
          <p:cNvPr id="207" name="Google Shape;207;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Font typeface="Noto Sans Symbols"/>
              <a:buChar char="▪"/>
            </a:pPr>
            <a:r>
              <a:rPr lang="en-US"/>
              <a:t>The dataset was taken from the Kaggle competition page.</a:t>
            </a:r>
            <a:endParaRPr/>
          </a:p>
          <a:p>
            <a:pPr indent="-342900" lvl="0" marL="342900" rtl="0" algn="l">
              <a:spcBef>
                <a:spcPts val="1000"/>
              </a:spcBef>
              <a:spcAft>
                <a:spcPts val="0"/>
              </a:spcAft>
              <a:buSzPts val="1800"/>
              <a:buFont typeface="Noto Sans Symbols"/>
              <a:buChar char="▪"/>
            </a:pPr>
            <a:r>
              <a:rPr lang="en-US"/>
              <a:t>After downloading the data, concatenated the train and test data for further data pre-processing.</a:t>
            </a:r>
            <a:endParaRPr/>
          </a:p>
          <a:p>
            <a:pPr indent="-342900" lvl="0" marL="342900" rtl="0" algn="l">
              <a:spcBef>
                <a:spcPts val="1000"/>
              </a:spcBef>
              <a:spcAft>
                <a:spcPts val="0"/>
              </a:spcAft>
              <a:buSzPts val="1800"/>
              <a:buFont typeface="Noto Sans Symbols"/>
              <a:buChar char="▪"/>
            </a:pPr>
            <a:r>
              <a:rPr lang="en-US"/>
              <a:t>Data type of columns – Validating the data type of the columns.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entury Gothic"/>
              <a:buNone/>
            </a:pPr>
            <a:br>
              <a:rPr b="1" lang="en-US" sz="3200">
                <a:solidFill>
                  <a:schemeClr val="dk1"/>
                </a:solidFill>
              </a:rPr>
            </a:br>
            <a:r>
              <a:rPr b="1" lang="en-US" sz="3200">
                <a:solidFill>
                  <a:schemeClr val="dk1"/>
                </a:solidFill>
              </a:rPr>
              <a:t>Model Training</a:t>
            </a:r>
            <a:endParaRPr/>
          </a:p>
        </p:txBody>
      </p:sp>
      <p:sp>
        <p:nvSpPr>
          <p:cNvPr id="213" name="Google Shape;213;p5"/>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b="1" lang="en-US" sz="2400"/>
              <a:t>Data Pre-processing:  </a:t>
            </a:r>
            <a:endParaRPr/>
          </a:p>
          <a:p>
            <a:pPr indent="-342900" lvl="0" marL="342900" rtl="0" algn="l">
              <a:spcBef>
                <a:spcPts val="1000"/>
              </a:spcBef>
              <a:spcAft>
                <a:spcPts val="0"/>
              </a:spcAft>
              <a:buSzPts val="1800"/>
              <a:buFont typeface="Noto Sans Symbols"/>
              <a:buChar char="▪"/>
            </a:pPr>
            <a:r>
              <a:rPr lang="en-US"/>
              <a:t>Performing EDA to get insights of the data like identifying distribution, outliers etc.</a:t>
            </a:r>
            <a:endParaRPr/>
          </a:p>
          <a:p>
            <a:pPr indent="-342900" lvl="0" marL="342900" rtl="0" algn="l">
              <a:spcBef>
                <a:spcPts val="1000"/>
              </a:spcBef>
              <a:spcAft>
                <a:spcPts val="0"/>
              </a:spcAft>
              <a:buSzPts val="1800"/>
              <a:buFont typeface="Noto Sans Symbols"/>
              <a:buChar char="▪"/>
            </a:pPr>
            <a:r>
              <a:rPr lang="en-US"/>
              <a:t>Check any null values present in the dataset. If present then impute those null values.</a:t>
            </a:r>
            <a:endParaRPr/>
          </a:p>
          <a:p>
            <a:pPr indent="-342900" lvl="0" marL="342900" rtl="0" algn="l">
              <a:spcBef>
                <a:spcPts val="1000"/>
              </a:spcBef>
              <a:spcAft>
                <a:spcPts val="0"/>
              </a:spcAft>
              <a:buSzPts val="1800"/>
              <a:buFont typeface="Noto Sans Symbols"/>
              <a:buChar char="▪"/>
            </a:pPr>
            <a:r>
              <a:rPr lang="en-US"/>
              <a:t>Encode the categorical features/columns.</a:t>
            </a:r>
            <a:endParaRPr/>
          </a:p>
          <a:p>
            <a:pPr indent="-342900" lvl="0" marL="342900" rtl="0" algn="l">
              <a:spcBef>
                <a:spcPts val="1000"/>
              </a:spcBef>
              <a:spcAft>
                <a:spcPts val="0"/>
              </a:spcAft>
              <a:buSzPts val="1800"/>
              <a:buFont typeface="Noto Sans Symbols"/>
              <a:buChar char="▪"/>
            </a:pPr>
            <a:r>
              <a:rPr lang="en-US"/>
              <a:t>Perform Standard Scalar to scale down values.</a:t>
            </a:r>
            <a:endParaRPr/>
          </a:p>
          <a:p>
            <a:pPr indent="0" lvl="0" marL="0" rtl="0" algn="l">
              <a:spcBef>
                <a:spcPts val="1000"/>
              </a:spcBef>
              <a:spcAft>
                <a:spcPts val="0"/>
              </a:spcAft>
              <a:buSzPts val="2200"/>
              <a:buNone/>
            </a:pPr>
            <a:r>
              <a:t/>
            </a:r>
            <a:endParaRPr sz="2200"/>
          </a:p>
          <a:p>
            <a:pPr indent="0" lvl="0" marL="0" rtl="0" algn="l">
              <a:spcBef>
                <a:spcPts val="1000"/>
              </a:spcBef>
              <a:spcAft>
                <a:spcPts val="0"/>
              </a:spcAft>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entury Gothic"/>
              <a:buNone/>
            </a:pPr>
            <a:br>
              <a:rPr b="1" lang="en-US" sz="2400">
                <a:solidFill>
                  <a:schemeClr val="dk1"/>
                </a:solidFill>
              </a:rPr>
            </a:br>
            <a:br>
              <a:rPr b="1" lang="en-US" sz="2400">
                <a:solidFill>
                  <a:schemeClr val="dk1"/>
                </a:solidFill>
              </a:rPr>
            </a:br>
            <a:r>
              <a:rPr b="1" lang="en-US" sz="2400">
                <a:solidFill>
                  <a:schemeClr val="dk1"/>
                </a:solidFill>
              </a:rPr>
              <a:t>Model Selection</a:t>
            </a:r>
            <a:endParaRPr/>
          </a:p>
        </p:txBody>
      </p:sp>
      <p:sp>
        <p:nvSpPr>
          <p:cNvPr id="219" name="Google Shape;219;p6"/>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After pre-processing and model training, we find the best model for premium prediction. The model is trained on multiple regression algorithms like Linear Regression, Decision Trees, Random Forest, Gradient Boosting, Ada Boosting, Extreme Gradient Boosting and Support Vector Machine. After prediction we will find accuracy of those predictions using evaluation metrics like RMSE (Root mean squared error) and r2_score.  </a:t>
            </a:r>
            <a:r>
              <a:rPr b="1" lang="en-US" sz="2200"/>
              <a:t>       </a:t>
            </a:r>
            <a:endParaRPr sz="2200"/>
          </a:p>
          <a:p>
            <a:pPr indent="0" lvl="0" marL="0" rtl="0" algn="l">
              <a:spcBef>
                <a:spcPts val="100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200"/>
              <a:buFont typeface="Century Gothic"/>
              <a:buNone/>
            </a:pPr>
            <a:br>
              <a:rPr b="1" lang="en-US" sz="3200"/>
            </a:br>
            <a:r>
              <a:rPr b="1" lang="en-US" sz="2400">
                <a:solidFill>
                  <a:schemeClr val="dk1"/>
                </a:solidFill>
              </a:rPr>
              <a:t>Predictions</a:t>
            </a:r>
            <a:endParaRPr b="1" sz="3200">
              <a:solidFill>
                <a:schemeClr val="dk1"/>
              </a:solidFill>
            </a:endParaRPr>
          </a:p>
        </p:txBody>
      </p:sp>
      <p:sp>
        <p:nvSpPr>
          <p:cNvPr id="225" name="Google Shape;225;p7"/>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0"/>
              <a:buNone/>
            </a:pPr>
            <a:r>
              <a:rPr b="1" lang="en-US" sz="2200"/>
              <a:t>           </a:t>
            </a:r>
            <a:endParaRPr sz="2200"/>
          </a:p>
          <a:p>
            <a:pPr indent="-342900" lvl="0" marL="342900" rtl="0" algn="l">
              <a:spcBef>
                <a:spcPts val="1000"/>
              </a:spcBef>
              <a:spcAft>
                <a:spcPts val="0"/>
              </a:spcAft>
              <a:buSzPts val="1800"/>
              <a:buChar char="🠶"/>
            </a:pPr>
            <a:r>
              <a:rPr lang="en-US"/>
              <a:t>All the trained models were used for validating test data.</a:t>
            </a:r>
            <a:endParaRPr/>
          </a:p>
          <a:p>
            <a:pPr indent="-342900" lvl="0" marL="342900" rtl="0" algn="l">
              <a:spcBef>
                <a:spcPts val="1000"/>
              </a:spcBef>
              <a:spcAft>
                <a:spcPts val="0"/>
              </a:spcAft>
              <a:buSzPts val="1800"/>
              <a:buChar char="🠶"/>
            </a:pPr>
            <a:r>
              <a:rPr lang="en-US"/>
              <a:t>We</a:t>
            </a:r>
            <a:r>
              <a:rPr lang="en-US" sz="2400"/>
              <a:t> </a:t>
            </a:r>
            <a:r>
              <a:rPr lang="en-US"/>
              <a:t>perform pre-processing techniques on it using pipeline.</a:t>
            </a:r>
            <a:endParaRPr/>
          </a:p>
          <a:p>
            <a:pPr indent="-342900" lvl="0" marL="342900" rtl="0" algn="l">
              <a:spcBef>
                <a:spcPts val="1000"/>
              </a:spcBef>
              <a:spcAft>
                <a:spcPts val="0"/>
              </a:spcAft>
              <a:buSzPts val="1800"/>
              <a:buChar char="🠶"/>
            </a:pPr>
            <a:r>
              <a:rPr lang="en-US"/>
              <a:t>Based on the trained models, the test data is predicted.</a:t>
            </a:r>
            <a:endParaRPr/>
          </a:p>
          <a:p>
            <a:pPr indent="-342900" lvl="0" marL="342900" rtl="0" algn="l">
              <a:spcBef>
                <a:spcPts val="1000"/>
              </a:spcBef>
              <a:spcAft>
                <a:spcPts val="0"/>
              </a:spcAft>
              <a:buSzPts val="1800"/>
              <a:buChar char="🠶"/>
            </a:pPr>
            <a:r>
              <a:rPr lang="en-US"/>
              <a:t>The best RMSE and r2 score model were saved for developing API for prediction of premium.</a:t>
            </a:r>
            <a:endParaRPr/>
          </a:p>
          <a:p>
            <a:pPr indent="-190500" lvl="0" marL="342900" rtl="0" algn="l">
              <a:spcBef>
                <a:spcPts val="100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2592925" y="624110"/>
            <a:ext cx="8911687" cy="113586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Font typeface="Century Gothic"/>
              <a:buNone/>
            </a:pPr>
            <a:r>
              <a:rPr b="1" lang="en-US" sz="2400">
                <a:solidFill>
                  <a:schemeClr val="dk1"/>
                </a:solidFill>
              </a:rPr>
              <a:t>Q &amp; A</a:t>
            </a:r>
            <a:endParaRPr/>
          </a:p>
        </p:txBody>
      </p:sp>
      <p:sp>
        <p:nvSpPr>
          <p:cNvPr id="231" name="Google Shape;231;p8"/>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rPr b="1" lang="en-US" sz="7200"/>
              <a:t>Q1) What is the source data?</a:t>
            </a:r>
            <a:endParaRPr/>
          </a:p>
          <a:p>
            <a:pPr indent="0" lvl="0" marL="0" rtl="0" algn="l">
              <a:spcBef>
                <a:spcPts val="1000"/>
              </a:spcBef>
              <a:spcAft>
                <a:spcPts val="0"/>
              </a:spcAft>
              <a:buSzPct val="100000"/>
              <a:buNone/>
            </a:pPr>
            <a:r>
              <a:rPr lang="en-US" sz="7200"/>
              <a:t>The source of the data is Kaggle. The data is in the form of training set and testing set.</a:t>
            </a:r>
            <a:endParaRPr/>
          </a:p>
          <a:p>
            <a:pPr indent="0" lvl="0" marL="0" rtl="0" algn="l">
              <a:spcBef>
                <a:spcPts val="1000"/>
              </a:spcBef>
              <a:spcAft>
                <a:spcPts val="0"/>
              </a:spcAft>
              <a:buSzPct val="100000"/>
              <a:buNone/>
            </a:pPr>
            <a:r>
              <a:rPr b="1" lang="en-US" sz="7200"/>
              <a:t>Q2) What was the type of the data?</a:t>
            </a:r>
            <a:endParaRPr/>
          </a:p>
          <a:p>
            <a:pPr indent="0" lvl="0" marL="0" rtl="0" algn="l">
              <a:spcBef>
                <a:spcPts val="1000"/>
              </a:spcBef>
              <a:spcAft>
                <a:spcPts val="0"/>
              </a:spcAft>
              <a:buSzPct val="100000"/>
              <a:buNone/>
            </a:pPr>
            <a:r>
              <a:rPr lang="en-US" sz="7200"/>
              <a:t>The data was combination of categorical and numerical values.</a:t>
            </a:r>
            <a:endParaRPr/>
          </a:p>
          <a:p>
            <a:pPr indent="0" lvl="0" marL="0" rtl="0" algn="l">
              <a:spcBef>
                <a:spcPts val="1000"/>
              </a:spcBef>
              <a:spcAft>
                <a:spcPts val="0"/>
              </a:spcAft>
              <a:buSzPct val="100000"/>
              <a:buNone/>
            </a:pPr>
            <a:r>
              <a:rPr b="1" lang="en-US" sz="7200"/>
              <a:t>Q3) What’s the complete flow you followed in this project?</a:t>
            </a:r>
            <a:endParaRPr/>
          </a:p>
          <a:p>
            <a:pPr indent="0" lvl="0" marL="0" rtl="0" algn="l">
              <a:spcBef>
                <a:spcPts val="1000"/>
              </a:spcBef>
              <a:spcAft>
                <a:spcPts val="0"/>
              </a:spcAft>
              <a:buSzPct val="100000"/>
              <a:buNone/>
            </a:pPr>
            <a:r>
              <a:rPr lang="en-US" sz="7200"/>
              <a:t>Refer the 3</a:t>
            </a:r>
            <a:r>
              <a:rPr baseline="30000" lang="en-US" sz="7200"/>
              <a:t>rd</a:t>
            </a:r>
            <a:r>
              <a:rPr lang="en-US" sz="7200"/>
              <a:t> slide for better understanding</a:t>
            </a:r>
            <a:endParaRPr b="1" sz="5500"/>
          </a:p>
          <a:p>
            <a:pPr indent="0" lvl="0" marL="0" rtl="0" algn="l">
              <a:spcBef>
                <a:spcPts val="1000"/>
              </a:spcBef>
              <a:spcAft>
                <a:spcPts val="0"/>
              </a:spcAft>
              <a:buSzPct val="100000"/>
              <a:buNone/>
            </a:pPr>
            <a:r>
              <a:rPr b="1" lang="en-US" sz="7200"/>
              <a:t>Q4) What techniques were you using for data pre-processing?</a:t>
            </a:r>
            <a:endParaRPr/>
          </a:p>
          <a:p>
            <a:pPr indent="-342900" lvl="0" marL="342900" rtl="0" algn="l">
              <a:spcBef>
                <a:spcPts val="1000"/>
              </a:spcBef>
              <a:spcAft>
                <a:spcPts val="0"/>
              </a:spcAft>
              <a:buSzPct val="100000"/>
              <a:buChar char="🠶"/>
            </a:pPr>
            <a:r>
              <a:rPr lang="en-US" sz="7200"/>
              <a:t>Removing unwanted attributes. </a:t>
            </a:r>
            <a:endParaRPr/>
          </a:p>
          <a:p>
            <a:pPr indent="-342900" lvl="0" marL="342900" rtl="0" algn="l">
              <a:spcBef>
                <a:spcPts val="1000"/>
              </a:spcBef>
              <a:spcAft>
                <a:spcPts val="0"/>
              </a:spcAft>
              <a:buSzPct val="100000"/>
              <a:buChar char="🠶"/>
            </a:pPr>
            <a:r>
              <a:rPr lang="en-US" sz="7200"/>
              <a:t>Visualizing relation of independent variables with each other and dependent variable. </a:t>
            </a:r>
            <a:endParaRPr/>
          </a:p>
          <a:p>
            <a:pPr indent="-342900" lvl="0" marL="342900" rtl="0" algn="l">
              <a:spcBef>
                <a:spcPts val="1000"/>
              </a:spcBef>
              <a:spcAft>
                <a:spcPts val="0"/>
              </a:spcAft>
              <a:buSzPct val="100000"/>
              <a:buChar char="🠶"/>
            </a:pPr>
            <a:r>
              <a:rPr lang="en-US" sz="7200"/>
              <a:t>Checking distribution of Continuous variables.</a:t>
            </a:r>
            <a:endParaRPr/>
          </a:p>
          <a:p>
            <a:pPr indent="-342900" lvl="0" marL="342900" rtl="0" algn="l">
              <a:spcBef>
                <a:spcPts val="1000"/>
              </a:spcBef>
              <a:spcAft>
                <a:spcPts val="0"/>
              </a:spcAft>
              <a:buSzPct val="100000"/>
              <a:buChar char="🠶"/>
            </a:pPr>
            <a:r>
              <a:rPr lang="en-US" sz="7200"/>
              <a:t>Removing outliers if present.</a:t>
            </a:r>
            <a:endParaRPr/>
          </a:p>
          <a:p>
            <a:pPr indent="0" lvl="0" marL="0" rtl="0" algn="l">
              <a:spcBef>
                <a:spcPts val="1000"/>
              </a:spcBef>
              <a:spcAft>
                <a:spcPts val="0"/>
              </a:spcAft>
              <a:buSzPct val="100000"/>
              <a:buNone/>
            </a:pPr>
            <a:r>
              <a:t/>
            </a:r>
            <a:endParaRPr b="1" sz="2400"/>
          </a:p>
          <a:p>
            <a:pPr indent="0" lvl="0" marL="0" rtl="0" algn="l">
              <a:spcBef>
                <a:spcPts val="1000"/>
              </a:spcBef>
              <a:spcAft>
                <a:spcPts val="0"/>
              </a:spcAft>
              <a:buSzPct val="100000"/>
              <a:buNone/>
            </a:pPr>
            <a:r>
              <a:t/>
            </a:r>
            <a:endParaRPr b="1" sz="2400"/>
          </a:p>
          <a:p>
            <a:pPr indent="0" lvl="0" marL="0" rtl="0" algn="l">
              <a:spcBef>
                <a:spcPts val="1000"/>
              </a:spcBef>
              <a:spcAft>
                <a:spcPts val="0"/>
              </a:spcAft>
              <a:buSzPct val="100000"/>
              <a:buNone/>
            </a:pPr>
            <a:br>
              <a:rPr lang="en-US" sz="2400"/>
            </a:b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idx="1" type="body"/>
          </p:nvPr>
        </p:nvSpPr>
        <p:spPr>
          <a:xfrm>
            <a:off x="2589212" y="1759974"/>
            <a:ext cx="8915400" cy="447391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t/>
            </a:r>
            <a:endParaRPr b="1" sz="7200"/>
          </a:p>
          <a:p>
            <a:pPr indent="-342900" lvl="0" marL="342900" rtl="0" algn="l">
              <a:spcBef>
                <a:spcPts val="1000"/>
              </a:spcBef>
              <a:spcAft>
                <a:spcPts val="0"/>
              </a:spcAft>
              <a:buSzPct val="100000"/>
              <a:buChar char="🠶"/>
            </a:pPr>
            <a:r>
              <a:rPr lang="en-US" sz="7200"/>
              <a:t>Converting categorical data into numeric values.</a:t>
            </a:r>
            <a:endParaRPr/>
          </a:p>
          <a:p>
            <a:pPr indent="-342900" lvl="0" marL="342900" rtl="0" algn="l">
              <a:spcBef>
                <a:spcPts val="1000"/>
              </a:spcBef>
              <a:spcAft>
                <a:spcPts val="0"/>
              </a:spcAft>
              <a:buSzPct val="100000"/>
              <a:buChar char="🠶"/>
            </a:pPr>
            <a:r>
              <a:rPr lang="en-US" sz="7200"/>
              <a:t>Scaling the data.</a:t>
            </a:r>
            <a:endParaRPr b="1" sz="7200"/>
          </a:p>
          <a:p>
            <a:pPr indent="0" lvl="0" marL="0" rtl="0" algn="l">
              <a:spcBef>
                <a:spcPts val="1000"/>
              </a:spcBef>
              <a:spcAft>
                <a:spcPts val="0"/>
              </a:spcAft>
              <a:buSzPct val="100000"/>
              <a:buNone/>
            </a:pPr>
            <a:r>
              <a:rPr b="1" lang="en-US" sz="7200"/>
              <a:t>Q5) How training was done or what models were used?</a:t>
            </a:r>
            <a:endParaRPr/>
          </a:p>
          <a:p>
            <a:pPr indent="-342900" lvl="0" marL="342900" rtl="0" algn="l">
              <a:spcBef>
                <a:spcPts val="1000"/>
              </a:spcBef>
              <a:spcAft>
                <a:spcPts val="0"/>
              </a:spcAft>
              <a:buSzPct val="100000"/>
              <a:buChar char="🠶"/>
            </a:pPr>
            <a:r>
              <a:rPr lang="en-US" sz="7200"/>
              <a:t>Before training the model the dataset is divided into training set and testing/validation set.</a:t>
            </a:r>
            <a:endParaRPr/>
          </a:p>
          <a:p>
            <a:pPr indent="-342900" lvl="0" marL="342900" rtl="0" algn="l">
              <a:spcBef>
                <a:spcPts val="1000"/>
              </a:spcBef>
              <a:spcAft>
                <a:spcPts val="0"/>
              </a:spcAft>
              <a:buSzPct val="100000"/>
              <a:buChar char="🠶"/>
            </a:pPr>
            <a:r>
              <a:rPr lang="en-US" sz="7200"/>
              <a:t>The scaling was performed of training and validation set.</a:t>
            </a:r>
            <a:endParaRPr/>
          </a:p>
          <a:p>
            <a:pPr indent="-342900" lvl="0" marL="342900" rtl="0" algn="l">
              <a:spcBef>
                <a:spcPts val="1000"/>
              </a:spcBef>
              <a:spcAft>
                <a:spcPts val="0"/>
              </a:spcAft>
              <a:buSzPct val="100000"/>
              <a:buChar char="🠶"/>
            </a:pPr>
            <a:r>
              <a:rPr lang="en-US" sz="7200"/>
              <a:t>The categorical columns were converted into numeric values.</a:t>
            </a:r>
            <a:endParaRPr/>
          </a:p>
          <a:p>
            <a:pPr indent="-342900" lvl="0" marL="342900" rtl="0" algn="l">
              <a:spcBef>
                <a:spcPts val="1000"/>
              </a:spcBef>
              <a:spcAft>
                <a:spcPts val="0"/>
              </a:spcAft>
              <a:buSzPct val="100000"/>
              <a:buChar char="🠶"/>
            </a:pPr>
            <a:r>
              <a:rPr lang="en-US" sz="7200"/>
              <a:t>Algorithms like Linear Regression, Decision Trees, Random Forest, Gradient Boosting, Ada Boosting, Extreme Gradient Boosting and Support Vector Machine were used for model training and based on RMSE &amp; r2_score the Random Forest model is saved for Validation.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2021-08-31T07:31:57Z</dcterms:created>
  <dc:creator>Nikhil Patil</dc:creator>
</cp:coreProperties>
</file>