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1" r:id="rId6"/>
    <p:sldId id="279" r:id="rId7"/>
    <p:sldId id="260" r:id="rId8"/>
    <p:sldId id="261" r:id="rId9"/>
    <p:sldId id="263" r:id="rId10"/>
    <p:sldId id="264" r:id="rId11"/>
    <p:sldId id="265" r:id="rId12"/>
    <p:sldId id="266" r:id="rId13"/>
    <p:sldId id="270" r:id="rId14"/>
    <p:sldId id="271" r:id="rId15"/>
    <p:sldId id="273" r:id="rId16"/>
    <p:sldId id="274" r:id="rId17"/>
    <p:sldId id="277" r:id="rId18"/>
    <p:sldId id="358" r:id="rId19"/>
    <p:sldId id="278" r:id="rId20"/>
    <p:sldId id="26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DC9EC-DF98-44C3-BAD8-5399D684C0B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82C0-0654-497C-88D7-E05793B2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17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2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7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742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365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84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7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3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“Daily” Data Analysis for a Product listed on Amazon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 project</a:t>
            </a: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4DFA4FCE-C19F-5057-2232-B3B3329A56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51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769" y="1520785"/>
            <a:ext cx="89311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-Based on the bar graph for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see that certain products have    significantly more reviews than other products.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We also took the log of the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normalize the data, in order display an in-depth picture of each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we see that the distribution still follows a "right tailed" distribution</a:t>
            </a:r>
          </a:p>
          <a:p>
            <a:endParaRPr lang="en-US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769" y="511605"/>
            <a:ext cx="6108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2000" u="sng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5ABC793E-5A40-A7E9-EA26-8DFD9CE8B13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03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6995" y="511605"/>
            <a:ext cx="433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/Product type </a:t>
            </a:r>
            <a:endParaRPr lang="en-US" sz="2400" b="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Model Building for NLP Project .ipynb - Visual Studio Cod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26405" r="23838" b="6881"/>
          <a:stretch/>
        </p:blipFill>
        <p:spPr>
          <a:xfrm>
            <a:off x="768236" y="1625393"/>
            <a:ext cx="10655527" cy="4373071"/>
          </a:xfrm>
          <a:prstGeom prst="rect">
            <a:avLst/>
          </a:prstGeom>
        </p:spPr>
      </p:pic>
      <p:pic>
        <p:nvPicPr>
          <p:cNvPr id="6" name="Google Shape;442;p14">
            <a:extLst>
              <a:ext uri="{FF2B5EF4-FFF2-40B4-BE49-F238E27FC236}">
                <a16:creationId xmlns:a16="http://schemas.microsoft.com/office/drawing/2014/main" id="{5E5F3437-1A9F-8CC1-F78D-0BC527498F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36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034" y="1057682"/>
            <a:ext cx="11024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frequently sentiment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their average sentiments in the 2-3 range, with little variance.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there is a slight inverse relationship between the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frequency level and average sentiment for the 8th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product_type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D4D4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point-plot graph automatically takes the average of the sentiment data.</a:t>
            </a:r>
            <a:endParaRPr lang="en-US" sz="24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442;p14">
            <a:extLst>
              <a:ext uri="{FF2B5EF4-FFF2-40B4-BE49-F238E27FC236}">
                <a16:creationId xmlns:a16="http://schemas.microsoft.com/office/drawing/2014/main" id="{D4FF3CC9-5636-9143-0084-71C395363A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7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29" y="1204969"/>
            <a:ext cx="11321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Multinominal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Naive Bayes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our Classifier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Multinominal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Niave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Bayes is most suitable for word counts where data are typically represented as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vector counts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(number of times outcome number X[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is observed over the n trials), while also ignoring non-occurrences of a feature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Naive Bayes is a simplified version of Bayes Theorem, where all features are assumed conditioned independent to each other (the classifiers), P(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x|y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where x is the feature and y is the classifier.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8971" y="458177"/>
            <a:ext cx="7445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Pipeline from the Extracted Features</a:t>
            </a:r>
            <a:endParaRPr lang="en-US" sz="2000" b="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7447" y="3525505"/>
            <a:ext cx="197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Model</a:t>
            </a:r>
            <a:endParaRPr lang="en-US" sz="2000" b="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829" y="4214826"/>
            <a:ext cx="722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predictedMultiNB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clf_multiNB_pipe.predict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X_test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predictedMultiNB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X_test_targetSentiment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903" y="561016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O/P = 0.9198743126472899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0903" y="6128336"/>
            <a:ext cx="9693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see that our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Multinominal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Naive Bayes Classifier has a 91.98% accuracy level based on the features.</a:t>
            </a:r>
            <a:endParaRPr lang="en-US" b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oogle Shape;442;p14">
            <a:extLst>
              <a:ext uri="{FF2B5EF4-FFF2-40B4-BE49-F238E27FC236}">
                <a16:creationId xmlns:a16="http://schemas.microsoft.com/office/drawing/2014/main" id="{30455CD2-682F-F8F3-10E0-4C28C4A6B40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56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481" y="154032"/>
            <a:ext cx="5794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Testing Other Models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724" y="894011"/>
            <a:ext cx="10276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Classifier:-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Accuracy:-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91.98%</a:t>
            </a:r>
          </a:p>
          <a:p>
            <a:endParaRPr lang="en-US" b="1" dirty="0">
              <a:solidFill>
                <a:srgbClr val="569C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724" y="3549224"/>
            <a:ext cx="3936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 Classifier:-</a:t>
            </a:r>
          </a:p>
          <a:p>
            <a:endParaRPr lang="en-US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Accuracy:-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92.30%</a:t>
            </a:r>
            <a:endParaRPr lang="en-US" b="1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43EE1-5C2E-9F63-3103-03713FD1E8B1}"/>
              </a:ext>
            </a:extLst>
          </p:cNvPr>
          <p:cNvSpPr/>
          <p:nvPr/>
        </p:nvSpPr>
        <p:spPr>
          <a:xfrm>
            <a:off x="371724" y="2174140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Classifier:-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B73D4-37B4-459F-F80D-56EF6D2242A3}"/>
              </a:ext>
            </a:extLst>
          </p:cNvPr>
          <p:cNvSpPr/>
          <p:nvPr/>
        </p:nvSpPr>
        <p:spPr>
          <a:xfrm>
            <a:off x="377481" y="2374195"/>
            <a:ext cx="9564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Accuracy:-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89.94%</a:t>
            </a:r>
            <a:endParaRPr lang="en-US" b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A70BB-B268-DA99-D6D9-8059BED8395C}"/>
              </a:ext>
            </a:extLst>
          </p:cNvPr>
          <p:cNvSpPr/>
          <p:nvPr/>
        </p:nvSpPr>
        <p:spPr>
          <a:xfrm>
            <a:off x="351165" y="4979103"/>
            <a:ext cx="4114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Classifier:-</a:t>
            </a:r>
            <a:endParaRPr lang="en-US" sz="2000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FE4A9-0E84-0509-966C-9A0F5F13F50E}"/>
              </a:ext>
            </a:extLst>
          </p:cNvPr>
          <p:cNvSpPr/>
          <p:nvPr/>
        </p:nvSpPr>
        <p:spPr>
          <a:xfrm>
            <a:off x="371724" y="5425379"/>
            <a:ext cx="10319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Accuracy:-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92.69%</a:t>
            </a:r>
            <a:endParaRPr lang="en-US" b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442;p14">
            <a:extLst>
              <a:ext uri="{FF2B5EF4-FFF2-40B4-BE49-F238E27FC236}">
                <a16:creationId xmlns:a16="http://schemas.microsoft.com/office/drawing/2014/main" id="{70844A0F-3CD6-4AC3-4C3A-AF0466432B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45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371" y="361408"/>
            <a:ext cx="10624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CONCLUSION:-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 Fine tuning the Support Vector Machine Classifier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above Looks like all the models performed very well (&gt;85%), and we use the 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Classifier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since it has the highest F1 score level at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92.30%</a:t>
            </a:r>
            <a:endParaRPr lang="en-US" sz="2000" b="1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371" y="2946178"/>
            <a:ext cx="11538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very suitable for classification by measuring extreme values between classes, to differentiate the worst case scenarios so that it can classify between Positive, Neutral and Negative correctly.</a:t>
            </a: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3EA7F551-1E61-8713-CDD7-8E72939DF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59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4" y="730907"/>
            <a:ext cx="9753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detailed analysis: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Analyze the best mean score of the grid search (classifier, parameters, CPU core)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Analyze the best estimator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Analyze the best parameter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14" y="2413338"/>
            <a:ext cx="10305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for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performance_analysis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in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gs_clf_LinearSVC_pipe.best_score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_,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                           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gs_clf_LinearSVC_pipe.best_estimator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_,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                           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gs_clf_LinearSVC_pipe.best_params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_):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        print(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performance_analysis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133" y="381877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Accuracy:= 0.9241814175074372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Google Shape;442;p14">
            <a:extLst>
              <a:ext uri="{FF2B5EF4-FFF2-40B4-BE49-F238E27FC236}">
                <a16:creationId xmlns:a16="http://schemas.microsoft.com/office/drawing/2014/main" id="{C21CDBB1-A66B-E472-CA47-653B91B91E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93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449BD-4D47-8349-9475-5E1D84C482CA}"/>
              </a:ext>
            </a:extLst>
          </p:cNvPr>
          <p:cNvSpPr txBox="1"/>
          <p:nvPr/>
        </p:nvSpPr>
        <p:spPr>
          <a:xfrm>
            <a:off x="3559660" y="704088"/>
            <a:ext cx="451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using </a:t>
            </a:r>
            <a:r>
              <a:rPr lang="en-US" sz="2400" b="1" dirty="0" err="1"/>
              <a:t>Streamlit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64951-7CB3-7E1D-D8EA-6FA4F3CA2124}"/>
              </a:ext>
            </a:extLst>
          </p:cNvPr>
          <p:cNvSpPr txBox="1"/>
          <p:nvPr/>
        </p:nvSpPr>
        <p:spPr>
          <a:xfrm>
            <a:off x="1207008" y="18288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08ACF8-018B-B83B-2FA3-CA1F6178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39" y="2014477"/>
            <a:ext cx="3528659" cy="4029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051D71-7FA9-FAD7-C479-776FFC1E7EA2}"/>
              </a:ext>
            </a:extLst>
          </p:cNvPr>
          <p:cNvSpPr txBox="1"/>
          <p:nvPr/>
        </p:nvSpPr>
        <p:spPr>
          <a:xfrm>
            <a:off x="1299373" y="1453896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requirements.txt</a:t>
            </a:r>
          </a:p>
        </p:txBody>
      </p:sp>
      <p:pic>
        <p:nvPicPr>
          <p:cNvPr id="32" name="Google Shape;442;p14">
            <a:extLst>
              <a:ext uri="{FF2B5EF4-FFF2-40B4-BE49-F238E27FC236}">
                <a16:creationId xmlns:a16="http://schemas.microsoft.com/office/drawing/2014/main" id="{9EFE953C-81EF-565A-C36F-BB85DC2A0F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87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71088" y="650834"/>
            <a:ext cx="5449824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1445133" y="1962785"/>
            <a:ext cx="7610475" cy="3671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deployment is shown in web page. We deployed it over public web server and make our website accessible for everyone.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we have used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deploy our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https://hz004-project-nlp-based-classification.streamlit.app/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43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5608" y="70523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42;p14">
            <a:extLst>
              <a:ext uri="{FF2B5EF4-FFF2-40B4-BE49-F238E27FC236}">
                <a16:creationId xmlns:a16="http://schemas.microsoft.com/office/drawing/2014/main" id="{F86F162B-CA80-4EB3-941E-65332C9E73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42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4C7B8-5898-BB79-A176-0B957FF4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" y="649224"/>
            <a:ext cx="11966167" cy="5818060"/>
          </a:xfrm>
          <a:prstGeom prst="rect">
            <a:avLst/>
          </a:prstGeom>
        </p:spPr>
      </p:pic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81F739F1-FF5B-1F30-4F8B-08CFDC79B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91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Problem: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953" y="2851234"/>
            <a:ext cx="9851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get daily Analysis of a product such as emotions, Sentiment etc. Using Amazon data.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have provided data and sentimental analysis provided in that.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get daily product sentiments analysis and emotion mining with some charts like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histogram, Density plot, Bar plot, pie-plot etc.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D6764DAB-8D21-0AAA-C140-225B92328D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6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1859165" y="933261"/>
            <a:ext cx="8460789" cy="144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    Challenges Faced?</a:t>
            </a:r>
          </a:p>
          <a:p>
            <a:pPr>
              <a:buClr>
                <a:srgbClr val="000000"/>
              </a:buClr>
              <a:buSzPts val="28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1) Skewed Dataset.</a:t>
            </a:r>
          </a:p>
          <a:p>
            <a:pPr>
              <a:buClr>
                <a:srgbClr val="000000"/>
              </a:buClr>
              <a:buSzPts val="28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2) Lot of noise in the given data.</a:t>
            </a:r>
          </a:p>
          <a:p>
            <a:pPr>
              <a:buClr>
                <a:srgbClr val="000000"/>
              </a:buClr>
              <a:buSzPts val="28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3) Selection of right model.</a:t>
            </a: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1846285" y="2801426"/>
            <a:ext cx="8473669" cy="2062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How did we overcome?</a:t>
            </a:r>
          </a:p>
          <a:p>
            <a:pPr marL="457200" lvl="0" indent="-457200">
              <a:buSzPts val="2800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Possible solutions include use of SMOTE 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Upsampling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finetuning the hyperparameters. </a:t>
            </a:r>
          </a:p>
          <a:p>
            <a:pPr marL="457200" lvl="0" indent="-457200">
              <a:buSzPts val="2800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Cleaning data by looking at some sample entries.</a:t>
            </a:r>
          </a:p>
          <a:p>
            <a:pPr marL="457200" lvl="0" indent="-457200">
              <a:buSzPts val="2800"/>
              <a:buAutoNum type="arabi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Selection was not solely based on the accuracy and consideration for precision, recall and f1-score had to be kept in mind.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BEEB4-B413-01E9-E223-48597C912334}"/>
              </a:ext>
            </a:extLst>
          </p:cNvPr>
          <p:cNvSpPr txBox="1"/>
          <p:nvPr/>
        </p:nvSpPr>
        <p:spPr>
          <a:xfrm>
            <a:off x="4748022" y="3044279"/>
            <a:ext cx="269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3" name="Google Shape;442;p14">
            <a:extLst>
              <a:ext uri="{FF2B5EF4-FFF2-40B4-BE49-F238E27FC236}">
                <a16:creationId xmlns:a16="http://schemas.microsoft.com/office/drawing/2014/main" id="{1E0E33F7-661E-6113-DC54-F0297AE338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1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703" y="422457"/>
            <a:ext cx="65242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Data set is given to us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Our goal is to eventually train a sentiment analysis classifier</a:t>
            </a:r>
          </a:p>
          <a:p>
            <a:endParaRPr lang="en-US" b="0" dirty="0">
              <a:solidFill>
                <a:srgbClr val="D4D4D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Product_details - Excel (Product Activation Faile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25873"/>
          <a:stretch/>
        </p:blipFill>
        <p:spPr>
          <a:xfrm>
            <a:off x="0" y="1407342"/>
            <a:ext cx="10097193" cy="4865358"/>
          </a:xfrm>
          <a:prstGeom prst="rect">
            <a:avLst/>
          </a:prstGeom>
        </p:spPr>
      </p:pic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443FABBC-84E5-F111-46EE-58480D9878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31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7191" y="20863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Kick off and Business Objective discussion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Data set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Deployment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7191" y="1171574"/>
            <a:ext cx="47382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Flow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5E22EFC3-7D54-05C4-614B-46A2801B71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7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2756976"/>
            <a:ext cx="10418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 (NLP) is a form of Artificial Intelligence that comprehends and interprets the written or spoken word in a human-like way.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NLP sentiment analysis is the practice of using computers to recognize sentiment or emotion expressed in a text. Through NLP, sentiment analysis categorizes words as positive, negative or neutral.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636" y="1346662"/>
            <a:ext cx="1024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 is NLP &amp; Sentimental Analysis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48BEA9FC-C824-A82E-C971-4CD9CE24BE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5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22" y="1720840"/>
            <a:ext cx="8345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steps about data cleaning will be: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Remove URLs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Tokenize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Remove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Remove new lines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Remove distracting single quotes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Remove all punctuation 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Lowercase all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De-tokenize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Convert list of texts to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656" y="1387191"/>
            <a:ext cx="9088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 this project we were clean the given data set using the following cleaning process</a:t>
            </a:r>
          </a:p>
        </p:txBody>
      </p:sp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F9BF34B7-51E7-F023-6E47-F6A28104B8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6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651" y="633091"/>
            <a:ext cx="8311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Visualizing the distributions of numerical variables:</a:t>
            </a:r>
            <a:endParaRPr lang="en-US" sz="2000" u="sng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438" y="1180341"/>
            <a:ext cx="10771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data.hist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builds histogram and set the number of bins and fig size (width, height)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utoShape 2" descr="blob:vscode-webview://0bcp8ol5rs4cl1ov224kv450a0eh0b6a3htddqsc359pfrdsn58v/19c19f27-2836-4dd9-9e6a-c35c2b04069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Model Building for NLP Project .ipynb - Visual Studio Cod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t="32054" r="7951" b="4316"/>
          <a:stretch/>
        </p:blipFill>
        <p:spPr>
          <a:xfrm>
            <a:off x="399245" y="2408349"/>
            <a:ext cx="7018986" cy="3734874"/>
          </a:xfrm>
          <a:prstGeom prst="rect">
            <a:avLst/>
          </a:prstGeom>
        </p:spPr>
      </p:pic>
      <p:pic>
        <p:nvPicPr>
          <p:cNvPr id="8" name="Picture 7" descr="Model Building for NLP Project .ipynb - Visual Studio Co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25423" r="43803" b="16300"/>
          <a:stretch/>
        </p:blipFill>
        <p:spPr>
          <a:xfrm>
            <a:off x="7418231" y="2408350"/>
            <a:ext cx="4559121" cy="3734874"/>
          </a:xfrm>
          <a:prstGeom prst="rect">
            <a:avLst/>
          </a:prstGeom>
        </p:spPr>
      </p:pic>
      <p:pic>
        <p:nvPicPr>
          <p:cNvPr id="2" name="Google Shape;442;p14">
            <a:extLst>
              <a:ext uri="{FF2B5EF4-FFF2-40B4-BE49-F238E27FC236}">
                <a16:creationId xmlns:a16="http://schemas.microsoft.com/office/drawing/2014/main" id="{BAECB1AC-952D-DF5F-79EF-C40563C6FD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65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195" y="934860"/>
            <a:ext cx="11700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Since the majority of reviews for sentiment 2 and 3, we will need to do a stratified split on the reviews score to ensure that we don't train the classifier on imbalanced data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To use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`Stratified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ShuffleSplit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` class, we're going to remove all samples that have NAN in review score, then covert all review scores to `integer`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195" y="295073"/>
            <a:ext cx="4591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u="sng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into Train/Test</a:t>
            </a:r>
            <a:endParaRPr lang="en-US" sz="2400" b="0" u="sng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97" y="2411981"/>
            <a:ext cx="11584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to see if train/test sets were stratified proportionately in comparison to raw data.</a:t>
            </a:r>
            <a:endParaRPr lang="en-US" b="0" u="sng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Model Building for NLP Project .ipynb - Visual Studio Cod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28563" r="36725" b="6881"/>
          <a:stretch/>
        </p:blipFill>
        <p:spPr>
          <a:xfrm>
            <a:off x="914400" y="2781313"/>
            <a:ext cx="7392473" cy="4076687"/>
          </a:xfrm>
          <a:prstGeom prst="rect">
            <a:avLst/>
          </a:prstGeom>
        </p:spPr>
      </p:pic>
      <p:pic>
        <p:nvPicPr>
          <p:cNvPr id="6" name="Google Shape;442;p14">
            <a:extLst>
              <a:ext uri="{FF2B5EF4-FFF2-40B4-BE49-F238E27FC236}">
                <a16:creationId xmlns:a16="http://schemas.microsoft.com/office/drawing/2014/main" id="{6FABF44C-B46D-3504-C716-FAAE700D27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6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89" y="372138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Confirmed our hypothesis that each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can have multiple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Text_ID.Therefore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 should only really concern ourselves with which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product_id's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do well, not 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Text_ID's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Model Building for NLP Project .ipynb - Visual Studio Cod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5141" r="24155" b="10377"/>
          <a:stretch/>
        </p:blipFill>
        <p:spPr>
          <a:xfrm>
            <a:off x="1558344" y="1455314"/>
            <a:ext cx="8306873" cy="4327302"/>
          </a:xfrm>
          <a:prstGeom prst="rect">
            <a:avLst/>
          </a:prstGeom>
        </p:spPr>
      </p:pic>
      <p:pic>
        <p:nvPicPr>
          <p:cNvPr id="4" name="Google Shape;442;p14">
            <a:extLst>
              <a:ext uri="{FF2B5EF4-FFF2-40B4-BE49-F238E27FC236}">
                <a16:creationId xmlns:a16="http://schemas.microsoft.com/office/drawing/2014/main" id="{502580CC-DA25-67B4-6DE7-161F439700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2903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69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2111</TotalTime>
  <Words>1037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</vt:lpstr>
      <vt:lpstr>Wingdings 3</vt:lpstr>
      <vt:lpstr>Ion Boardroom</vt:lpstr>
      <vt:lpstr>“Daily” Data Analysis for a Product listed on Amazon</vt:lpstr>
      <vt:lpstr>Business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and 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Harshal Z</cp:lastModifiedBy>
  <cp:revision>44</cp:revision>
  <dcterms:created xsi:type="dcterms:W3CDTF">2023-01-05T12:57:53Z</dcterms:created>
  <dcterms:modified xsi:type="dcterms:W3CDTF">2023-01-07T06:51:45Z</dcterms:modified>
</cp:coreProperties>
</file>