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3" r:id="rId5"/>
    <p:sldId id="259" r:id="rId6"/>
    <p:sldId id="260" r:id="rId7"/>
    <p:sldId id="261" r:id="rId8"/>
    <p:sldId id="262" r:id="rId9"/>
    <p:sldId id="258" r:id="rId10"/>
    <p:sldId id="263" r:id="rId11"/>
    <p:sldId id="264" r:id="rId12"/>
    <p:sldId id="265" r:id="rId13"/>
    <p:sldId id="266" r:id="rId14"/>
    <p:sldId id="268" r:id="rId15"/>
    <p:sldId id="267" r:id="rId16"/>
    <p:sldId id="269" r:id="rId17"/>
    <p:sldId id="271" r:id="rId18"/>
    <p:sldId id="270" r:id="rId19"/>
    <p:sldId id="272" r:id="rId20"/>
    <p:sldId id="274" r:id="rId21"/>
    <p:sldId id="275" r:id="rId22"/>
    <p:sldId id="276" r:id="rId23"/>
    <p:sldId id="277" r:id="rId24"/>
    <p:sldId id="282" r:id="rId25"/>
    <p:sldId id="279" r:id="rId26"/>
    <p:sldId id="280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19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60F4-7454-4446-889B-EC435909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75531-F4FF-4B7B-9E63-EE197C6E4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501D7-3A4D-4265-A17F-4F2A494D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08/08/2021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969BB-6F8E-496F-B016-4C3D0482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3F411-BF9D-45D3-8560-066BF632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27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D37C-1EA6-4A0E-B609-074132C8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518F2-45E5-4A72-B88A-A5C29B428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EE484-6A22-468D-A8BE-8D6F42F9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08/08/2021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B1AB7-EC87-4FB3-A41B-8AF458F8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20E6F-B76D-4685-96D3-E0849056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561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CE19D-5B19-4B9B-855B-0E56F5ABA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89376-322E-4850-9F1E-7BDA618B1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22D3A-F6FA-4E96-BB80-C1A31809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08/08/2021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BBEFD-846C-4555-AA49-5D205721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525EB-A90D-4C93-B5D3-A16AABD6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603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B3D3-EAD4-4CB4-A0E3-39790E5C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75D05-8D44-427A-9A37-AF76E73A8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33BC1-8A10-4B66-A347-91E2A9E4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08/08/2021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026DC-A386-4249-A713-E4157097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F9BC8-0D08-4E72-8664-09AF409A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859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7708-F290-4CDC-905F-01BEB468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A24B1-4014-4D94-8FC7-A78C533BB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908AA-D940-425D-AF54-3A98D4D5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08/08/2021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F8B3C-AF73-425E-8251-8BF0B923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36F0A-CFA0-4229-9E16-6BA7A039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00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4E9E-072F-4937-A570-4CD44189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12C1E-EA61-472C-A94A-3CBAE8858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E242C-2FFC-42D8-8959-F212633E9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59AC8-4CF2-4727-8646-F3FFAD6E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08/08/2021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4E8C2-4070-4A5C-BC2F-463D4447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307F3-5B61-4970-9DD3-6E4347B6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957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24A9-5339-4D8E-AF28-D0B47249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8029A-377C-4286-958C-249988EB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28E8F-0A11-443B-ACEE-70E880BD2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77C3E-C71A-4258-B13F-775E8C526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2C602-9359-4D2E-96D0-B1B0ABFE2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FF826-28AE-4F7F-9CF8-275D0805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08/08/2021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08239-0F3A-4458-9EAC-A25E2ED3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9714E-A67F-4E52-92CD-E1062FC5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175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2F07-1F97-448D-B216-21A51DBD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4F90E-FB8F-422B-BFBC-81B26DB9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08/08/2021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591B0-5E9E-4925-98C0-13CA865A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03C24-D7BC-45AA-B736-429ADA4D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803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9C3A2C-BAF9-4910-BE10-9AFF295D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08/08/2021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2F58E-00B1-45D4-A8E8-5EC07574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D17DF-5459-4CCA-8322-2123C00A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31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C99E-FBD6-461A-8CA0-78DDFFCC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33356-6486-4298-BF03-C3135F4FA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C42A0-176B-4D35-9DBD-941E7D2B8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8CD8B-15C6-49C0-A3DD-C249ED4E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08/08/2021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3F9FE-01BB-452F-B855-3CEE36DE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0BE35-8F4C-4AB9-BFBB-180B4EC4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30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E3FC-3C7F-4300-9C2A-15FA1E22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AB1A5-7956-4B99-90A6-1AFB908E0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F7098-9662-41A2-97A1-07EA40239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9E330-4A6C-4A2F-AC20-C23368FE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6D47-F1F0-42DF-BED0-72444DD7BEDA}" type="datetimeFigureOut">
              <a:rPr lang="en-ID" smtClean="0"/>
              <a:t>08/08/2021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351E2-16B0-45CB-9E84-714BDC1E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DC178-3913-4734-9642-0BBEA05E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098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FBD97-E1B8-491D-81D7-B17484AD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C3FA-39D4-40A3-8949-6EA92CDD7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A7584-4A72-4B0C-AF32-2FC35B5B9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6D47-F1F0-42DF-BED0-72444DD7BEDA}" type="datetimeFigureOut">
              <a:rPr lang="en-ID" smtClean="0"/>
              <a:t>08/08/2021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D54C7-40CC-427D-A12A-17B80048E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6CAAD-DCF0-4D42-863E-38441FEC1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449B-CCB3-429A-B3AF-730080FA9B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370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math.stackexchange.com/questions/70728/partial-derivative-in-gradient-descent-for-two-vari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LssT5z_DsK-h9vYZkQkYNWcItqhlRJL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6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28.png"/><Relationship Id="rId2" Type="http://schemas.openxmlformats.org/officeDocument/2006/relationships/image" Target="../media/image1.jpe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3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4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4E12-D2CB-4B0A-BAEB-A0357FEB3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Regression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07C47-05CF-489E-8705-8605663C9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Nur Rohman Widiyanto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D45E6-B0CF-45E6-85EA-9CD8AC83C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5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 Function</a:t>
            </a:r>
            <a:endParaRPr lang="en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 Regression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800" i="1" baseline="-25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)−</m:t>
                                  </m:r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b="0" i="1" baseline="-250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D" dirty="0"/>
                  <a:t> : Number of training examples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ID" dirty="0"/>
                  <a:t> : x-value of </a:t>
                </a:r>
                <a:r>
                  <a:rPr lang="en-ID" i="1" dirty="0" err="1"/>
                  <a:t>i-</a:t>
                </a:r>
                <a:r>
                  <a:rPr lang="en-ID" dirty="0" err="1"/>
                  <a:t>th</a:t>
                </a:r>
                <a:r>
                  <a:rPr lang="en-ID" dirty="0"/>
                  <a:t> training example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ID" dirty="0"/>
                  <a:t> : y-value of </a:t>
                </a:r>
                <a:r>
                  <a:rPr lang="en-ID" i="1" dirty="0" err="1"/>
                  <a:t>i</a:t>
                </a:r>
                <a:r>
                  <a:rPr lang="en-ID" dirty="0" err="1"/>
                  <a:t>-th</a:t>
                </a:r>
                <a:r>
                  <a:rPr lang="en-ID" dirty="0"/>
                  <a:t> training example</a:t>
                </a:r>
              </a:p>
              <a:p>
                <a:r>
                  <a:rPr lang="en-ID" dirty="0"/>
                  <a:t>𝐽(𝜃</a:t>
                </a:r>
                <a:r>
                  <a:rPr lang="en-ID" baseline="-25000" dirty="0"/>
                  <a:t>0</a:t>
                </a:r>
                <a:r>
                  <a:rPr lang="en-ID" dirty="0"/>
                  <a:t>, 𝜃</a:t>
                </a:r>
                <a:r>
                  <a:rPr lang="en-ID" baseline="-25000" dirty="0"/>
                  <a:t>1</a:t>
                </a:r>
                <a:r>
                  <a:rPr lang="en-ID" dirty="0"/>
                  <a:t>) : Cost function or mean squared error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ACA1C76-AC6C-4608-86EE-90DF5ACD0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3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FB299D-3127-4C9F-A437-D131FC7A49F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Determine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D" b="1" dirty="0"/>
                  <a:t> </a:t>
                </a:r>
                <a:r>
                  <a:rPr lang="en-US" b="1" dirty="0"/>
                  <a:t>and the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ID" b="1" baseline="-25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FB299D-3127-4C9F-A437-D131FC7A49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9C5-D6F1-4AD9-9C51-7AA525C34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7213"/>
            <a:ext cx="10515600" cy="1415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US" dirty="0"/>
              <a:t>Code now </a:t>
            </a:r>
            <a:r>
              <a:rPr lang="en-US" b="1" dirty="0"/>
              <a:t>@Notebook</a:t>
            </a:r>
            <a:r>
              <a:rPr lang="en-US" dirty="0"/>
              <a:t> #1 </a:t>
            </a:r>
            <a:br>
              <a:rPr lang="en-US" dirty="0"/>
            </a:br>
            <a:r>
              <a:rPr lang="en-US" dirty="0"/>
              <a:t>2_2_linear_regression_gradient_descent.ipynb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1F19F49-FF1D-4F53-BCEF-58BAFD537D5A}"/>
                  </a:ext>
                </a:extLst>
              </p:cNvPr>
              <p:cNvSpPr txBox="1"/>
              <p:nvPr/>
            </p:nvSpPr>
            <p:spPr>
              <a:xfrm>
                <a:off x="1930400" y="4521558"/>
                <a:ext cx="16891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D" sz="2400" baseline="-25000" dirty="0"/>
                  <a:t>0  </a:t>
                </a:r>
                <a:r>
                  <a:rPr lang="en-ID" sz="2400" dirty="0"/>
                  <a:t>: 1.5</a:t>
                </a:r>
                <a:br>
                  <a:rPr lang="en-ID" sz="2400" dirty="0"/>
                </a:br>
                <a14:m>
                  <m:oMath xmlns:m="http://schemas.openxmlformats.org/officeDocument/2006/math">
                    <m: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D" sz="2400" baseline="-25000" dirty="0"/>
                  <a:t>1</a:t>
                </a:r>
                <a:r>
                  <a:rPr lang="en-ID" sz="2400" dirty="0"/>
                  <a:t> : 0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1F19F49-FF1D-4F53-BCEF-58BAFD537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00" y="4521558"/>
                <a:ext cx="1689100" cy="830997"/>
              </a:xfrm>
              <a:prstGeom prst="rect">
                <a:avLst/>
              </a:prstGeom>
              <a:blipFill>
                <a:blip r:embed="rId3"/>
                <a:stretch>
                  <a:fillRect l="-1083" t="-5882" b="-1617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487DA7B-D907-41AA-94A5-555A94D79C51}"/>
                  </a:ext>
                </a:extLst>
              </p:cNvPr>
              <p:cNvSpPr txBox="1"/>
              <p:nvPr/>
            </p:nvSpPr>
            <p:spPr>
              <a:xfrm>
                <a:off x="5422897" y="4510671"/>
                <a:ext cx="16891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D" sz="2400" baseline="-25000" dirty="0"/>
                  <a:t>0  </a:t>
                </a:r>
                <a:r>
                  <a:rPr lang="en-ID" sz="2400" dirty="0"/>
                  <a:t>: 0</a:t>
                </a:r>
                <a:br>
                  <a:rPr lang="en-ID" sz="2400" dirty="0"/>
                </a:br>
                <a14:m>
                  <m:oMath xmlns:m="http://schemas.openxmlformats.org/officeDocument/2006/math">
                    <m: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D" sz="2400" baseline="-25000" dirty="0"/>
                  <a:t>1</a:t>
                </a:r>
                <a:r>
                  <a:rPr lang="en-ID" sz="2400" dirty="0"/>
                  <a:t> : 0.5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487DA7B-D907-41AA-94A5-555A94D79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897" y="4510671"/>
                <a:ext cx="1689100" cy="830997"/>
              </a:xfrm>
              <a:prstGeom prst="rect">
                <a:avLst/>
              </a:prstGeom>
              <a:blipFill>
                <a:blip r:embed="rId4"/>
                <a:stretch>
                  <a:fillRect l="-1083" t="-5882" b="-1617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DBE435-CCE7-449A-9DB5-0A5462EA8B41}"/>
                  </a:ext>
                </a:extLst>
              </p:cNvPr>
              <p:cNvSpPr txBox="1"/>
              <p:nvPr/>
            </p:nvSpPr>
            <p:spPr>
              <a:xfrm>
                <a:off x="9137652" y="4508858"/>
                <a:ext cx="16891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D" sz="2400" baseline="-25000" dirty="0"/>
                  <a:t>0  </a:t>
                </a:r>
                <a:r>
                  <a:rPr lang="en-ID" sz="2400" dirty="0"/>
                  <a:t>: 1</a:t>
                </a:r>
                <a:br>
                  <a:rPr lang="en-ID" sz="2400" dirty="0"/>
                </a:br>
                <a14:m>
                  <m:oMath xmlns:m="http://schemas.openxmlformats.org/officeDocument/2006/math">
                    <m: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D" sz="2400" baseline="-25000" dirty="0"/>
                  <a:t>1</a:t>
                </a:r>
                <a:r>
                  <a:rPr lang="en-ID" sz="2400" dirty="0"/>
                  <a:t> : 0.5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DBE435-CCE7-449A-9DB5-0A5462EA8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652" y="4508858"/>
                <a:ext cx="1689100" cy="830997"/>
              </a:xfrm>
              <a:prstGeom prst="rect">
                <a:avLst/>
              </a:prstGeom>
              <a:blipFill>
                <a:blip r:embed="rId5"/>
                <a:stretch>
                  <a:fillRect l="-1083" t="-5882" b="-1617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466B5CB-E062-48F5-9E3A-9C96A2FAE65F}"/>
                  </a:ext>
                </a:extLst>
              </p:cNvPr>
              <p:cNvSpPr txBox="1"/>
              <p:nvPr/>
            </p:nvSpPr>
            <p:spPr>
              <a:xfrm>
                <a:off x="715558" y="3242308"/>
                <a:ext cx="406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466B5CB-E062-48F5-9E3A-9C96A2FAE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58" y="3242308"/>
                <a:ext cx="40640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5EB9A6E-479F-404F-B680-8ECA2E41F88C}"/>
                  </a:ext>
                </a:extLst>
              </p:cNvPr>
              <p:cNvSpPr txBox="1"/>
              <p:nvPr/>
            </p:nvSpPr>
            <p:spPr>
              <a:xfrm>
                <a:off x="5283202" y="4162510"/>
                <a:ext cx="406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5EB9A6E-479F-404F-B680-8ECA2E41F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02" y="4162510"/>
                <a:ext cx="40640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497AC06-1AFD-4248-BBD4-2FC4969060BD}"/>
                  </a:ext>
                </a:extLst>
              </p:cNvPr>
              <p:cNvSpPr txBox="1"/>
              <p:nvPr/>
            </p:nvSpPr>
            <p:spPr>
              <a:xfrm>
                <a:off x="7943216" y="3333748"/>
                <a:ext cx="406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497AC06-1AFD-4248-BBD4-2FC496906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216" y="3333748"/>
                <a:ext cx="40640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15C4D906-5F95-4993-954E-195B8F9802D4}"/>
              </a:ext>
            </a:extLst>
          </p:cNvPr>
          <p:cNvGrpSpPr/>
          <p:nvPr/>
        </p:nvGrpSpPr>
        <p:grpSpPr>
          <a:xfrm>
            <a:off x="1041400" y="1560464"/>
            <a:ext cx="10109200" cy="2698750"/>
            <a:chOff x="1041400" y="1847850"/>
            <a:chExt cx="10109200" cy="269875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B64A434-22CB-4108-9A8D-86E194FFF69E}"/>
                </a:ext>
              </a:extLst>
            </p:cNvPr>
            <p:cNvGrpSpPr/>
            <p:nvPr/>
          </p:nvGrpSpPr>
          <p:grpSpPr>
            <a:xfrm>
              <a:off x="1041400" y="1847850"/>
              <a:ext cx="10109200" cy="2698750"/>
              <a:chOff x="1041400" y="1847850"/>
              <a:chExt cx="10109200" cy="269875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88AB752-5E07-4B62-9ECA-4535CA8A25DF}"/>
                  </a:ext>
                </a:extLst>
              </p:cNvPr>
              <p:cNvGrpSpPr/>
              <p:nvPr/>
            </p:nvGrpSpPr>
            <p:grpSpPr>
              <a:xfrm>
                <a:off x="1041400" y="1866900"/>
                <a:ext cx="2895600" cy="2679700"/>
                <a:chOff x="1041400" y="1600200"/>
                <a:chExt cx="2895600" cy="2679700"/>
              </a:xfrm>
            </p:grpSpPr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B97F9A82-2591-424A-AA6A-E9E37FCA2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1400" y="4279900"/>
                  <a:ext cx="28956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355642D3-65CF-49FA-8505-0D68BBEC1D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1400" y="1600200"/>
                  <a:ext cx="0" cy="26797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B595D04-BE0E-4052-B879-86523C5DF2C8}"/>
                  </a:ext>
                </a:extLst>
              </p:cNvPr>
              <p:cNvGrpSpPr/>
              <p:nvPr/>
            </p:nvGrpSpPr>
            <p:grpSpPr>
              <a:xfrm>
                <a:off x="4546600" y="1847850"/>
                <a:ext cx="2895600" cy="2679700"/>
                <a:chOff x="1041400" y="1600200"/>
                <a:chExt cx="2895600" cy="2679700"/>
              </a:xfrm>
            </p:grpSpPr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981203D6-1158-4E6E-98C7-5B2578573F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1400" y="4279900"/>
                  <a:ext cx="28956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7F80A3A2-9A10-4E90-815D-9EF5FFAF3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1400" y="1600200"/>
                  <a:ext cx="0" cy="26797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E652BA5-BA02-425F-82A7-AE7B1859A663}"/>
                  </a:ext>
                </a:extLst>
              </p:cNvPr>
              <p:cNvGrpSpPr/>
              <p:nvPr/>
            </p:nvGrpSpPr>
            <p:grpSpPr>
              <a:xfrm>
                <a:off x="8255000" y="1847850"/>
                <a:ext cx="2895600" cy="2679700"/>
                <a:chOff x="1041400" y="1600200"/>
                <a:chExt cx="2895600" cy="2679700"/>
              </a:xfrm>
            </p:grpSpPr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E696A8D6-B921-4D3B-AE00-06CDD4CEEC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1400" y="4279900"/>
                  <a:ext cx="28956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1394FB90-37F0-41C5-B2C2-5458F1EC9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1400" y="1600200"/>
                  <a:ext cx="0" cy="26797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50276D2-B279-420C-B4C7-7D9965FB5166}"/>
                  </a:ext>
                </a:extLst>
              </p:cNvPr>
              <p:cNvGrpSpPr/>
              <p:nvPr/>
            </p:nvGrpSpPr>
            <p:grpSpPr>
              <a:xfrm>
                <a:off x="1651001" y="2207817"/>
                <a:ext cx="2044698" cy="1919684"/>
                <a:chOff x="1651001" y="1941117"/>
                <a:chExt cx="2044698" cy="1919684"/>
              </a:xfrm>
            </p:grpSpPr>
            <p:sp>
              <p:nvSpPr>
                <p:cNvPr id="21" name="Multiplication Sign 20">
                  <a:extLst>
                    <a:ext uri="{FF2B5EF4-FFF2-40B4-BE49-F238E27FC236}">
                      <a16:creationId xmlns:a16="http://schemas.microsoft.com/office/drawing/2014/main" id="{A8760DBD-11CF-4774-B639-2C1B4592871C}"/>
                    </a:ext>
                  </a:extLst>
                </p:cNvPr>
                <p:cNvSpPr/>
                <p:nvPr/>
              </p:nvSpPr>
              <p:spPr>
                <a:xfrm>
                  <a:off x="2006600" y="2702720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2" name="Multiplication Sign 21">
                  <a:extLst>
                    <a:ext uri="{FF2B5EF4-FFF2-40B4-BE49-F238E27FC236}">
                      <a16:creationId xmlns:a16="http://schemas.microsoft.com/office/drawing/2014/main" id="{F5B275C2-680D-422A-A9C4-10988EBBFEC5}"/>
                    </a:ext>
                  </a:extLst>
                </p:cNvPr>
                <p:cNvSpPr/>
                <p:nvPr/>
              </p:nvSpPr>
              <p:spPr>
                <a:xfrm>
                  <a:off x="1651001" y="325199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3" name="Multiplication Sign 22">
                  <a:extLst>
                    <a:ext uri="{FF2B5EF4-FFF2-40B4-BE49-F238E27FC236}">
                      <a16:creationId xmlns:a16="http://schemas.microsoft.com/office/drawing/2014/main" id="{197267A5-58B2-4BBA-A788-E265112BF5B2}"/>
                    </a:ext>
                  </a:extLst>
                </p:cNvPr>
                <p:cNvSpPr/>
                <p:nvPr/>
              </p:nvSpPr>
              <p:spPr>
                <a:xfrm>
                  <a:off x="2273301" y="3074195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4" name="Multiplication Sign 23">
                  <a:extLst>
                    <a:ext uri="{FF2B5EF4-FFF2-40B4-BE49-F238E27FC236}">
                      <a16:creationId xmlns:a16="http://schemas.microsoft.com/office/drawing/2014/main" id="{DBF2AF97-5189-4440-9647-19CFD1FBBF4D}"/>
                    </a:ext>
                  </a:extLst>
                </p:cNvPr>
                <p:cNvSpPr/>
                <p:nvPr/>
              </p:nvSpPr>
              <p:spPr>
                <a:xfrm>
                  <a:off x="2362200" y="2185994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5" name="Multiplication Sign 24">
                  <a:extLst>
                    <a:ext uri="{FF2B5EF4-FFF2-40B4-BE49-F238E27FC236}">
                      <a16:creationId xmlns:a16="http://schemas.microsoft.com/office/drawing/2014/main" id="{4CE50695-1B0D-4EAC-BBDE-E43A88651FED}"/>
                    </a:ext>
                  </a:extLst>
                </p:cNvPr>
                <p:cNvSpPr/>
                <p:nvPr/>
              </p:nvSpPr>
              <p:spPr>
                <a:xfrm>
                  <a:off x="2489200" y="265985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26" name="Multiplication Sign 25">
                  <a:extLst>
                    <a:ext uri="{FF2B5EF4-FFF2-40B4-BE49-F238E27FC236}">
                      <a16:creationId xmlns:a16="http://schemas.microsoft.com/office/drawing/2014/main" id="{05E83ABE-DA5D-4EE0-AB72-46E05D950842}"/>
                    </a:ext>
                  </a:extLst>
                </p:cNvPr>
                <p:cNvSpPr/>
                <p:nvPr/>
              </p:nvSpPr>
              <p:spPr>
                <a:xfrm>
                  <a:off x="3124202" y="2470943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7" name="Multiplication Sign 26">
                  <a:extLst>
                    <a:ext uri="{FF2B5EF4-FFF2-40B4-BE49-F238E27FC236}">
                      <a16:creationId xmlns:a16="http://schemas.microsoft.com/office/drawing/2014/main" id="{988E15E8-37EA-499C-92CD-0C59B13EF656}"/>
                    </a:ext>
                  </a:extLst>
                </p:cNvPr>
                <p:cNvSpPr/>
                <p:nvPr/>
              </p:nvSpPr>
              <p:spPr>
                <a:xfrm>
                  <a:off x="2870203" y="1941117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8" name="Multiplication Sign 27">
                  <a:extLst>
                    <a:ext uri="{FF2B5EF4-FFF2-40B4-BE49-F238E27FC236}">
                      <a16:creationId xmlns:a16="http://schemas.microsoft.com/office/drawing/2014/main" id="{CAE2AE8B-57AC-427E-892C-8D3C76A09D88}"/>
                    </a:ext>
                  </a:extLst>
                </p:cNvPr>
                <p:cNvSpPr/>
                <p:nvPr/>
              </p:nvSpPr>
              <p:spPr>
                <a:xfrm>
                  <a:off x="1803402" y="3695702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9" name="Multiplication Sign 28">
                  <a:extLst>
                    <a:ext uri="{FF2B5EF4-FFF2-40B4-BE49-F238E27FC236}">
                      <a16:creationId xmlns:a16="http://schemas.microsoft.com/office/drawing/2014/main" id="{E452D0B5-22F2-4413-8F88-8307E93012E8}"/>
                    </a:ext>
                  </a:extLst>
                </p:cNvPr>
                <p:cNvSpPr/>
                <p:nvPr/>
              </p:nvSpPr>
              <p:spPr>
                <a:xfrm>
                  <a:off x="2870202" y="2945409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0" name="Multiplication Sign 29">
                  <a:extLst>
                    <a:ext uri="{FF2B5EF4-FFF2-40B4-BE49-F238E27FC236}">
                      <a16:creationId xmlns:a16="http://schemas.microsoft.com/office/drawing/2014/main" id="{87914CA7-816F-4038-A02E-53740942B8F8}"/>
                    </a:ext>
                  </a:extLst>
                </p:cNvPr>
                <p:cNvSpPr/>
                <p:nvPr/>
              </p:nvSpPr>
              <p:spPr>
                <a:xfrm>
                  <a:off x="3517900" y="1949055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01E1C39-D69A-4FB3-AB7D-4ABF5A71FE3D}"/>
                  </a:ext>
                </a:extLst>
              </p:cNvPr>
              <p:cNvGrpSpPr/>
              <p:nvPr/>
            </p:nvGrpSpPr>
            <p:grpSpPr>
              <a:xfrm>
                <a:off x="8782051" y="2246908"/>
                <a:ext cx="2044698" cy="1919684"/>
                <a:chOff x="1651001" y="1941117"/>
                <a:chExt cx="2044698" cy="1919684"/>
              </a:xfrm>
            </p:grpSpPr>
            <p:sp>
              <p:nvSpPr>
                <p:cNvPr id="33" name="Multiplication Sign 32">
                  <a:extLst>
                    <a:ext uri="{FF2B5EF4-FFF2-40B4-BE49-F238E27FC236}">
                      <a16:creationId xmlns:a16="http://schemas.microsoft.com/office/drawing/2014/main" id="{8177E96A-EB42-4742-9E50-8260569A036F}"/>
                    </a:ext>
                  </a:extLst>
                </p:cNvPr>
                <p:cNvSpPr/>
                <p:nvPr/>
              </p:nvSpPr>
              <p:spPr>
                <a:xfrm>
                  <a:off x="2006600" y="2702720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4" name="Multiplication Sign 33">
                  <a:extLst>
                    <a:ext uri="{FF2B5EF4-FFF2-40B4-BE49-F238E27FC236}">
                      <a16:creationId xmlns:a16="http://schemas.microsoft.com/office/drawing/2014/main" id="{3CD162FB-436F-4A13-8AAE-D964EB62C266}"/>
                    </a:ext>
                  </a:extLst>
                </p:cNvPr>
                <p:cNvSpPr/>
                <p:nvPr/>
              </p:nvSpPr>
              <p:spPr>
                <a:xfrm>
                  <a:off x="1651001" y="325199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5" name="Multiplication Sign 34">
                  <a:extLst>
                    <a:ext uri="{FF2B5EF4-FFF2-40B4-BE49-F238E27FC236}">
                      <a16:creationId xmlns:a16="http://schemas.microsoft.com/office/drawing/2014/main" id="{67428CA1-2296-425A-A836-24655F28AC98}"/>
                    </a:ext>
                  </a:extLst>
                </p:cNvPr>
                <p:cNvSpPr/>
                <p:nvPr/>
              </p:nvSpPr>
              <p:spPr>
                <a:xfrm>
                  <a:off x="2273301" y="3074195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6" name="Multiplication Sign 35">
                  <a:extLst>
                    <a:ext uri="{FF2B5EF4-FFF2-40B4-BE49-F238E27FC236}">
                      <a16:creationId xmlns:a16="http://schemas.microsoft.com/office/drawing/2014/main" id="{B1E55A9E-16B3-4709-B64E-F23A1B3036D2}"/>
                    </a:ext>
                  </a:extLst>
                </p:cNvPr>
                <p:cNvSpPr/>
                <p:nvPr/>
              </p:nvSpPr>
              <p:spPr>
                <a:xfrm>
                  <a:off x="2362200" y="2185994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7" name="Multiplication Sign 36">
                  <a:extLst>
                    <a:ext uri="{FF2B5EF4-FFF2-40B4-BE49-F238E27FC236}">
                      <a16:creationId xmlns:a16="http://schemas.microsoft.com/office/drawing/2014/main" id="{0A3CFBDC-04B8-4496-866B-51D531EF5DB7}"/>
                    </a:ext>
                  </a:extLst>
                </p:cNvPr>
                <p:cNvSpPr/>
                <p:nvPr/>
              </p:nvSpPr>
              <p:spPr>
                <a:xfrm>
                  <a:off x="2489200" y="265985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8" name="Multiplication Sign 37">
                  <a:extLst>
                    <a:ext uri="{FF2B5EF4-FFF2-40B4-BE49-F238E27FC236}">
                      <a16:creationId xmlns:a16="http://schemas.microsoft.com/office/drawing/2014/main" id="{0B5B06A1-1A54-44AA-92DC-C76759608739}"/>
                    </a:ext>
                  </a:extLst>
                </p:cNvPr>
                <p:cNvSpPr/>
                <p:nvPr/>
              </p:nvSpPr>
              <p:spPr>
                <a:xfrm>
                  <a:off x="3124202" y="2470943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9" name="Multiplication Sign 38">
                  <a:extLst>
                    <a:ext uri="{FF2B5EF4-FFF2-40B4-BE49-F238E27FC236}">
                      <a16:creationId xmlns:a16="http://schemas.microsoft.com/office/drawing/2014/main" id="{F74539DA-D047-4E46-AFCE-077802649E8F}"/>
                    </a:ext>
                  </a:extLst>
                </p:cNvPr>
                <p:cNvSpPr/>
                <p:nvPr/>
              </p:nvSpPr>
              <p:spPr>
                <a:xfrm>
                  <a:off x="2870203" y="1941117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0" name="Multiplication Sign 39">
                  <a:extLst>
                    <a:ext uri="{FF2B5EF4-FFF2-40B4-BE49-F238E27FC236}">
                      <a16:creationId xmlns:a16="http://schemas.microsoft.com/office/drawing/2014/main" id="{92E967F3-218A-4F11-9BC9-E26D6C38B891}"/>
                    </a:ext>
                  </a:extLst>
                </p:cNvPr>
                <p:cNvSpPr/>
                <p:nvPr/>
              </p:nvSpPr>
              <p:spPr>
                <a:xfrm>
                  <a:off x="1803402" y="3695702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1" name="Multiplication Sign 40">
                  <a:extLst>
                    <a:ext uri="{FF2B5EF4-FFF2-40B4-BE49-F238E27FC236}">
                      <a16:creationId xmlns:a16="http://schemas.microsoft.com/office/drawing/2014/main" id="{B3139E1A-6E41-4545-B71A-2140A9CAFC1D}"/>
                    </a:ext>
                  </a:extLst>
                </p:cNvPr>
                <p:cNvSpPr/>
                <p:nvPr/>
              </p:nvSpPr>
              <p:spPr>
                <a:xfrm>
                  <a:off x="2870202" y="2945409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2" name="Multiplication Sign 41">
                  <a:extLst>
                    <a:ext uri="{FF2B5EF4-FFF2-40B4-BE49-F238E27FC236}">
                      <a16:creationId xmlns:a16="http://schemas.microsoft.com/office/drawing/2014/main" id="{5A3C4F96-2063-4030-89E4-4985DD1CE793}"/>
                    </a:ext>
                  </a:extLst>
                </p:cNvPr>
                <p:cNvSpPr/>
                <p:nvPr/>
              </p:nvSpPr>
              <p:spPr>
                <a:xfrm>
                  <a:off x="3517900" y="1949055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55F787A-3442-4F2F-AC14-7730E1156E05}"/>
                  </a:ext>
                </a:extLst>
              </p:cNvPr>
              <p:cNvGrpSpPr/>
              <p:nvPr/>
            </p:nvGrpSpPr>
            <p:grpSpPr>
              <a:xfrm>
                <a:off x="5257798" y="2284213"/>
                <a:ext cx="2044698" cy="1919684"/>
                <a:chOff x="1651001" y="1941117"/>
                <a:chExt cx="2044698" cy="1919684"/>
              </a:xfrm>
            </p:grpSpPr>
            <p:sp>
              <p:nvSpPr>
                <p:cNvPr id="44" name="Multiplication Sign 43">
                  <a:extLst>
                    <a:ext uri="{FF2B5EF4-FFF2-40B4-BE49-F238E27FC236}">
                      <a16:creationId xmlns:a16="http://schemas.microsoft.com/office/drawing/2014/main" id="{B7B73061-124F-4825-8CBD-33A6CBB390DE}"/>
                    </a:ext>
                  </a:extLst>
                </p:cNvPr>
                <p:cNvSpPr/>
                <p:nvPr/>
              </p:nvSpPr>
              <p:spPr>
                <a:xfrm>
                  <a:off x="2006600" y="2702720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5" name="Multiplication Sign 44">
                  <a:extLst>
                    <a:ext uri="{FF2B5EF4-FFF2-40B4-BE49-F238E27FC236}">
                      <a16:creationId xmlns:a16="http://schemas.microsoft.com/office/drawing/2014/main" id="{56B9C5C8-652A-4149-80BC-9BC5C5FD8555}"/>
                    </a:ext>
                  </a:extLst>
                </p:cNvPr>
                <p:cNvSpPr/>
                <p:nvPr/>
              </p:nvSpPr>
              <p:spPr>
                <a:xfrm>
                  <a:off x="1651001" y="325199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6" name="Multiplication Sign 45">
                  <a:extLst>
                    <a:ext uri="{FF2B5EF4-FFF2-40B4-BE49-F238E27FC236}">
                      <a16:creationId xmlns:a16="http://schemas.microsoft.com/office/drawing/2014/main" id="{878ADD9C-93AB-43CF-B57B-3A55B256D17D}"/>
                    </a:ext>
                  </a:extLst>
                </p:cNvPr>
                <p:cNvSpPr/>
                <p:nvPr/>
              </p:nvSpPr>
              <p:spPr>
                <a:xfrm>
                  <a:off x="2273301" y="3074195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7" name="Multiplication Sign 46">
                  <a:extLst>
                    <a:ext uri="{FF2B5EF4-FFF2-40B4-BE49-F238E27FC236}">
                      <a16:creationId xmlns:a16="http://schemas.microsoft.com/office/drawing/2014/main" id="{1E245241-C599-4183-A6BD-8450850B8823}"/>
                    </a:ext>
                  </a:extLst>
                </p:cNvPr>
                <p:cNvSpPr/>
                <p:nvPr/>
              </p:nvSpPr>
              <p:spPr>
                <a:xfrm>
                  <a:off x="2362200" y="2185994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8" name="Multiplication Sign 47">
                  <a:extLst>
                    <a:ext uri="{FF2B5EF4-FFF2-40B4-BE49-F238E27FC236}">
                      <a16:creationId xmlns:a16="http://schemas.microsoft.com/office/drawing/2014/main" id="{0C1639C1-78B5-4848-83AE-5923D8890846}"/>
                    </a:ext>
                  </a:extLst>
                </p:cNvPr>
                <p:cNvSpPr/>
                <p:nvPr/>
              </p:nvSpPr>
              <p:spPr>
                <a:xfrm>
                  <a:off x="2489200" y="265985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9" name="Multiplication Sign 48">
                  <a:extLst>
                    <a:ext uri="{FF2B5EF4-FFF2-40B4-BE49-F238E27FC236}">
                      <a16:creationId xmlns:a16="http://schemas.microsoft.com/office/drawing/2014/main" id="{F1DE7C10-1C87-4131-A1BB-D4001398E044}"/>
                    </a:ext>
                  </a:extLst>
                </p:cNvPr>
                <p:cNvSpPr/>
                <p:nvPr/>
              </p:nvSpPr>
              <p:spPr>
                <a:xfrm>
                  <a:off x="3124202" y="2470943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0" name="Multiplication Sign 49">
                  <a:extLst>
                    <a:ext uri="{FF2B5EF4-FFF2-40B4-BE49-F238E27FC236}">
                      <a16:creationId xmlns:a16="http://schemas.microsoft.com/office/drawing/2014/main" id="{F9EB9761-56F4-4194-A92D-EAF7D419A059}"/>
                    </a:ext>
                  </a:extLst>
                </p:cNvPr>
                <p:cNvSpPr/>
                <p:nvPr/>
              </p:nvSpPr>
              <p:spPr>
                <a:xfrm>
                  <a:off x="2870203" y="1941117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1" name="Multiplication Sign 50">
                  <a:extLst>
                    <a:ext uri="{FF2B5EF4-FFF2-40B4-BE49-F238E27FC236}">
                      <a16:creationId xmlns:a16="http://schemas.microsoft.com/office/drawing/2014/main" id="{42298B3F-5AAF-456D-8D8A-3B3CA655FF35}"/>
                    </a:ext>
                  </a:extLst>
                </p:cNvPr>
                <p:cNvSpPr/>
                <p:nvPr/>
              </p:nvSpPr>
              <p:spPr>
                <a:xfrm>
                  <a:off x="1803402" y="3695702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2" name="Multiplication Sign 51">
                  <a:extLst>
                    <a:ext uri="{FF2B5EF4-FFF2-40B4-BE49-F238E27FC236}">
                      <a16:creationId xmlns:a16="http://schemas.microsoft.com/office/drawing/2014/main" id="{B1489CCB-366D-41A3-9B40-8707FE427B0F}"/>
                    </a:ext>
                  </a:extLst>
                </p:cNvPr>
                <p:cNvSpPr/>
                <p:nvPr/>
              </p:nvSpPr>
              <p:spPr>
                <a:xfrm>
                  <a:off x="2870202" y="2945409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3" name="Multiplication Sign 52">
                  <a:extLst>
                    <a:ext uri="{FF2B5EF4-FFF2-40B4-BE49-F238E27FC236}">
                      <a16:creationId xmlns:a16="http://schemas.microsoft.com/office/drawing/2014/main" id="{FF3128B0-5511-41CC-8AB8-5E008DB6DF40}"/>
                    </a:ext>
                  </a:extLst>
                </p:cNvPr>
                <p:cNvSpPr/>
                <p:nvPr/>
              </p:nvSpPr>
              <p:spPr>
                <a:xfrm>
                  <a:off x="3517900" y="1949055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4F75999-9D90-466A-AB69-D6703E378386}"/>
                </a:ext>
              </a:extLst>
            </p:cNvPr>
            <p:cNvCxnSpPr/>
            <p:nvPr/>
          </p:nvCxnSpPr>
          <p:spPr>
            <a:xfrm>
              <a:off x="1041400" y="3518892"/>
              <a:ext cx="2895600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596D981-5AF8-4AE1-9DBC-E93E82420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0604" y="2574335"/>
              <a:ext cx="2501892" cy="195321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7B7B84E-5B52-499E-9673-601C7CEC2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8178" y="2132511"/>
              <a:ext cx="2778126" cy="146665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F2ED9501-3E39-4A45-9DF7-883D50F881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29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Gradient Descent</a:t>
            </a:r>
            <a:endParaRPr lang="en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  <a:spcAft>
                    <a:spcPts val="1800"/>
                  </a:spcAft>
                </a:pPr>
                <a:r>
                  <a:rPr lang="en-US" sz="2400" b="0" i="0" dirty="0">
                    <a:solidFill>
                      <a:srgbClr val="292929"/>
                    </a:solidFill>
                    <a:effectLst/>
                    <a:latin typeface="charter"/>
                  </a:rPr>
                  <a:t>The gradient descent algorithm is an optimization algorithm that can be used to minimize the above cost function and find the optimized values for the linear regression model parameters.</a:t>
                </a:r>
              </a:p>
              <a:p>
                <a:pPr marL="2416175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𝑟𝑒𝑝𝑒𝑎𝑡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𝑢𝑛𝑡𝑖𝑙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𝑐𝑜𝑛𝑣𝑒𝑟𝑔𝑒𝑛𝑐𝑒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b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ID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D" sz="2400" dirty="0"/>
                  <a:t> := </a:t>
                </a:r>
                <a14:m>
                  <m:oMath xmlns:m="http://schemas.openxmlformats.org/officeDocument/2006/math">
                    <m:r>
                      <a:rPr lang="en-ID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m:rPr>
                        <m:sty m:val="p"/>
                      </m:rPr>
                      <a:rPr lang="en-US" sz="24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</m:oMath>
                </a14:m>
                <a:b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416175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pPr marL="180975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b="0" i="0" dirty="0">
                    <a:solidFill>
                      <a:srgbClr val="292929"/>
                    </a:solidFill>
                    <a:effectLst/>
                    <a:latin typeface="charter"/>
                    <a:hlinkClick r:id="rId2"/>
                  </a:rPr>
                  <a:t>https://math.stackexchange.com/questions/70728/partial-derivative-in-gradient-descent-for-two-variables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812" t="-182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7363860-B60B-45B0-A6E6-FC1156779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4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Gradient Descent</a:t>
            </a:r>
            <a:endParaRPr lang="en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  <a:spcAft>
                    <a:spcPts val="1800"/>
                  </a:spcAft>
                </a:pPr>
                <a:r>
                  <a:rPr lang="en-US" b="1" i="0" dirty="0">
                    <a:solidFill>
                      <a:srgbClr val="292929"/>
                    </a:solidFill>
                    <a:effectLst/>
                    <a:latin typeface="charter"/>
                  </a:rPr>
                  <a:t>:=</a:t>
                </a:r>
                <a:r>
                  <a:rPr lang="en-US" b="0" i="0" dirty="0">
                    <a:solidFill>
                      <a:srgbClr val="292929"/>
                    </a:solidFill>
                    <a:effectLst/>
                    <a:latin typeface="charter"/>
                  </a:rPr>
                  <a:t> notation: Assignment operator. In programming, it is just = notation.</a:t>
                </a:r>
              </a:p>
              <a:p>
                <a:pPr>
                  <a:spcBef>
                    <a:spcPts val="600"/>
                  </a:spcBef>
                  <a:spcAft>
                    <a:spcPts val="1800"/>
                  </a:spcAft>
                </a:pPr>
                <a:r>
                  <a:rPr lang="en-US" b="1" i="0" dirty="0">
                    <a:solidFill>
                      <a:srgbClr val="292929"/>
                    </a:solidFill>
                    <a:effectLst/>
                    <a:latin typeface="charter"/>
                  </a:rPr>
                  <a:t>𝛼:</a:t>
                </a:r>
                <a:r>
                  <a:rPr lang="en-US" b="0" i="0" dirty="0">
                    <a:solidFill>
                      <a:srgbClr val="292929"/>
                    </a:solidFill>
                    <a:effectLst/>
                    <a:latin typeface="charter"/>
                  </a:rPr>
                  <a:t> Learning rate. It is a fixed value.</a:t>
                </a:r>
              </a:p>
              <a:p>
                <a:pPr>
                  <a:spcBef>
                    <a:spcPts val="600"/>
                  </a:spcBef>
                  <a:spcAft>
                    <a:spcPts val="1800"/>
                  </a:spcAft>
                </a:pPr>
                <a:r>
                  <a:rPr lang="en-US" b="1" i="0" dirty="0">
                    <a:solidFill>
                      <a:srgbClr val="292929"/>
                    </a:solidFill>
                    <a:effectLst/>
                    <a:latin typeface="charter"/>
                  </a:rPr>
                  <a:t>Derivative term:</a:t>
                </a:r>
                <a:r>
                  <a:rPr lang="en-US" b="0" i="0" dirty="0">
                    <a:solidFill>
                      <a:srgbClr val="292929"/>
                    </a:solidFill>
                    <a:effectLst/>
                    <a:latin typeface="charter"/>
                  </a:rPr>
                  <a:t> The partial derivative of the cost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b="0" i="0" dirty="0">
                    <a:solidFill>
                      <a:srgbClr val="292929"/>
                    </a:solidFill>
                    <a:effectLst/>
                    <a:latin typeface="charter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b="0" i="1" dirty="0">
                    <a:solidFill>
                      <a:srgbClr val="292929"/>
                    </a:solidFill>
                    <a:effectLst/>
                    <a:latin typeface="charter"/>
                  </a:rPr>
                  <a:t>=0</a:t>
                </a:r>
                <a:r>
                  <a:rPr lang="en-US" b="0" i="0" dirty="0">
                    <a:solidFill>
                      <a:srgbClr val="292929"/>
                    </a:solidFill>
                    <a:effectLst/>
                    <a:latin typeface="charter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i="0" dirty="0">
                    <a:solidFill>
                      <a:srgbClr val="292929"/>
                    </a:solidFill>
                    <a:effectLst/>
                    <a:latin typeface="charter"/>
                  </a:rPr>
                  <a:t>.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3AE7E87-21F4-4C3F-9AEA-A07EE49EC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07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Choosing 𝛼 (Learning rate)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9C5-D6F1-4AD9-9C51-7AA525C34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α </a:t>
            </a:r>
            <a:r>
              <a:rPr lang="en-US" i="0" dirty="0">
                <a:solidFill>
                  <a:srgbClr val="292929"/>
                </a:solidFill>
                <a:effectLst/>
                <a:latin typeface="charter"/>
              </a:rPr>
              <a:t>is too small, the gradient descent can be slow. It will require more iterations (hence time) to reach the minimum.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b="1" dirty="0"/>
              <a:t>α</a:t>
            </a:r>
            <a:r>
              <a:rPr lang="en-US" dirty="0"/>
              <a:t> is too large, the gradient descent can overshoot the minimum. In that case, it may fail to converge or even diverge.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A9734-B357-441E-920E-153335288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5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Gradient Descent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9C5-D6F1-4AD9-9C51-7AA525C34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 now </a:t>
            </a:r>
            <a:r>
              <a:rPr lang="en-US" b="1" dirty="0"/>
              <a:t>@Notebook</a:t>
            </a:r>
            <a:r>
              <a:rPr lang="en-US" dirty="0"/>
              <a:t> #2 2_2_linear_regression_gradient_descent.ipynb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F85AA-7B9B-475C-A7A7-AA9319269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690688"/>
            <a:ext cx="6667500" cy="2600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11E799-F69E-4A60-A7FE-F73E19EDC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76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Plot the Convergence 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9C5-D6F1-4AD9-9C51-7AA525C34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Plot the result of Gradient Descent Process to search </a:t>
            </a:r>
            <a:r>
              <a:rPr lang="en-ID" dirty="0"/>
              <a:t>𝜃</a:t>
            </a:r>
            <a:r>
              <a:rPr lang="en-ID" baseline="-25000" dirty="0"/>
              <a:t>0 </a:t>
            </a:r>
            <a:r>
              <a:rPr lang="en-ID" dirty="0"/>
              <a:t> and 𝜃</a:t>
            </a:r>
            <a:r>
              <a:rPr lang="en-ID" baseline="-25000" dirty="0"/>
              <a:t>1</a:t>
            </a:r>
            <a:r>
              <a:rPr lang="en-US" dirty="0"/>
              <a:t> as cost function or </a:t>
            </a:r>
            <a:r>
              <a:rPr lang="en-ID" dirty="0"/>
              <a:t>𝐽(𝜃</a:t>
            </a:r>
            <a:r>
              <a:rPr lang="en-ID" baseline="-25000" dirty="0"/>
              <a:t>0</a:t>
            </a:r>
            <a:r>
              <a:rPr lang="en-ID" dirty="0"/>
              <a:t>, 𝜃</a:t>
            </a:r>
            <a:r>
              <a:rPr lang="en-ID" baseline="-25000" dirty="0"/>
              <a:t>1</a:t>
            </a:r>
            <a:r>
              <a:rPr lang="en-ID" dirty="0"/>
              <a:t>).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Let’s inspect the datasets </a:t>
            </a:r>
            <a:r>
              <a:rPr lang="en-US" b="1" dirty="0"/>
              <a:t>@Notebook</a:t>
            </a:r>
            <a:r>
              <a:rPr lang="en-US" dirty="0"/>
              <a:t> #3 2_2_linear_regression_gradient_descent.ipynb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11E799-F69E-4A60-A7FE-F73E19EDC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88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 the Model</a:t>
            </a:r>
            <a:endParaRPr lang="en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D" baseline="-25000" dirty="0"/>
                  <a:t>0 </a:t>
                </a:r>
                <a:r>
                  <a:rPr lang="en-ID" dirty="0"/>
                  <a:t>= Di </a:t>
                </a:r>
                <a:r>
                  <a:rPr lang="en-ID" dirty="0" err="1"/>
                  <a:t>peroleh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proses Gradient Descent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D" baseline="-25000" dirty="0"/>
                  <a:t> </a:t>
                </a:r>
                <a:r>
                  <a:rPr lang="en-ID" dirty="0"/>
                  <a:t>= Di </a:t>
                </a:r>
                <a:r>
                  <a:rPr lang="en-ID" dirty="0" err="1"/>
                  <a:t>peroleh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proses Gradient Descent</a:t>
                </a:r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𝑆𝑎𝑙𝑒𝑠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ID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𝑇𝑉</m:t>
                    </m:r>
                  </m:oMath>
                </a14:m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r>
                  <a:rPr lang="en-US" dirty="0"/>
                  <a:t>Let’s inspect the datasets </a:t>
                </a:r>
                <a:r>
                  <a:rPr lang="en-US" b="1" dirty="0"/>
                  <a:t>@Notebook</a:t>
                </a:r>
                <a:r>
                  <a:rPr lang="en-US" dirty="0"/>
                  <a:t> #4 2_2_linear_regression_gradient_descent.ipynb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endParaRPr lang="en-US" dirty="0"/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811E799-F69E-4A60-A7FE-F73E19EDC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41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Evaluate the Model Performance</a:t>
            </a:r>
            <a:endParaRPr lang="en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𝑅𝑆𝑀𝐸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D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D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nary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D" sz="2400" baseline="30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𝐶𝑜𝑟𝑒𝑙𝑎𝑡𝑖𝑜𝑛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inspect the datasets </a:t>
                </a:r>
                <a:r>
                  <a:rPr lang="en-US" b="1" dirty="0"/>
                  <a:t>@Notebook</a:t>
                </a:r>
                <a:r>
                  <a:rPr lang="en-US" dirty="0"/>
                  <a:t> #5 2_2_linear_regression_gradient_descent.ipynb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endParaRPr lang="en-US" dirty="0"/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811E799-F69E-4A60-A7FE-F73E19EDC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99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Evaluate the Model Performance</a:t>
            </a:r>
            <a:endParaRPr lang="en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Plot the </a:t>
                </a:r>
                <a:r>
                  <a:rPr lang="en-US" b="1" dirty="0"/>
                  <a:t>Predicted Sales</a:t>
                </a:r>
                <a:r>
                  <a:rPr lang="en-US" dirty="0"/>
                  <a:t> compared with the </a:t>
                </a:r>
                <a:r>
                  <a:rPr lang="en-US" b="1" dirty="0"/>
                  <a:t>Real Sales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Calculate the Residual and Analyze the Distribution.</a:t>
                </a: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𝐶𝑜𝑟𝑒𝑙𝑎𝑡𝑖𝑜𝑛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Plot the </a:t>
                </a:r>
                <a:r>
                  <a:rPr lang="en-US" sz="2400" b="1" dirty="0"/>
                  <a:t>Predicted Sales</a:t>
                </a:r>
                <a:r>
                  <a:rPr lang="en-US" sz="2400" dirty="0"/>
                  <a:t> compared with the </a:t>
                </a:r>
                <a:r>
                  <a:rPr lang="en-US" sz="2400" b="1" dirty="0"/>
                  <a:t>Residual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Let’s inspect the datasets </a:t>
                </a:r>
                <a:r>
                  <a:rPr lang="en-US" b="1" dirty="0"/>
                  <a:t>@Notebook</a:t>
                </a:r>
                <a:r>
                  <a:rPr lang="en-US" dirty="0"/>
                  <a:t> #5 2_2_linear_regression_gradient_descent.ipynb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endParaRPr lang="en-US" dirty="0"/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811E799-F69E-4A60-A7FE-F73E19EDC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</a:t>
            </a:r>
            <a:r>
              <a:rPr lang="en-US" b="1" dirty="0" err="1"/>
              <a:t>Explaination</a:t>
            </a:r>
            <a:endParaRPr lang="en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75538-54EB-4373-8FB0-AC6FB201E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6E6DA3AF-7383-42B6-A419-66C47C3A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619" y="1690688"/>
            <a:ext cx="443665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Supervised Learning</a:t>
            </a: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Given the “Right answer” for example 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in the data</a:t>
            </a:r>
          </a:p>
          <a:p>
            <a:pPr marL="0" indent="0">
              <a:buNone/>
            </a:pP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indent="0">
              <a:buNone/>
            </a:pPr>
            <a:r>
              <a:rPr lang="en-US" u="sng" dirty="0"/>
              <a:t>Regression Problem</a:t>
            </a: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Predict real-valued output</a:t>
            </a:r>
          </a:p>
          <a:p>
            <a:pPr marL="0" indent="0">
              <a:buNone/>
            </a:pP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5B8B718-4BF7-483E-AFAD-70D6C135F144}"/>
              </a:ext>
            </a:extLst>
          </p:cNvPr>
          <p:cNvGrpSpPr/>
          <p:nvPr/>
        </p:nvGrpSpPr>
        <p:grpSpPr>
          <a:xfrm>
            <a:off x="418182" y="1739256"/>
            <a:ext cx="6180372" cy="3673089"/>
            <a:chOff x="418182" y="1739256"/>
            <a:chExt cx="6180372" cy="3673089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FC82A85-4042-4947-B4D0-3274AA7C1430}"/>
                </a:ext>
              </a:extLst>
            </p:cNvPr>
            <p:cNvGrpSpPr/>
            <p:nvPr/>
          </p:nvGrpSpPr>
          <p:grpSpPr>
            <a:xfrm>
              <a:off x="1550302" y="1739256"/>
              <a:ext cx="5048252" cy="3267905"/>
              <a:chOff x="1850751" y="1530248"/>
              <a:chExt cx="5048252" cy="3267905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E878D9F2-C58D-46C5-B899-ECBD75241125}"/>
                  </a:ext>
                </a:extLst>
              </p:cNvPr>
              <p:cNvGrpSpPr/>
              <p:nvPr/>
            </p:nvGrpSpPr>
            <p:grpSpPr>
              <a:xfrm>
                <a:off x="2575923" y="1690688"/>
                <a:ext cx="4323080" cy="2536414"/>
                <a:chOff x="4546600" y="1703751"/>
                <a:chExt cx="4323080" cy="2536414"/>
              </a:xfrm>
            </p:grpSpPr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6BB9EE59-4D74-4C7B-90FB-89F1FE816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6600" y="4240164"/>
                  <a:ext cx="432308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D21F08F8-2881-44CD-A0E5-E5165A2518C4}"/>
                    </a:ext>
                  </a:extLst>
                </p:cNvPr>
                <p:cNvCxnSpPr>
                  <a:cxnSpLocks/>
                  <a:endCxn id="2" idx="2"/>
                </p:cNvCxnSpPr>
                <p:nvPr/>
              </p:nvCxnSpPr>
              <p:spPr>
                <a:xfrm flipV="1">
                  <a:off x="4546600" y="1703751"/>
                  <a:ext cx="0" cy="25364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Multiplication Sign 15">
                  <a:extLst>
                    <a:ext uri="{FF2B5EF4-FFF2-40B4-BE49-F238E27FC236}">
                      <a16:creationId xmlns:a16="http://schemas.microsoft.com/office/drawing/2014/main" id="{15FA0980-BBCD-4102-A73B-62DD26AE5164}"/>
                    </a:ext>
                  </a:extLst>
                </p:cNvPr>
                <p:cNvSpPr/>
                <p:nvPr/>
              </p:nvSpPr>
              <p:spPr>
                <a:xfrm>
                  <a:off x="5613397" y="2758430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7" name="Multiplication Sign 16">
                  <a:extLst>
                    <a:ext uri="{FF2B5EF4-FFF2-40B4-BE49-F238E27FC236}">
                      <a16:creationId xmlns:a16="http://schemas.microsoft.com/office/drawing/2014/main" id="{EDDC9ED6-D902-4A6A-B7ED-CC08CFB63144}"/>
                    </a:ext>
                  </a:extLst>
                </p:cNvPr>
                <p:cNvSpPr/>
                <p:nvPr/>
              </p:nvSpPr>
              <p:spPr>
                <a:xfrm>
                  <a:off x="5257798" y="330770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8" name="Multiplication Sign 17">
                  <a:extLst>
                    <a:ext uri="{FF2B5EF4-FFF2-40B4-BE49-F238E27FC236}">
                      <a16:creationId xmlns:a16="http://schemas.microsoft.com/office/drawing/2014/main" id="{79AEF03C-CFD1-4C48-9576-0E0F0B14C9F5}"/>
                    </a:ext>
                  </a:extLst>
                </p:cNvPr>
                <p:cNvSpPr/>
                <p:nvPr/>
              </p:nvSpPr>
              <p:spPr>
                <a:xfrm>
                  <a:off x="5880098" y="3129905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9" name="Multiplication Sign 18">
                  <a:extLst>
                    <a:ext uri="{FF2B5EF4-FFF2-40B4-BE49-F238E27FC236}">
                      <a16:creationId xmlns:a16="http://schemas.microsoft.com/office/drawing/2014/main" id="{4D5DBEBF-6ADA-4C4F-BBE0-5401379D73FE}"/>
                    </a:ext>
                  </a:extLst>
                </p:cNvPr>
                <p:cNvSpPr/>
                <p:nvPr/>
              </p:nvSpPr>
              <p:spPr>
                <a:xfrm>
                  <a:off x="6388099" y="2168928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0" name="Multiplication Sign 19">
                  <a:extLst>
                    <a:ext uri="{FF2B5EF4-FFF2-40B4-BE49-F238E27FC236}">
                      <a16:creationId xmlns:a16="http://schemas.microsoft.com/office/drawing/2014/main" id="{29CB0F1C-C0DB-40E2-8A7E-6C415E64DB73}"/>
                    </a:ext>
                  </a:extLst>
                </p:cNvPr>
                <p:cNvSpPr/>
                <p:nvPr/>
              </p:nvSpPr>
              <p:spPr>
                <a:xfrm>
                  <a:off x="6095997" y="271556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1" name="Multiplication Sign 20">
                  <a:extLst>
                    <a:ext uri="{FF2B5EF4-FFF2-40B4-BE49-F238E27FC236}">
                      <a16:creationId xmlns:a16="http://schemas.microsoft.com/office/drawing/2014/main" id="{E56B78FE-AB52-4FE8-B8CE-AF47C128F180}"/>
                    </a:ext>
                  </a:extLst>
                </p:cNvPr>
                <p:cNvSpPr/>
                <p:nvPr/>
              </p:nvSpPr>
              <p:spPr>
                <a:xfrm>
                  <a:off x="6711039" y="2517182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2" name="Multiplication Sign 21">
                  <a:extLst>
                    <a:ext uri="{FF2B5EF4-FFF2-40B4-BE49-F238E27FC236}">
                      <a16:creationId xmlns:a16="http://schemas.microsoft.com/office/drawing/2014/main" id="{DD41BBF0-921F-4ADE-8E00-C7D22403AB0F}"/>
                    </a:ext>
                  </a:extLst>
                </p:cNvPr>
                <p:cNvSpPr/>
                <p:nvPr/>
              </p:nvSpPr>
              <p:spPr>
                <a:xfrm>
                  <a:off x="8026207" y="243161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3" name="Multiplication Sign 22">
                  <a:extLst>
                    <a:ext uri="{FF2B5EF4-FFF2-40B4-BE49-F238E27FC236}">
                      <a16:creationId xmlns:a16="http://schemas.microsoft.com/office/drawing/2014/main" id="{8EAAD78A-0E57-4E36-B8C0-DBBF615E4718}"/>
                    </a:ext>
                  </a:extLst>
                </p:cNvPr>
                <p:cNvSpPr/>
                <p:nvPr/>
              </p:nvSpPr>
              <p:spPr>
                <a:xfrm>
                  <a:off x="5410199" y="3751412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4" name="Multiplication Sign 23">
                  <a:extLst>
                    <a:ext uri="{FF2B5EF4-FFF2-40B4-BE49-F238E27FC236}">
                      <a16:creationId xmlns:a16="http://schemas.microsoft.com/office/drawing/2014/main" id="{0D287B3B-F19A-4105-AA4A-197166DCA27E}"/>
                    </a:ext>
                  </a:extLst>
                </p:cNvPr>
                <p:cNvSpPr/>
                <p:nvPr/>
              </p:nvSpPr>
              <p:spPr>
                <a:xfrm>
                  <a:off x="6476999" y="3001119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5" name="Multiplication Sign 24">
                  <a:extLst>
                    <a:ext uri="{FF2B5EF4-FFF2-40B4-BE49-F238E27FC236}">
                      <a16:creationId xmlns:a16="http://schemas.microsoft.com/office/drawing/2014/main" id="{6F301451-E599-423F-BCA3-6D956DF837F2}"/>
                    </a:ext>
                  </a:extLst>
                </p:cNvPr>
                <p:cNvSpPr/>
                <p:nvPr/>
              </p:nvSpPr>
              <p:spPr>
                <a:xfrm>
                  <a:off x="7124697" y="2004765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AA29206-36A1-4521-9529-5FF2D8A5D8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33950" y="1969295"/>
                  <a:ext cx="3596096" cy="16994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4" name="Multiplication Sign 53">
                  <a:extLst>
                    <a:ext uri="{FF2B5EF4-FFF2-40B4-BE49-F238E27FC236}">
                      <a16:creationId xmlns:a16="http://schemas.microsoft.com/office/drawing/2014/main" id="{C2CE501F-20A0-431A-AEC2-34D91781C4EB}"/>
                    </a:ext>
                  </a:extLst>
                </p:cNvPr>
                <p:cNvSpPr/>
                <p:nvPr/>
              </p:nvSpPr>
              <p:spPr>
                <a:xfrm>
                  <a:off x="6273796" y="3346450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5" name="Multiplication Sign 54">
                  <a:extLst>
                    <a:ext uri="{FF2B5EF4-FFF2-40B4-BE49-F238E27FC236}">
                      <a16:creationId xmlns:a16="http://schemas.microsoft.com/office/drawing/2014/main" id="{4BFB981F-82DD-4FE7-9214-4B69CC965DC0}"/>
                    </a:ext>
                  </a:extLst>
                </p:cNvPr>
                <p:cNvSpPr/>
                <p:nvPr/>
              </p:nvSpPr>
              <p:spPr>
                <a:xfrm>
                  <a:off x="7289797" y="2830772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6" name="Multiplication Sign 55">
                  <a:extLst>
                    <a:ext uri="{FF2B5EF4-FFF2-40B4-BE49-F238E27FC236}">
                      <a16:creationId xmlns:a16="http://schemas.microsoft.com/office/drawing/2014/main" id="{953F0029-49B0-481F-A2F0-B3DB61CCBFB7}"/>
                    </a:ext>
                  </a:extLst>
                </p:cNvPr>
                <p:cNvSpPr/>
                <p:nvPr/>
              </p:nvSpPr>
              <p:spPr>
                <a:xfrm>
                  <a:off x="7465778" y="250384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9" name="Multiplication Sign 58">
                  <a:extLst>
                    <a:ext uri="{FF2B5EF4-FFF2-40B4-BE49-F238E27FC236}">
                      <a16:creationId xmlns:a16="http://schemas.microsoft.com/office/drawing/2014/main" id="{0EC0F259-7820-407A-A00E-10933991AC03}"/>
                    </a:ext>
                  </a:extLst>
                </p:cNvPr>
                <p:cNvSpPr/>
                <p:nvPr/>
              </p:nvSpPr>
              <p:spPr>
                <a:xfrm>
                  <a:off x="7652109" y="2003829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0" name="Multiplication Sign 59">
                  <a:extLst>
                    <a:ext uri="{FF2B5EF4-FFF2-40B4-BE49-F238E27FC236}">
                      <a16:creationId xmlns:a16="http://schemas.microsoft.com/office/drawing/2014/main" id="{5A52E610-6595-4B7C-A66C-A5E85632E6DA}"/>
                    </a:ext>
                  </a:extLst>
                </p:cNvPr>
                <p:cNvSpPr/>
                <p:nvPr/>
              </p:nvSpPr>
              <p:spPr>
                <a:xfrm>
                  <a:off x="8526418" y="217960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1" name="Multiplication Sign 60">
                  <a:extLst>
                    <a:ext uri="{FF2B5EF4-FFF2-40B4-BE49-F238E27FC236}">
                      <a16:creationId xmlns:a16="http://schemas.microsoft.com/office/drawing/2014/main" id="{CB5B9B77-5B2A-4743-BB86-3F752D4738B7}"/>
                    </a:ext>
                  </a:extLst>
                </p:cNvPr>
                <p:cNvSpPr/>
                <p:nvPr/>
              </p:nvSpPr>
              <p:spPr>
                <a:xfrm>
                  <a:off x="6970210" y="3156797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2" name="Multiplication Sign 61">
                  <a:extLst>
                    <a:ext uri="{FF2B5EF4-FFF2-40B4-BE49-F238E27FC236}">
                      <a16:creationId xmlns:a16="http://schemas.microsoft.com/office/drawing/2014/main" id="{3F066CB1-2813-4A99-8BB8-B55D71B1EF88}"/>
                    </a:ext>
                  </a:extLst>
                </p:cNvPr>
                <p:cNvSpPr/>
                <p:nvPr/>
              </p:nvSpPr>
              <p:spPr>
                <a:xfrm>
                  <a:off x="6998419" y="2275004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3" name="Multiplication Sign 62">
                  <a:extLst>
                    <a:ext uri="{FF2B5EF4-FFF2-40B4-BE49-F238E27FC236}">
                      <a16:creationId xmlns:a16="http://schemas.microsoft.com/office/drawing/2014/main" id="{50B2CA3E-8861-422A-A102-06EE3696658F}"/>
                    </a:ext>
                  </a:extLst>
                </p:cNvPr>
                <p:cNvSpPr/>
                <p:nvPr/>
              </p:nvSpPr>
              <p:spPr>
                <a:xfrm>
                  <a:off x="7829908" y="2872518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4" name="Multiplication Sign 63">
                  <a:extLst>
                    <a:ext uri="{FF2B5EF4-FFF2-40B4-BE49-F238E27FC236}">
                      <a16:creationId xmlns:a16="http://schemas.microsoft.com/office/drawing/2014/main" id="{50D05FA6-E898-4AA7-80E2-BDEBC02745BB}"/>
                    </a:ext>
                  </a:extLst>
                </p:cNvPr>
                <p:cNvSpPr/>
                <p:nvPr/>
              </p:nvSpPr>
              <p:spPr>
                <a:xfrm>
                  <a:off x="8451844" y="269946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6C5C520F-794A-40F4-B11D-BC51B226C751}"/>
                      </a:ext>
                    </a:extLst>
                  </p:cNvPr>
                  <p:cNvSpPr txBox="1"/>
                  <p:nvPr/>
                </p:nvSpPr>
                <p:spPr>
                  <a:xfrm>
                    <a:off x="2169519" y="3996268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6C5C520F-794A-40F4-B11D-BC51B226C7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9519" y="3996268"/>
                    <a:ext cx="406403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C493D74D-5DE0-4A6B-AD8F-0CFE1482A9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751" y="3520161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C493D74D-5DE0-4A6B-AD8F-0CFE1482A9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0751" y="3520161"/>
                    <a:ext cx="40640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85" r="-74627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44117E24-392A-4052-B989-11A34A7F22AA}"/>
                      </a:ext>
                    </a:extLst>
                  </p:cNvPr>
                  <p:cNvSpPr txBox="1"/>
                  <p:nvPr/>
                </p:nvSpPr>
                <p:spPr>
                  <a:xfrm>
                    <a:off x="1872521" y="2993287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44117E24-392A-4052-B989-11A34A7F22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2521" y="2993287"/>
                    <a:ext cx="406403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478" r="-73134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8B723B6D-A9C9-4897-AF2D-1202A26238EE}"/>
                      </a:ext>
                    </a:extLst>
                  </p:cNvPr>
                  <p:cNvSpPr txBox="1"/>
                  <p:nvPr/>
                </p:nvSpPr>
                <p:spPr>
                  <a:xfrm>
                    <a:off x="1868166" y="2505608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8B723B6D-A9C9-4897-AF2D-1202A26238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8166" y="2505608"/>
                    <a:ext cx="406403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985" r="-74627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4CA997A7-4E8B-4876-AD87-4BA35966DD7D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874" y="2004867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4CA997A7-4E8B-4876-AD87-4BA35966DD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874" y="2004867"/>
                    <a:ext cx="406403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545" r="-75758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DDE45715-383F-4DAE-9CFA-6B045F06684A}"/>
                      </a:ext>
                    </a:extLst>
                  </p:cNvPr>
                  <p:cNvSpPr txBox="1"/>
                  <p:nvPr/>
                </p:nvSpPr>
                <p:spPr>
                  <a:xfrm>
                    <a:off x="1885581" y="1530248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DDE45715-383F-4DAE-9CFA-6B045F0668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5581" y="1530248"/>
                    <a:ext cx="406403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478" r="-76119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E866842-0D5F-4C8E-AEF5-8BE92BB5D7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15403" y="4336488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E866842-0D5F-4C8E-AEF5-8BE92BB5D7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5403" y="4336488"/>
                    <a:ext cx="406403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6061" r="-75758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15247707-BA52-4FD3-95E8-19AE78B377D8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124" y="4336487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15247707-BA52-4FD3-95E8-19AE78B377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7124" y="4336487"/>
                    <a:ext cx="40640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478" r="-113433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86F0DD14-59E6-4C78-BE80-2E4A22CBB463}"/>
                      </a:ext>
                    </a:extLst>
                  </p:cNvPr>
                  <p:cNvSpPr txBox="1"/>
                  <p:nvPr/>
                </p:nvSpPr>
                <p:spPr>
                  <a:xfrm>
                    <a:off x="4449437" y="4332985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1500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86F0DD14-59E6-4C78-BE80-2E4A22CBB4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9437" y="4332985"/>
                    <a:ext cx="406403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061" r="-118182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02207784-634D-48E3-B21C-3AB95C521456}"/>
                      </a:ext>
                    </a:extLst>
                  </p:cNvPr>
                  <p:cNvSpPr txBox="1"/>
                  <p:nvPr/>
                </p:nvSpPr>
                <p:spPr>
                  <a:xfrm>
                    <a:off x="5333357" y="4315566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02207784-634D-48E3-B21C-3AB95C5214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3357" y="4315566"/>
                    <a:ext cx="406403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545" r="-116667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63A2D092-9A59-4CA5-90AD-CBB09F139F9D}"/>
                      </a:ext>
                    </a:extLst>
                  </p:cNvPr>
                  <p:cNvSpPr txBox="1"/>
                  <p:nvPr/>
                </p:nvSpPr>
                <p:spPr>
                  <a:xfrm>
                    <a:off x="6230340" y="4311210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63A2D092-9A59-4CA5-90AD-CBB09F139F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0340" y="4311210"/>
                    <a:ext cx="406403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6061" r="-118182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294A8AE-E205-44DF-8B4C-9396CF2560D8}"/>
                    </a:ext>
                  </a:extLst>
                </p:cNvPr>
                <p:cNvSpPr txBox="1"/>
                <p:nvPr/>
              </p:nvSpPr>
              <p:spPr>
                <a:xfrm>
                  <a:off x="418182" y="2747127"/>
                  <a:ext cx="4064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294A8AE-E205-44DF-8B4C-9396CF256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82" y="2747127"/>
                  <a:ext cx="406403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178788" b="-13333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D43B687-77C4-4782-934F-A010B0AE1C55}"/>
                    </a:ext>
                  </a:extLst>
                </p:cNvPr>
                <p:cNvSpPr txBox="1"/>
                <p:nvPr/>
              </p:nvSpPr>
              <p:spPr>
                <a:xfrm>
                  <a:off x="4292681" y="5043013"/>
                  <a:ext cx="4064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D43B687-77C4-4782-934F-A010B0AE1C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2681" y="5043013"/>
                  <a:ext cx="406403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131343" b="-13115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8935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4E12-D2CB-4B0A-BAEB-A0357FEB3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With Scikit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D45E6-B0CF-45E6-85EA-9CD8AC83C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03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9C5-D6F1-4AD9-9C51-7AA525C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600" i="0" dirty="0">
                <a:solidFill>
                  <a:srgbClr val="292929"/>
                </a:solidFill>
                <a:effectLst/>
              </a:rPr>
              <a:t>Define </a:t>
            </a:r>
            <a:r>
              <a:rPr lang="en-ID" sz="2600" i="1" dirty="0">
                <a:solidFill>
                  <a:srgbClr val="292929"/>
                </a:solidFill>
                <a:effectLst/>
              </a:rPr>
              <a:t>x</a:t>
            </a:r>
            <a:r>
              <a:rPr lang="en-ID" sz="2600" i="0" dirty="0">
                <a:solidFill>
                  <a:srgbClr val="292929"/>
                </a:solidFill>
                <a:effectLst/>
              </a:rPr>
              <a:t> and</a:t>
            </a:r>
            <a:r>
              <a:rPr lang="en-ID" sz="2600" i="1" dirty="0">
                <a:solidFill>
                  <a:srgbClr val="292929"/>
                </a:solidFill>
                <a:effectLst/>
              </a:rPr>
              <a:t> y </a:t>
            </a:r>
            <a:r>
              <a:rPr lang="en-ID" sz="2600" b="1" dirty="0">
                <a:solidFill>
                  <a:srgbClr val="292929"/>
                </a:solidFill>
                <a:effectLst/>
              </a:rPr>
              <a:t>#1</a:t>
            </a:r>
          </a:p>
          <a:p>
            <a:r>
              <a:rPr lang="en-US" sz="2600" dirty="0"/>
              <a:t>Split the dataset into a Training Set and a Testing Set </a:t>
            </a:r>
            <a:r>
              <a:rPr lang="en-US" sz="2600" b="1" dirty="0"/>
              <a:t>#2</a:t>
            </a:r>
            <a:endParaRPr lang="en-ID" sz="2600" b="1" i="1" dirty="0">
              <a:solidFill>
                <a:srgbClr val="292929"/>
              </a:solidFill>
            </a:endParaRPr>
          </a:p>
          <a:p>
            <a:r>
              <a:rPr lang="en-US" sz="2600" dirty="0"/>
              <a:t>Create and fit (train) the Model </a:t>
            </a:r>
            <a:r>
              <a:rPr lang="en-US" sz="2600" b="1" dirty="0"/>
              <a:t>#3</a:t>
            </a:r>
          </a:p>
          <a:p>
            <a:r>
              <a:rPr lang="en-US" sz="2600" dirty="0"/>
              <a:t>Get the Gradient and Intercept of the Linear Regression Line </a:t>
            </a:r>
            <a:r>
              <a:rPr lang="en-US" sz="2600" b="1" dirty="0"/>
              <a:t>#4</a:t>
            </a:r>
          </a:p>
          <a:p>
            <a:r>
              <a:rPr lang="en-US" sz="2600" dirty="0"/>
              <a:t>Make Predictions </a:t>
            </a:r>
            <a:r>
              <a:rPr lang="en-US" sz="2600" b="1" dirty="0"/>
              <a:t>#5</a:t>
            </a:r>
          </a:p>
          <a:p>
            <a:r>
              <a:rPr lang="en-US" sz="2600" dirty="0"/>
              <a:t>Evaluate the Model Performance </a:t>
            </a:r>
            <a:r>
              <a:rPr lang="en-US" sz="2600" b="1" dirty="0"/>
              <a:t>#6</a:t>
            </a:r>
          </a:p>
          <a:p>
            <a:r>
              <a:rPr lang="en-US" sz="2600" dirty="0"/>
              <a:t>Let’s inspect the datasets @Notebook 2_3_linear_regression_with_gradient_descent_with_scikit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18BBD-9087-484A-919C-9834114BA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95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4E12-D2CB-4B0A-BAEB-A0357FEB3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With Normal Equation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D45E6-B0CF-45E6-85EA-9CD8AC83C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68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</a:t>
            </a:r>
            <a:endParaRPr lang="en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2600" b="1" dirty="0"/>
                  <a:t>θ</a:t>
                </a:r>
                <a:r>
                  <a:rPr lang="en-US" sz="2600" dirty="0"/>
                  <a:t>: Parameter matrix which contains optimized values.</a:t>
                </a:r>
              </a:p>
              <a:p>
                <a:r>
                  <a:rPr lang="en-US" sz="2600" b="1" dirty="0"/>
                  <a:t>x</a:t>
                </a:r>
                <a:r>
                  <a:rPr lang="en-US" sz="2600" dirty="0"/>
                  <a:t>: Feature matrix. It is represented as a 2d NumPy array. The shape is (m, n+1) where n is the number of predictors and m is </a:t>
                </a:r>
                <a:r>
                  <a:rPr lang="en-US" sz="2600" dirty="0" err="1"/>
                  <a:t>is</a:t>
                </a:r>
                <a:r>
                  <a:rPr lang="en-US" sz="2600" dirty="0"/>
                  <a:t> the number of training examples (rows/observations).</a:t>
                </a:r>
              </a:p>
              <a:p>
                <a:r>
                  <a:rPr lang="en-US" sz="2600" b="1" dirty="0"/>
                  <a:t>y</a:t>
                </a:r>
                <a:r>
                  <a:rPr lang="en-US" sz="2600" dirty="0"/>
                  <a:t>: Target vector. It is represented as a 2d NumPy array to match the dimension. The shape is (m, 1) where m is the number of training examples (rows/observations).</a:t>
                </a:r>
              </a:p>
              <a:p>
                <a:r>
                  <a:rPr lang="en-US" sz="2600" dirty="0"/>
                  <a:t>Let’s inspect the datasets @Notebook 2_4_linear_regression_with_normal_equation.ipynb </a:t>
                </a:r>
                <a:r>
                  <a:rPr lang="en-US" sz="2600" dirty="0">
                    <a:sym typeface="Wingdings" panose="05000000000000000000" pitchFamily="2" charset="2"/>
                  </a:rPr>
                  <a:t>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r="-1565" b="-14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B218BBD-9087-484A-919C-9834114BA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98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B7654F-4E31-4A7B-9E44-DDE5B7D5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vs Normal Equation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D82397-E670-49AC-BF21-55660E37DC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Gradient Descent</a:t>
            </a:r>
          </a:p>
          <a:p>
            <a:r>
              <a:rPr lang="en-US" dirty="0"/>
              <a:t>Need to choose 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𝛼</a:t>
            </a:r>
          </a:p>
          <a:p>
            <a:r>
              <a:rPr lang="en-US" dirty="0">
                <a:solidFill>
                  <a:srgbClr val="292929"/>
                </a:solidFill>
                <a:latin typeface="charter"/>
              </a:rPr>
              <a:t>Need many iterations</a:t>
            </a:r>
          </a:p>
          <a:p>
            <a:r>
              <a:rPr lang="en-US" dirty="0">
                <a:solidFill>
                  <a:srgbClr val="292929"/>
                </a:solidFill>
                <a:latin typeface="charter"/>
              </a:rPr>
              <a:t>Works well even when </a:t>
            </a:r>
            <a:r>
              <a:rPr lang="en-US" b="1" i="1" dirty="0">
                <a:solidFill>
                  <a:srgbClr val="292929"/>
                </a:solidFill>
                <a:effectLst/>
                <a:latin typeface="charter"/>
              </a:rPr>
              <a:t>n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 or the features is large</a:t>
            </a:r>
            <a:r>
              <a:rPr lang="en-US" dirty="0"/>
              <a:t> 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339FA52-4460-438F-A8FB-00E6FB47002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Normal Equation</a:t>
                </a:r>
              </a:p>
              <a:p>
                <a:r>
                  <a:rPr lang="en-US" dirty="0"/>
                  <a:t>No need to choose </a:t>
                </a:r>
                <a:r>
                  <a:rPr lang="en-US" b="1" i="0" dirty="0">
                    <a:solidFill>
                      <a:srgbClr val="292929"/>
                    </a:solidFill>
                    <a:effectLst/>
                    <a:latin typeface="charter"/>
                  </a:rPr>
                  <a:t>𝛼</a:t>
                </a:r>
              </a:p>
              <a:p>
                <a:r>
                  <a:rPr lang="en-US" dirty="0">
                    <a:solidFill>
                      <a:srgbClr val="292929"/>
                    </a:solidFill>
                    <a:latin typeface="charter"/>
                  </a:rPr>
                  <a:t>Don’t need to iterate</a:t>
                </a:r>
              </a:p>
              <a:p>
                <a:r>
                  <a:rPr lang="en-US" dirty="0">
                    <a:solidFill>
                      <a:srgbClr val="292929"/>
                    </a:solidFill>
                    <a:latin typeface="charter"/>
                  </a:rPr>
                  <a:t>Need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292929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29292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>
                  <a:solidFill>
                    <a:srgbClr val="292929"/>
                  </a:solidFill>
                  <a:latin typeface="charter"/>
                </a:endParaRPr>
              </a:p>
              <a:p>
                <a:r>
                  <a:rPr lang="en-ID" dirty="0"/>
                  <a:t>Slow if </a:t>
                </a:r>
                <a:r>
                  <a:rPr lang="en-US" b="1" i="1" dirty="0">
                    <a:solidFill>
                      <a:srgbClr val="292929"/>
                    </a:solidFill>
                    <a:effectLst/>
                    <a:latin typeface="charter"/>
                  </a:rPr>
                  <a:t>n</a:t>
                </a:r>
                <a:r>
                  <a:rPr lang="en-ID" dirty="0"/>
                  <a:t> or the features is very large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339FA52-4460-438F-A8FB-00E6FB4700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131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4E12-D2CB-4B0A-BAEB-A0357FEB3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Advancing Regression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D45E6-B0CF-45E6-85EA-9CD8AC83C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DB0837F-EAEE-4B89-90C6-2F01E0017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https://youtube.com/playlist?list=PLLssT5z_DsK-h9vYZkQkYNWcItqhlRJLN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36858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Gradient Descent with Multiple Features</a:t>
            </a:r>
            <a:endParaRPr lang="en-ID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115D57-A6D1-4698-AFBF-C4144152C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73" y="1690687"/>
            <a:ext cx="9881675" cy="20714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218BBD-9087-484A-919C-9834114BA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6BFDE3-65B2-4B1F-ADD7-6452BA874FDF}"/>
                  </a:ext>
                </a:extLst>
              </p:cNvPr>
              <p:cNvSpPr txBox="1"/>
              <p:nvPr/>
            </p:nvSpPr>
            <p:spPr>
              <a:xfrm>
                <a:off x="450395" y="3999686"/>
                <a:ext cx="60938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b="0" i="1" baseline="-25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6BFDE3-65B2-4B1F-ADD7-6452BA874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95" y="3999686"/>
                <a:ext cx="6093822" cy="461665"/>
              </a:xfrm>
              <a:prstGeom prst="rect">
                <a:avLst/>
              </a:prstGeom>
              <a:blipFill>
                <a:blip r:embed="rId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C8A46F-F882-48CD-ACC3-8FE24767FF95}"/>
                  </a:ext>
                </a:extLst>
              </p:cNvPr>
              <p:cNvSpPr txBox="1"/>
              <p:nvPr/>
            </p:nvSpPr>
            <p:spPr>
              <a:xfrm>
                <a:off x="888273" y="4788490"/>
                <a:ext cx="1628489" cy="1369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D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D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D" sz="2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D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ID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D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C8A46F-F882-48CD-ACC3-8FE24767F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73" y="4788490"/>
                <a:ext cx="1628489" cy="13694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9AA967-5AA6-47B9-A66C-F4B2B3C4CF4C}"/>
                  </a:ext>
                </a:extLst>
              </p:cNvPr>
              <p:cNvSpPr txBox="1"/>
              <p:nvPr/>
            </p:nvSpPr>
            <p:spPr>
              <a:xfrm>
                <a:off x="2625606" y="4788489"/>
                <a:ext cx="1628489" cy="13928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ID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D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ID" sz="24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D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ID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D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D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9AA967-5AA6-47B9-A66C-F4B2B3C4C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606" y="4788489"/>
                <a:ext cx="1628489" cy="13928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3CD7B5B6-C101-43CE-8433-2558F836185E}"/>
              </a:ext>
            </a:extLst>
          </p:cNvPr>
          <p:cNvSpPr/>
          <p:nvPr/>
        </p:nvSpPr>
        <p:spPr>
          <a:xfrm>
            <a:off x="4428309" y="5290457"/>
            <a:ext cx="561702" cy="32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18E89B-D481-4E73-BA86-B48497C70C84}"/>
                  </a:ext>
                </a:extLst>
              </p:cNvPr>
              <p:cNvSpPr txBox="1"/>
              <p:nvPr/>
            </p:nvSpPr>
            <p:spPr>
              <a:xfrm>
                <a:off x="4990011" y="5222910"/>
                <a:ext cx="6093822" cy="614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i="1" baseline="-25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18E89B-D481-4E73-BA86-B48497C70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011" y="5222910"/>
                <a:ext cx="6093822" cy="6146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900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Polynominal</a:t>
            </a:r>
            <a:r>
              <a:rPr lang="en-US" b="1" dirty="0"/>
              <a:t> Linear Regression</a:t>
            </a:r>
            <a:endParaRPr lang="en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18BBD-9087-484A-919C-9834114BA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6BFDE3-65B2-4B1F-ADD7-6452BA874FDF}"/>
                  </a:ext>
                </a:extLst>
              </p:cNvPr>
              <p:cNvSpPr txBox="1"/>
              <p:nvPr/>
            </p:nvSpPr>
            <p:spPr>
              <a:xfrm>
                <a:off x="345891" y="5580293"/>
                <a:ext cx="60938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b="0" i="1" baseline="-25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6BFDE3-65B2-4B1F-ADD7-6452BA874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91" y="5580293"/>
                <a:ext cx="6093822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34B2EB7A-1167-4B92-AE92-06ED911B7500}"/>
              </a:ext>
            </a:extLst>
          </p:cNvPr>
          <p:cNvGrpSpPr/>
          <p:nvPr/>
        </p:nvGrpSpPr>
        <p:grpSpPr>
          <a:xfrm>
            <a:off x="418182" y="1739256"/>
            <a:ext cx="6180372" cy="3673089"/>
            <a:chOff x="418182" y="1739256"/>
            <a:chExt cx="6180372" cy="367308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9426374-D9DA-424E-B889-9211A68BA53A}"/>
                </a:ext>
              </a:extLst>
            </p:cNvPr>
            <p:cNvGrpSpPr/>
            <p:nvPr/>
          </p:nvGrpSpPr>
          <p:grpSpPr>
            <a:xfrm>
              <a:off x="1550302" y="1739256"/>
              <a:ext cx="5048252" cy="3267905"/>
              <a:chOff x="1850751" y="1530248"/>
              <a:chExt cx="5048252" cy="3267905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9887171-C50C-483C-AE33-22D4FD78FDDD}"/>
                  </a:ext>
                </a:extLst>
              </p:cNvPr>
              <p:cNvGrpSpPr/>
              <p:nvPr/>
            </p:nvGrpSpPr>
            <p:grpSpPr>
              <a:xfrm>
                <a:off x="2575923" y="1690688"/>
                <a:ext cx="4323080" cy="2536414"/>
                <a:chOff x="4546600" y="1703751"/>
                <a:chExt cx="4323080" cy="2536414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8608D0BE-79BF-476A-B5A0-4A00AACA01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6600" y="4240164"/>
                  <a:ext cx="432308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1EF51716-778E-4BB1-B478-067C8D077B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46600" y="1703751"/>
                  <a:ext cx="0" cy="25364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Multiplication Sign 32">
                  <a:extLst>
                    <a:ext uri="{FF2B5EF4-FFF2-40B4-BE49-F238E27FC236}">
                      <a16:creationId xmlns:a16="http://schemas.microsoft.com/office/drawing/2014/main" id="{F02A1A09-6B8C-462E-B0AE-0D5925CBE5E3}"/>
                    </a:ext>
                  </a:extLst>
                </p:cNvPr>
                <p:cNvSpPr/>
                <p:nvPr/>
              </p:nvSpPr>
              <p:spPr>
                <a:xfrm>
                  <a:off x="5613397" y="2758430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4" name="Multiplication Sign 33">
                  <a:extLst>
                    <a:ext uri="{FF2B5EF4-FFF2-40B4-BE49-F238E27FC236}">
                      <a16:creationId xmlns:a16="http://schemas.microsoft.com/office/drawing/2014/main" id="{2CFB033B-4EC3-43BD-994F-3E9CBD97DD4A}"/>
                    </a:ext>
                  </a:extLst>
                </p:cNvPr>
                <p:cNvSpPr/>
                <p:nvPr/>
              </p:nvSpPr>
              <p:spPr>
                <a:xfrm>
                  <a:off x="5257798" y="330770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5" name="Multiplication Sign 34">
                  <a:extLst>
                    <a:ext uri="{FF2B5EF4-FFF2-40B4-BE49-F238E27FC236}">
                      <a16:creationId xmlns:a16="http://schemas.microsoft.com/office/drawing/2014/main" id="{7C6AE7BF-6108-4B67-9FA0-E6CEE303D44D}"/>
                    </a:ext>
                  </a:extLst>
                </p:cNvPr>
                <p:cNvSpPr/>
                <p:nvPr/>
              </p:nvSpPr>
              <p:spPr>
                <a:xfrm>
                  <a:off x="5880098" y="3129905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6" name="Multiplication Sign 35">
                  <a:extLst>
                    <a:ext uri="{FF2B5EF4-FFF2-40B4-BE49-F238E27FC236}">
                      <a16:creationId xmlns:a16="http://schemas.microsoft.com/office/drawing/2014/main" id="{73A6C595-23C1-446F-8E23-89378E200A15}"/>
                    </a:ext>
                  </a:extLst>
                </p:cNvPr>
                <p:cNvSpPr/>
                <p:nvPr/>
              </p:nvSpPr>
              <p:spPr>
                <a:xfrm>
                  <a:off x="6388099" y="2168928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7" name="Multiplication Sign 36">
                  <a:extLst>
                    <a:ext uri="{FF2B5EF4-FFF2-40B4-BE49-F238E27FC236}">
                      <a16:creationId xmlns:a16="http://schemas.microsoft.com/office/drawing/2014/main" id="{B4EDEA3B-1279-420F-B675-6685A3B4543F}"/>
                    </a:ext>
                  </a:extLst>
                </p:cNvPr>
                <p:cNvSpPr/>
                <p:nvPr/>
              </p:nvSpPr>
              <p:spPr>
                <a:xfrm>
                  <a:off x="6095997" y="271556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8" name="Multiplication Sign 37">
                  <a:extLst>
                    <a:ext uri="{FF2B5EF4-FFF2-40B4-BE49-F238E27FC236}">
                      <a16:creationId xmlns:a16="http://schemas.microsoft.com/office/drawing/2014/main" id="{143235AA-D7D4-4CA1-B80E-54E2032C8EA2}"/>
                    </a:ext>
                  </a:extLst>
                </p:cNvPr>
                <p:cNvSpPr/>
                <p:nvPr/>
              </p:nvSpPr>
              <p:spPr>
                <a:xfrm>
                  <a:off x="6711039" y="2517182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9" name="Multiplication Sign 38">
                  <a:extLst>
                    <a:ext uri="{FF2B5EF4-FFF2-40B4-BE49-F238E27FC236}">
                      <a16:creationId xmlns:a16="http://schemas.microsoft.com/office/drawing/2014/main" id="{7922F4E7-F6B3-4735-AC84-AE9742232108}"/>
                    </a:ext>
                  </a:extLst>
                </p:cNvPr>
                <p:cNvSpPr/>
                <p:nvPr/>
              </p:nvSpPr>
              <p:spPr>
                <a:xfrm>
                  <a:off x="8026207" y="243161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0" name="Multiplication Sign 39">
                  <a:extLst>
                    <a:ext uri="{FF2B5EF4-FFF2-40B4-BE49-F238E27FC236}">
                      <a16:creationId xmlns:a16="http://schemas.microsoft.com/office/drawing/2014/main" id="{137FA4A6-97EC-4E95-8EBF-BE606D1EFC0F}"/>
                    </a:ext>
                  </a:extLst>
                </p:cNvPr>
                <p:cNvSpPr/>
                <p:nvPr/>
              </p:nvSpPr>
              <p:spPr>
                <a:xfrm>
                  <a:off x="5410199" y="3751412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1" name="Multiplication Sign 40">
                  <a:extLst>
                    <a:ext uri="{FF2B5EF4-FFF2-40B4-BE49-F238E27FC236}">
                      <a16:creationId xmlns:a16="http://schemas.microsoft.com/office/drawing/2014/main" id="{1E67E0EB-ACDE-4ED9-A928-947BB4864AC7}"/>
                    </a:ext>
                  </a:extLst>
                </p:cNvPr>
                <p:cNvSpPr/>
                <p:nvPr/>
              </p:nvSpPr>
              <p:spPr>
                <a:xfrm>
                  <a:off x="6476999" y="3001119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2" name="Multiplication Sign 41">
                  <a:extLst>
                    <a:ext uri="{FF2B5EF4-FFF2-40B4-BE49-F238E27FC236}">
                      <a16:creationId xmlns:a16="http://schemas.microsoft.com/office/drawing/2014/main" id="{4B83EEB1-3FFB-4ED1-B930-D38138BD380C}"/>
                    </a:ext>
                  </a:extLst>
                </p:cNvPr>
                <p:cNvSpPr/>
                <p:nvPr/>
              </p:nvSpPr>
              <p:spPr>
                <a:xfrm>
                  <a:off x="7124697" y="2004765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4" name="Multiplication Sign 43">
                  <a:extLst>
                    <a:ext uri="{FF2B5EF4-FFF2-40B4-BE49-F238E27FC236}">
                      <a16:creationId xmlns:a16="http://schemas.microsoft.com/office/drawing/2014/main" id="{E7E3E1A2-A04E-4355-9E97-100FD554227E}"/>
                    </a:ext>
                  </a:extLst>
                </p:cNvPr>
                <p:cNvSpPr/>
                <p:nvPr/>
              </p:nvSpPr>
              <p:spPr>
                <a:xfrm>
                  <a:off x="6273796" y="3346450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5" name="Multiplication Sign 44">
                  <a:extLst>
                    <a:ext uri="{FF2B5EF4-FFF2-40B4-BE49-F238E27FC236}">
                      <a16:creationId xmlns:a16="http://schemas.microsoft.com/office/drawing/2014/main" id="{DF5B1525-8EFD-470C-B44E-35BEFB66E202}"/>
                    </a:ext>
                  </a:extLst>
                </p:cNvPr>
                <p:cNvSpPr/>
                <p:nvPr/>
              </p:nvSpPr>
              <p:spPr>
                <a:xfrm>
                  <a:off x="7289797" y="2830772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6" name="Multiplication Sign 45">
                  <a:extLst>
                    <a:ext uri="{FF2B5EF4-FFF2-40B4-BE49-F238E27FC236}">
                      <a16:creationId xmlns:a16="http://schemas.microsoft.com/office/drawing/2014/main" id="{D362FC81-B450-4129-B05B-F7A80BA7F700}"/>
                    </a:ext>
                  </a:extLst>
                </p:cNvPr>
                <p:cNvSpPr/>
                <p:nvPr/>
              </p:nvSpPr>
              <p:spPr>
                <a:xfrm>
                  <a:off x="7465778" y="250384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7" name="Multiplication Sign 46">
                  <a:extLst>
                    <a:ext uri="{FF2B5EF4-FFF2-40B4-BE49-F238E27FC236}">
                      <a16:creationId xmlns:a16="http://schemas.microsoft.com/office/drawing/2014/main" id="{D0056827-474A-4C38-9831-9852AF5D395D}"/>
                    </a:ext>
                  </a:extLst>
                </p:cNvPr>
                <p:cNvSpPr/>
                <p:nvPr/>
              </p:nvSpPr>
              <p:spPr>
                <a:xfrm>
                  <a:off x="7652109" y="2003829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8" name="Multiplication Sign 47">
                  <a:extLst>
                    <a:ext uri="{FF2B5EF4-FFF2-40B4-BE49-F238E27FC236}">
                      <a16:creationId xmlns:a16="http://schemas.microsoft.com/office/drawing/2014/main" id="{D6DA526E-4ADC-4E0A-83F4-768B523E7A3B}"/>
                    </a:ext>
                  </a:extLst>
                </p:cNvPr>
                <p:cNvSpPr/>
                <p:nvPr/>
              </p:nvSpPr>
              <p:spPr>
                <a:xfrm>
                  <a:off x="8526418" y="217960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9" name="Multiplication Sign 48">
                  <a:extLst>
                    <a:ext uri="{FF2B5EF4-FFF2-40B4-BE49-F238E27FC236}">
                      <a16:creationId xmlns:a16="http://schemas.microsoft.com/office/drawing/2014/main" id="{8C8787C5-0307-4488-98D0-C781E7F3AB1C}"/>
                    </a:ext>
                  </a:extLst>
                </p:cNvPr>
                <p:cNvSpPr/>
                <p:nvPr/>
              </p:nvSpPr>
              <p:spPr>
                <a:xfrm>
                  <a:off x="6970210" y="3156797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0" name="Multiplication Sign 49">
                  <a:extLst>
                    <a:ext uri="{FF2B5EF4-FFF2-40B4-BE49-F238E27FC236}">
                      <a16:creationId xmlns:a16="http://schemas.microsoft.com/office/drawing/2014/main" id="{AEF43AEF-6DFA-4867-A1E4-0316CD3ACC8B}"/>
                    </a:ext>
                  </a:extLst>
                </p:cNvPr>
                <p:cNvSpPr/>
                <p:nvPr/>
              </p:nvSpPr>
              <p:spPr>
                <a:xfrm>
                  <a:off x="6998419" y="2275004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1" name="Multiplication Sign 50">
                  <a:extLst>
                    <a:ext uri="{FF2B5EF4-FFF2-40B4-BE49-F238E27FC236}">
                      <a16:creationId xmlns:a16="http://schemas.microsoft.com/office/drawing/2014/main" id="{6CF47827-8E31-474C-8C28-4E48C8DE5A30}"/>
                    </a:ext>
                  </a:extLst>
                </p:cNvPr>
                <p:cNvSpPr/>
                <p:nvPr/>
              </p:nvSpPr>
              <p:spPr>
                <a:xfrm>
                  <a:off x="7829908" y="2872518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2" name="Multiplication Sign 51">
                  <a:extLst>
                    <a:ext uri="{FF2B5EF4-FFF2-40B4-BE49-F238E27FC236}">
                      <a16:creationId xmlns:a16="http://schemas.microsoft.com/office/drawing/2014/main" id="{BE8760A9-1C31-4A25-9B11-8E7DBC63ED23}"/>
                    </a:ext>
                  </a:extLst>
                </p:cNvPr>
                <p:cNvSpPr/>
                <p:nvPr/>
              </p:nvSpPr>
              <p:spPr>
                <a:xfrm>
                  <a:off x="8451844" y="2699466"/>
                  <a:ext cx="177799" cy="165099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3F9EC27-FC6A-4165-8FDE-56793D2FB6A9}"/>
                      </a:ext>
                    </a:extLst>
                  </p:cNvPr>
                  <p:cNvSpPr txBox="1"/>
                  <p:nvPr/>
                </p:nvSpPr>
                <p:spPr>
                  <a:xfrm>
                    <a:off x="2169519" y="3996268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3F9EC27-FC6A-4165-8FDE-56793D2FB6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9519" y="3996268"/>
                    <a:ext cx="40640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8693B72-86F0-4689-AD90-CC30539C19B6}"/>
                      </a:ext>
                    </a:extLst>
                  </p:cNvPr>
                  <p:cNvSpPr txBox="1"/>
                  <p:nvPr/>
                </p:nvSpPr>
                <p:spPr>
                  <a:xfrm>
                    <a:off x="1850751" y="3520161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8693B72-86F0-4689-AD90-CC30539C19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0751" y="3520161"/>
                    <a:ext cx="406403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85" r="-74627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B7030B5-0948-4FE9-9345-22E17F37F9C1}"/>
                      </a:ext>
                    </a:extLst>
                  </p:cNvPr>
                  <p:cNvSpPr txBox="1"/>
                  <p:nvPr/>
                </p:nvSpPr>
                <p:spPr>
                  <a:xfrm>
                    <a:off x="1872521" y="2993287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B7030B5-0948-4FE9-9345-22E17F37F9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2521" y="2993287"/>
                    <a:ext cx="406403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478" r="-73134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08303D8D-0ECD-4640-8C18-D79B2CF0F550}"/>
                      </a:ext>
                    </a:extLst>
                  </p:cNvPr>
                  <p:cNvSpPr txBox="1"/>
                  <p:nvPr/>
                </p:nvSpPr>
                <p:spPr>
                  <a:xfrm>
                    <a:off x="1868166" y="2505608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08303D8D-0ECD-4640-8C18-D79B2CF0F5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8166" y="2505608"/>
                    <a:ext cx="406403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985" r="-74627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E592245-6A27-4159-8B1E-D0394A9E25A1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874" y="2004867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E592245-6A27-4159-8B1E-D0394A9E25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874" y="2004867"/>
                    <a:ext cx="406403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545" r="-75758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D9D5557-AEA7-4E1F-93D7-70B679644954}"/>
                      </a:ext>
                    </a:extLst>
                  </p:cNvPr>
                  <p:cNvSpPr txBox="1"/>
                  <p:nvPr/>
                </p:nvSpPr>
                <p:spPr>
                  <a:xfrm>
                    <a:off x="1885581" y="1530248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D9D5557-AEA7-4E1F-93D7-70B6796449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5581" y="1530248"/>
                    <a:ext cx="406403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478" r="-76119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23F09A93-419A-4970-BD4B-8C4A6078D355}"/>
                      </a:ext>
                    </a:extLst>
                  </p:cNvPr>
                  <p:cNvSpPr txBox="1"/>
                  <p:nvPr/>
                </p:nvSpPr>
                <p:spPr>
                  <a:xfrm>
                    <a:off x="2815403" y="4336488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23F09A93-419A-4970-BD4B-8C4A6078D3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5403" y="4336488"/>
                    <a:ext cx="40640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6061" r="-75758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03F484DD-B482-461B-AC8C-49790DE2DA82}"/>
                      </a:ext>
                    </a:extLst>
                  </p:cNvPr>
                  <p:cNvSpPr txBox="1"/>
                  <p:nvPr/>
                </p:nvSpPr>
                <p:spPr>
                  <a:xfrm>
                    <a:off x="3537124" y="4336487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03F484DD-B482-461B-AC8C-49790DE2DA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7124" y="4336487"/>
                    <a:ext cx="406403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478" r="-113433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CA0F006-F80C-45D6-BD53-CA7144FA1855}"/>
                      </a:ext>
                    </a:extLst>
                  </p:cNvPr>
                  <p:cNvSpPr txBox="1"/>
                  <p:nvPr/>
                </p:nvSpPr>
                <p:spPr>
                  <a:xfrm>
                    <a:off x="4449437" y="4332985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1500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CA0F006-F80C-45D6-BD53-CA7144FA18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9437" y="4332985"/>
                    <a:ext cx="406403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6061" r="-118182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7E22BAC-0C92-4BCF-94DA-63B4575E57F0}"/>
                      </a:ext>
                    </a:extLst>
                  </p:cNvPr>
                  <p:cNvSpPr txBox="1"/>
                  <p:nvPr/>
                </p:nvSpPr>
                <p:spPr>
                  <a:xfrm>
                    <a:off x="5333357" y="4315566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7E22BAC-0C92-4BCF-94DA-63B4575E57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3357" y="4315566"/>
                    <a:ext cx="406403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545" r="-116667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5858DB86-186C-4E49-B993-30024B164DD8}"/>
                      </a:ext>
                    </a:extLst>
                  </p:cNvPr>
                  <p:cNvSpPr txBox="1"/>
                  <p:nvPr/>
                </p:nvSpPr>
                <p:spPr>
                  <a:xfrm>
                    <a:off x="6230340" y="4311210"/>
                    <a:ext cx="40640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oMath>
                      </m:oMathPara>
                    </a14:m>
                    <a:endParaRPr lang="en-ID" sz="2400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5858DB86-186C-4E49-B993-30024B164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0340" y="4311210"/>
                    <a:ext cx="406403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061" r="-118182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2C29D05-BD6D-4B63-B642-880EDA4DB951}"/>
                    </a:ext>
                  </a:extLst>
                </p:cNvPr>
                <p:cNvSpPr txBox="1"/>
                <p:nvPr/>
              </p:nvSpPr>
              <p:spPr>
                <a:xfrm>
                  <a:off x="418182" y="2747127"/>
                  <a:ext cx="4064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2C29D05-BD6D-4B63-B642-880EDA4DB9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82" y="2747127"/>
                  <a:ext cx="406403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178788" b="-13333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39AE807-1A9D-4398-86E6-78D98B93FBF8}"/>
                    </a:ext>
                  </a:extLst>
                </p:cNvPr>
                <p:cNvSpPr txBox="1"/>
                <p:nvPr/>
              </p:nvSpPr>
              <p:spPr>
                <a:xfrm>
                  <a:off x="4292681" y="5043013"/>
                  <a:ext cx="4064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D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39AE807-1A9D-4398-86E6-78D98B93FB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2681" y="5043013"/>
                  <a:ext cx="406403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131343" b="-13115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C2E2651-B114-495B-9B72-E7A967EA0AFC}"/>
                  </a:ext>
                </a:extLst>
              </p:cNvPr>
              <p:cNvSpPr txBox="1"/>
              <p:nvPr/>
            </p:nvSpPr>
            <p:spPr>
              <a:xfrm>
                <a:off x="641982" y="6111518"/>
                <a:ext cx="6093822" cy="614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b="0" i="1" baseline="-25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C2E2651-B114-495B-9B72-E7A967EA0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82" y="6111518"/>
                <a:ext cx="6093822" cy="6144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CC8DFFD-737E-462F-865A-50AD6AA04E97}"/>
                  </a:ext>
                </a:extLst>
              </p:cNvPr>
              <p:cNvSpPr txBox="1"/>
              <p:nvPr/>
            </p:nvSpPr>
            <p:spPr>
              <a:xfrm>
                <a:off x="7092411" y="1599411"/>
                <a:ext cx="4484180" cy="614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i="1" baseline="-25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CC8DFFD-737E-462F-865A-50AD6AA04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411" y="1599411"/>
                <a:ext cx="4484180" cy="6144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61013B0-F29B-4084-BCA6-09B90E6A7224}"/>
                  </a:ext>
                </a:extLst>
              </p:cNvPr>
              <p:cNvSpPr txBox="1"/>
              <p:nvPr/>
            </p:nvSpPr>
            <p:spPr>
              <a:xfrm>
                <a:off x="7280719" y="2261929"/>
                <a:ext cx="4484180" cy="614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b="0" i="1" baseline="-25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61013B0-F29B-4084-BCA6-09B90E6A7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719" y="2261929"/>
                <a:ext cx="4484180" cy="6144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966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Scaling</a:t>
            </a:r>
            <a:endParaRPr lang="en-ID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115D57-A6D1-4698-AFBF-C4144152C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73" y="1690687"/>
            <a:ext cx="9881675" cy="20714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218BBD-9087-484A-919C-9834114BA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C7195B-7603-45C5-91AA-E44A210CE925}"/>
                  </a:ext>
                </a:extLst>
              </p:cNvPr>
              <p:cNvSpPr txBox="1"/>
              <p:nvPr/>
            </p:nvSpPr>
            <p:spPr>
              <a:xfrm>
                <a:off x="653144" y="3864457"/>
                <a:ext cx="4859107" cy="6070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(0 −2000)</m:t>
                      </m:r>
                    </m:oMath>
                  </m:oMathPara>
                </a14:m>
                <a:endParaRPr lang="en-US" sz="2400" b="0" i="1" baseline="-25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C7195B-7603-45C5-91AA-E44A210CE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4" y="3864457"/>
                <a:ext cx="4859107" cy="6070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37DC31-F4D7-4252-8003-32BC3BB18089}"/>
                  </a:ext>
                </a:extLst>
              </p:cNvPr>
              <p:cNvSpPr txBox="1"/>
              <p:nvPr/>
            </p:nvSpPr>
            <p:spPr>
              <a:xfrm>
                <a:off x="653144" y="4408006"/>
                <a:ext cx="4859107" cy="6070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𝑏𝑒𝑑𝑟𝑜𝑜𝑚𝑠</m:t>
                      </m:r>
                    </m:oMath>
                  </m:oMathPara>
                </a14:m>
                <a:endParaRPr lang="en-US" sz="2400" b="0" i="1" baseline="-25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37DC31-F4D7-4252-8003-32BC3BB18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4" y="4408006"/>
                <a:ext cx="4859107" cy="6070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DE68E6-5BE3-48A1-A5A3-EF63F1A06B36}"/>
                  </a:ext>
                </a:extLst>
              </p:cNvPr>
              <p:cNvSpPr txBox="1"/>
              <p:nvPr/>
            </p:nvSpPr>
            <p:spPr>
              <a:xfrm>
                <a:off x="653144" y="5678190"/>
                <a:ext cx="2690949" cy="8788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sz="2400" b="0" i="1" baseline="-25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DE68E6-5BE3-48A1-A5A3-EF63F1A06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4" y="5678190"/>
                <a:ext cx="2690949" cy="8788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AC0C5370-F629-44AA-96AF-2E63E4FC1CDF}"/>
              </a:ext>
            </a:extLst>
          </p:cNvPr>
          <p:cNvSpPr txBox="1">
            <a:spLocks/>
          </p:cNvSpPr>
          <p:nvPr/>
        </p:nvSpPr>
        <p:spPr>
          <a:xfrm>
            <a:off x="838200" y="5095451"/>
            <a:ext cx="5181600" cy="1081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92929"/>
                </a:solidFill>
                <a:latin typeface="charter"/>
              </a:rPr>
              <a:t>Mean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63C276-32D0-44F6-A002-B4201F660461}"/>
                  </a:ext>
                </a:extLst>
              </p:cNvPr>
              <p:cNvSpPr txBox="1"/>
              <p:nvPr/>
            </p:nvSpPr>
            <p:spPr>
              <a:xfrm>
                <a:off x="5538655" y="4910802"/>
                <a:ext cx="4859107" cy="6070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≤1</m:t>
                      </m:r>
                    </m:oMath>
                  </m:oMathPara>
                </a14:m>
                <a:endParaRPr lang="en-US" sz="2400" b="0" i="1" baseline="-25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63C276-32D0-44F6-A002-B4201F660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655" y="4910802"/>
                <a:ext cx="4859107" cy="6070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6EB2F7AB-F306-41E9-BFFF-A2EF2D5DFC66}"/>
              </a:ext>
            </a:extLst>
          </p:cNvPr>
          <p:cNvSpPr/>
          <p:nvPr/>
        </p:nvSpPr>
        <p:spPr>
          <a:xfrm>
            <a:off x="5172892" y="3958046"/>
            <a:ext cx="563604" cy="2403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5658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4E12-D2CB-4B0A-BAEB-A0357FEB3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LATIHAN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D45E6-B0CF-45E6-85EA-9CD8AC83C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DB0837F-EAEE-4B89-90C6-2F01E0017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b="1" dirty="0"/>
              <a:t>@Notebook</a:t>
            </a:r>
            <a:br>
              <a:rPr lang="en-US" dirty="0"/>
            </a:br>
            <a:r>
              <a:rPr lang="en-US" dirty="0"/>
              <a:t>2_1_data_processing_life_expectancy.ipynb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3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9C5-D6F1-4AD9-9C51-7AA525C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Simple Linear Regression Model to predict sales based on the </a:t>
            </a:r>
            <a:r>
              <a:rPr lang="en-US" b="1" dirty="0"/>
              <a:t>money spent </a:t>
            </a:r>
            <a:r>
              <a:rPr lang="en-US" dirty="0"/>
              <a:t>on </a:t>
            </a:r>
            <a:r>
              <a:rPr lang="en-US" b="1" dirty="0"/>
              <a:t>TV advertising</a:t>
            </a:r>
            <a:r>
              <a:rPr lang="en-US" dirty="0"/>
              <a:t>.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Decide whether TV advertising is effective or not and if it is effective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How much money the company should spend on TV advertising to get a particular increase in sales.</a:t>
            </a:r>
          </a:p>
          <a:p>
            <a:pPr lvl="1"/>
            <a:endParaRPr lang="en-US" dirty="0">
              <a:solidFill>
                <a:srgbClr val="292929"/>
              </a:solidFill>
              <a:latin typeface="charter"/>
            </a:endParaRPr>
          </a:p>
          <a:p>
            <a:r>
              <a:rPr lang="en-US" dirty="0"/>
              <a:t>Let’s inspect the datasets </a:t>
            </a:r>
            <a:r>
              <a:rPr lang="en-US" b="1" dirty="0"/>
              <a:t>@Notebook</a:t>
            </a:r>
            <a:r>
              <a:rPr lang="en-US" dirty="0"/>
              <a:t> #1 </a:t>
            </a:r>
            <a:br>
              <a:rPr lang="en-US" dirty="0"/>
            </a:br>
            <a:r>
              <a:rPr lang="en-US" dirty="0"/>
              <a:t>2_1_data_processing.ipynb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lvl="1"/>
            <a:endParaRPr lang="en-US" dirty="0">
              <a:solidFill>
                <a:srgbClr val="292929"/>
              </a:solidFill>
              <a:latin typeface="chart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75538-54EB-4373-8FB0-AC6FB201E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4E12-D2CB-4B0A-BAEB-A0357FEB3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Scratch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D45E6-B0CF-45E6-85EA-9CD8AC83C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9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understanding using Exploratory Data Analysis (EDA)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9C5-D6F1-4AD9-9C51-7AA525C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understand our dataset. </a:t>
            </a:r>
          </a:p>
          <a:p>
            <a:r>
              <a:rPr lang="en-US" dirty="0"/>
              <a:t>EDA techniques can be divided into two types:</a:t>
            </a:r>
          </a:p>
          <a:p>
            <a:pPr lvl="1"/>
            <a:r>
              <a:rPr lang="en-US" dirty="0"/>
              <a:t>Numerical techniques</a:t>
            </a:r>
          </a:p>
          <a:p>
            <a:pPr lvl="1"/>
            <a:r>
              <a:rPr lang="en-US" dirty="0"/>
              <a:t>Graphical techniques</a:t>
            </a:r>
            <a:endParaRPr lang="en-US" dirty="0">
              <a:solidFill>
                <a:srgbClr val="292929"/>
              </a:solidFill>
              <a:latin typeface="charter"/>
            </a:endParaRPr>
          </a:p>
          <a:p>
            <a:pPr lvl="1"/>
            <a:endParaRPr lang="en-US" dirty="0">
              <a:solidFill>
                <a:srgbClr val="292929"/>
              </a:solidFill>
              <a:latin typeface="charter"/>
            </a:endParaRPr>
          </a:p>
          <a:p>
            <a:r>
              <a:rPr lang="en-US" dirty="0"/>
              <a:t>Let’s inspect the datasets </a:t>
            </a:r>
            <a:r>
              <a:rPr lang="en-US" b="1" dirty="0"/>
              <a:t>@Notebook</a:t>
            </a:r>
            <a:r>
              <a:rPr lang="en-US" dirty="0"/>
              <a:t> #2 </a:t>
            </a:r>
            <a:br>
              <a:rPr lang="en-US" dirty="0"/>
            </a:br>
            <a:r>
              <a:rPr lang="en-US" dirty="0"/>
              <a:t>2_1_data_processing.ipynb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093D0-1C78-48E6-BA5B-AD25F4E3B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4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Take the Conclusion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9C5-D6F1-4AD9-9C51-7AA525C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Since there seems to be a </a:t>
            </a:r>
            <a:r>
              <a:rPr lang="en-US" b="1" i="1" dirty="0">
                <a:solidFill>
                  <a:srgbClr val="292929"/>
                </a:solidFill>
                <a:effectLst/>
                <a:latin typeface="charter"/>
              </a:rPr>
              <a:t>linear relationship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between TV advertising and sales.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We can build a linear regression model as our problem statement defines.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What do you do if you see a non-linear relationship between the two variables? 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You cannot build a linear regression model.</a:t>
            </a:r>
            <a:endParaRPr lang="en-US" dirty="0">
              <a:solidFill>
                <a:srgbClr val="292929"/>
              </a:solidFill>
              <a:latin typeface="chart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614F8-31F7-48AC-9B5B-018BBFD24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Analyze the distribution of variables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9C5-D6F1-4AD9-9C51-7AA525C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inspect the datasets @Notebook #2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Histogram of TV Ad spending: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distribution of TV Ad spending is symmetric. 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mean and median are approximately the same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TV Ad spending follows a uniform distribution with a mean of 147. 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center is close to 150. The typical deviation in TV Ad spending from the mean is about 85.9 units.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18BBD-9087-484A-919C-9834114BA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5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Analyze the distribution of variables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59C5-D6F1-4AD9-9C51-7AA525C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inspect the datasets @Notebook #2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Histogram of sales: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distribution of sales is single-peaked (unimodal) and symmetric. 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mean and median are approximately the same. 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Sales approximately follow a normal distribution with a mean of 15.13. 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center is close to 16. 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typical deviation in sales from the mean is about 5.2 units.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F1F170-F157-40AB-BFF0-4EADC09A3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7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99D-3127-4C9F-A437-D131FC7A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Regression Model</a:t>
            </a:r>
            <a:endParaRPr lang="en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dirty="0"/>
                  <a:t>Simple Linear Regression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b="0" i="1" baseline="-250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D" baseline="-25000" dirty="0"/>
                  <a:t>0 </a:t>
                </a:r>
                <a:r>
                  <a:rPr lang="en-ID" dirty="0"/>
                  <a:t>and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D" baseline="-25000" dirty="0"/>
                  <a:t>1</a:t>
                </a:r>
                <a:r>
                  <a:rPr lang="en-ID" dirty="0"/>
                  <a:t>: Model parameters</a:t>
                </a: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D" dirty="0"/>
                  <a:t>: Response variable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ID" dirty="0"/>
                  <a:t>: Predictor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F59C5-D6F1-4AD9-9C51-7AA525C34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329A250-9CBE-4A0E-949B-AF0FA5BC1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3" y="5787889"/>
            <a:ext cx="3348989" cy="9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0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</TotalTime>
  <Words>1297</Words>
  <Application>Microsoft Office PowerPoint</Application>
  <PresentationFormat>Widescreen</PresentationFormat>
  <Paragraphs>181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charter</vt:lpstr>
      <vt:lpstr>Office Theme</vt:lpstr>
      <vt:lpstr>Basic Regression</vt:lpstr>
      <vt:lpstr>Simple Explaination</vt:lpstr>
      <vt:lpstr>Problem</vt:lpstr>
      <vt:lpstr>From Scratch</vt:lpstr>
      <vt:lpstr>Dataset understanding using Exploratory Data Analysis (EDA)</vt:lpstr>
      <vt:lpstr>Take the Conclusion</vt:lpstr>
      <vt:lpstr>Analyze the distribution of variables</vt:lpstr>
      <vt:lpstr>Analyze the distribution of variables</vt:lpstr>
      <vt:lpstr>Regression Model</vt:lpstr>
      <vt:lpstr>Cost Function</vt:lpstr>
      <vt:lpstr>Determine the θ0 and the θ1</vt:lpstr>
      <vt:lpstr>Gradient Descent</vt:lpstr>
      <vt:lpstr>Gradient Descent</vt:lpstr>
      <vt:lpstr>Choosing 𝛼 (Learning rate)</vt:lpstr>
      <vt:lpstr>Gradient Descent</vt:lpstr>
      <vt:lpstr>Plot the Convergence </vt:lpstr>
      <vt:lpstr>Train the Model</vt:lpstr>
      <vt:lpstr>Evaluate the Model Performance</vt:lpstr>
      <vt:lpstr>Evaluate the Model Performance</vt:lpstr>
      <vt:lpstr>With Scikit</vt:lpstr>
      <vt:lpstr>Steps</vt:lpstr>
      <vt:lpstr>With Normal Equation</vt:lpstr>
      <vt:lpstr>Steps</vt:lpstr>
      <vt:lpstr>Gradient Descent vs Normal Equation</vt:lpstr>
      <vt:lpstr>Advancing Regression</vt:lpstr>
      <vt:lpstr>Gradient Descent with Multiple Features</vt:lpstr>
      <vt:lpstr>Polynominal Linear Regression</vt:lpstr>
      <vt:lpstr>Feature Scaling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Rohman Widiyanto</dc:creator>
  <cp:lastModifiedBy>Rohman Widiyanto</cp:lastModifiedBy>
  <cp:revision>96</cp:revision>
  <dcterms:created xsi:type="dcterms:W3CDTF">2021-08-05T14:44:12Z</dcterms:created>
  <dcterms:modified xsi:type="dcterms:W3CDTF">2021-08-08T05:18:07Z</dcterms:modified>
</cp:coreProperties>
</file>