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69" r:id="rId2"/>
    <p:sldId id="276" r:id="rId3"/>
    <p:sldId id="274" r:id="rId4"/>
    <p:sldId id="275" r:id="rId5"/>
    <p:sldId id="277" r:id="rId6"/>
    <p:sldId id="279" r:id="rId7"/>
    <p:sldId id="281" r:id="rId8"/>
    <p:sldId id="280" r:id="rId9"/>
    <p:sldId id="278" r:id="rId10"/>
    <p:sldId id="282" r:id="rId11"/>
    <p:sldId id="286" r:id="rId12"/>
    <p:sldId id="287" r:id="rId13"/>
    <p:sldId id="288" r:id="rId14"/>
    <p:sldId id="290" r:id="rId15"/>
    <p:sldId id="301" r:id="rId16"/>
    <p:sldId id="289" r:id="rId17"/>
    <p:sldId id="291" r:id="rId18"/>
    <p:sldId id="300" r:id="rId19"/>
    <p:sldId id="292" r:id="rId20"/>
    <p:sldId id="293" r:id="rId21"/>
    <p:sldId id="296" r:id="rId22"/>
    <p:sldId id="297" r:id="rId23"/>
    <p:sldId id="295" r:id="rId24"/>
    <p:sldId id="302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DA5755-64F6-4799-BDEF-5C25999CB545}"/>
              </a:ext>
            </a:extLst>
          </p:cNvPr>
          <p:cNvSpPr/>
          <p:nvPr userDrawn="1"/>
        </p:nvSpPr>
        <p:spPr>
          <a:xfrm>
            <a:off x="9197734" y="5676484"/>
            <a:ext cx="2905714" cy="1119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E53D1-1F2F-4D80-B145-2FE2A1EAA9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8886" y="5592438"/>
            <a:ext cx="4861776" cy="11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7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93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4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82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240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97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8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9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2" Type="http://schemas.openxmlformats.org/officeDocument/2006/relationships/hyperlink" Target="http://www.internetnews.com/bus-news/article.php/593301/BrowseUp+Unveils+Beta+Software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-job.co.il/" TargetMode="External"/><Relationship Id="rId2" Type="http://schemas.openxmlformats.org/officeDocument/2006/relationships/hyperlink" Target="https://automation.co.il/person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ternetnews.com/bus-news/article.php/593301/BrowseUp+Unveils+Beta+Software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sz="6000" dirty="0"/>
              <a:t>HTML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- רשימות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/>
              <a:t>רשימה לא ממוספרת</a:t>
            </a:r>
          </a:p>
          <a:p>
            <a:pPr algn="l"/>
            <a:r>
              <a:rPr lang="en-US" sz="3600" dirty="0"/>
              <a:t>&lt;ul&gt;</a:t>
            </a:r>
          </a:p>
          <a:p>
            <a:pPr algn="l"/>
            <a:r>
              <a:rPr lang="en-US" sz="3600" dirty="0"/>
              <a:t>	&lt;li&gt;first item&lt;/li&gt;</a:t>
            </a:r>
          </a:p>
          <a:p>
            <a:r>
              <a:rPr lang="en-US" sz="3600" dirty="0"/>
              <a:t>	&lt;li&gt;first item&lt;/li&gt;</a:t>
            </a:r>
          </a:p>
          <a:p>
            <a:r>
              <a:rPr lang="en-US" sz="3600" dirty="0"/>
              <a:t>	&lt;li&gt;first item&lt;/li&gt;</a:t>
            </a:r>
          </a:p>
          <a:p>
            <a:r>
              <a:rPr lang="en-US" sz="3600" dirty="0"/>
              <a:t>&lt;/ul&gt;</a:t>
            </a:r>
          </a:p>
          <a:p>
            <a:pPr algn="l"/>
            <a:endParaRPr lang="en-US" sz="36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קישורים (</a:t>
            </a:r>
            <a:r>
              <a:rPr lang="en-US" sz="3600" dirty="0"/>
              <a:t>anchors</a:t>
            </a:r>
            <a:r>
              <a:rPr lang="he-IL" sz="3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4216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/>
              <a:t>קישורים - לינקים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="http://www.automation.co.il"&gt;</a:t>
            </a:r>
            <a:r>
              <a:rPr lang="en-GB" sz="2800" dirty="0"/>
              <a:t>link to&lt;/a&gt;</a:t>
            </a:r>
            <a:endParaRPr lang="en-US" sz="2800" dirty="0"/>
          </a:p>
          <a:p>
            <a:pPr algn="r" rtl="1"/>
            <a:endParaRPr lang="he-IL" sz="3600" dirty="0"/>
          </a:p>
          <a:p>
            <a:pPr algn="r" rtl="1"/>
            <a:r>
              <a:rPr lang="he-IL" sz="3600" dirty="0"/>
              <a:t>קישור שנפתח בדף חדש</a:t>
            </a:r>
            <a:endParaRPr lang="en-US" sz="3600" dirty="0"/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="http://www.automation.co.il"</a:t>
            </a:r>
            <a:r>
              <a:rPr lang="en-GB" sz="2800" dirty="0"/>
              <a:t> target=</a:t>
            </a:r>
            <a:r>
              <a:rPr lang="he-IL" sz="2800" dirty="0"/>
              <a:t>"</a:t>
            </a:r>
            <a:r>
              <a:rPr lang="en-US" sz="2800" dirty="0"/>
              <a:t>_blank</a:t>
            </a:r>
            <a:r>
              <a:rPr lang="he-IL" sz="2800" dirty="0"/>
              <a:t>"</a:t>
            </a:r>
            <a:r>
              <a:rPr lang="en-US" sz="2800" dirty="0"/>
              <a:t>&gt;</a:t>
            </a:r>
            <a:r>
              <a:rPr lang="en-GB" sz="2800" dirty="0"/>
              <a:t>link to&lt;/a&gt;</a:t>
            </a:r>
            <a:endParaRPr lang="en-US" sz="28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עיצוב טקסט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&lt;u&gt;This tag will show underline text&lt;/u&gt;</a:t>
            </a:r>
          </a:p>
          <a:p>
            <a:r>
              <a:rPr lang="en-US" sz="2800" dirty="0"/>
              <a:t>&lt;b&gt;This tag will show a bold text&lt;/b&gt;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i</a:t>
            </a:r>
            <a:r>
              <a:rPr lang="en-US" sz="2800" dirty="0"/>
              <a:t>&gt;This tag will show italic text&lt;/</a:t>
            </a:r>
            <a:r>
              <a:rPr lang="en-US" sz="2800" dirty="0" err="1"/>
              <a:t>i</a:t>
            </a:r>
            <a:r>
              <a:rPr lang="en-US" sz="2800" dirty="0"/>
              <a:t>&gt;</a:t>
            </a:r>
          </a:p>
          <a:p>
            <a:pPr algn="r" rtl="1"/>
            <a:endParaRPr lang="he-IL" sz="36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3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כללי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/>
              <a:t>&lt;p&gt;&lt;/p&gt;</a:t>
            </a:r>
            <a:r>
              <a:rPr lang="he-IL" sz="2800" dirty="0"/>
              <a:t> - </a:t>
            </a:r>
            <a:r>
              <a:rPr lang="en-US" sz="2800" dirty="0"/>
              <a:t>paragraph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 /&gt;</a:t>
            </a:r>
            <a:r>
              <a:rPr lang="he-IL" sz="2800" dirty="0"/>
              <a:t> - לרדת שורה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 /&gt;</a:t>
            </a:r>
            <a:r>
              <a:rPr lang="he-IL" sz="2800" dirty="0"/>
              <a:t> - הפרדה של קו</a:t>
            </a:r>
            <a:endParaRPr lang="en-US" sz="2800" dirty="0"/>
          </a:p>
          <a:p>
            <a:endParaRPr lang="en-US" sz="28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8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תמונות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תמונה מאתר</a:t>
            </a:r>
            <a:endParaRPr lang="en-US" sz="2000" dirty="0"/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=“http://www.automation.co.il/img.jpg” /&gt;</a:t>
            </a:r>
            <a:endParaRPr lang="he-IL" sz="2000" dirty="0"/>
          </a:p>
          <a:p>
            <a:pPr algn="l"/>
            <a:endParaRPr lang="he-IL" sz="2000" dirty="0"/>
          </a:p>
          <a:p>
            <a:pPr algn="r" rtl="1"/>
            <a:r>
              <a:rPr lang="he-IL" sz="2000" dirty="0"/>
              <a:t>תמונה מהמחשב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img</a:t>
            </a:r>
            <a:r>
              <a:rPr lang="en-US" sz="2000" dirty="0"/>
              <a:t>/img.jpg” /&gt;</a:t>
            </a:r>
            <a:endParaRPr lang="he-IL" sz="2000" dirty="0"/>
          </a:p>
          <a:p>
            <a:pPr algn="ctr" rtl="1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0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תגיות נוספות ומתקדמות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4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טבלאות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&lt;table&gt;</a:t>
            </a:r>
          </a:p>
          <a:p>
            <a:pPr algn="l"/>
            <a:r>
              <a:rPr lang="en-US" sz="2000" dirty="0"/>
              <a:t>	&lt;tr&gt;</a:t>
            </a:r>
          </a:p>
          <a:p>
            <a:pPr algn="l"/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&gt;name&lt;/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&gt;phone&lt;/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	&lt;/tr&gt;</a:t>
            </a:r>
          </a:p>
          <a:p>
            <a:r>
              <a:rPr lang="en-US" sz="2000" dirty="0"/>
              <a:t>	&lt;tr&gt;</a:t>
            </a:r>
          </a:p>
          <a:p>
            <a:r>
              <a:rPr lang="en-US" sz="2000" dirty="0"/>
              <a:t>		&lt;td&gt;Gal&lt;/td&gt;</a:t>
            </a:r>
          </a:p>
          <a:p>
            <a:r>
              <a:rPr lang="en-US" sz="2000" dirty="0"/>
              <a:t>		&lt;td&gt;0522702384&lt;/td&gt;</a:t>
            </a:r>
          </a:p>
          <a:p>
            <a:r>
              <a:rPr lang="en-US" sz="2000" dirty="0"/>
              <a:t>	&lt;/tr&gt;</a:t>
            </a:r>
          </a:p>
          <a:p>
            <a:r>
              <a:rPr lang="en-US" sz="2000" dirty="0"/>
              <a:t>	&lt;tr&gt;</a:t>
            </a:r>
          </a:p>
          <a:p>
            <a:r>
              <a:rPr lang="en-US" sz="2000" dirty="0"/>
              <a:t>		&lt;td&gt;Gal&lt;/td&gt;</a:t>
            </a:r>
          </a:p>
          <a:p>
            <a:r>
              <a:rPr lang="en-US" sz="2000" dirty="0"/>
              <a:t>		&lt;td&gt;0522702384&lt;/td&gt;</a:t>
            </a:r>
          </a:p>
          <a:p>
            <a:r>
              <a:rPr lang="en-US" sz="2000" dirty="0"/>
              <a:t>	&lt;/tr&gt;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&lt;/table&gt;</a:t>
            </a:r>
          </a:p>
          <a:p>
            <a:pPr algn="l"/>
            <a:endParaRPr lang="he-IL" sz="2000" dirty="0"/>
          </a:p>
          <a:p>
            <a:pPr algn="ctr" rtl="1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9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טפסים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https://www.w3schools.com/html/html_forms.asp</a:t>
            </a:r>
            <a:endParaRPr lang="he-IL" sz="3200" dirty="0"/>
          </a:p>
          <a:p>
            <a:pPr algn="l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8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עיצוב האתר על ידי </a:t>
            </a:r>
            <a:r>
              <a:rPr lang="en-US" sz="6000" dirty="0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5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</a:t>
            </a:r>
            <a:r>
              <a:rPr lang="en-GB" sz="3600" dirty="0"/>
              <a:t>div/span</a:t>
            </a:r>
            <a:r>
              <a:rPr lang="he-IL" sz="3600" dirty="0"/>
              <a:t> - למה צריך אותם?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&lt;div&gt;&lt;/div&gt;</a:t>
            </a:r>
          </a:p>
          <a:p>
            <a:r>
              <a:rPr lang="en-US" sz="3200" dirty="0"/>
              <a:t>&lt;span&gt;&lt;/span&gt;</a:t>
            </a:r>
            <a:endParaRPr lang="he-IL" sz="3200" dirty="0"/>
          </a:p>
          <a:p>
            <a:pPr algn="l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sz="6000" dirty="0"/>
              <a:t>HTML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676400" y="1391522"/>
            <a:ext cx="9437657" cy="46837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he-IL" sz="3200" dirty="0"/>
              <a:t>הומצא בשנת 1990 על ידי מדען בשם </a:t>
            </a:r>
            <a:r>
              <a:rPr lang="he-IL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טים ברנס-לי</a:t>
            </a:r>
            <a:r>
              <a:rPr lang="he-IL" sz="3200" dirty="0"/>
              <a:t>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GB" sz="3200" dirty="0"/>
              <a:t> </a:t>
            </a:r>
            <a:r>
              <a:rPr lang="he-IL" sz="3200" dirty="0"/>
              <a:t>מטרת שפה זו היתה להקל על מדענים באוניברסיטאות שונות לגשת למסמכי המחקר.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הפרויקט הפך להצלחה גדולה מעבר למה שטים ברנס-לי דימיין.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ולמעשה על ידי המצאת ה-</a:t>
            </a:r>
            <a:r>
              <a:rPr lang="en-US" sz="3200" dirty="0"/>
              <a:t>HTML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הוא הניח את היסודות לרשת האינטרנט כפי שאנו מכירים אותה היום.</a:t>
            </a:r>
            <a:r>
              <a:rPr lang="en-US" sz="3200" dirty="0"/>
              <a:t> </a:t>
            </a:r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</a:t>
            </a:r>
            <a:r>
              <a:rPr lang="he-IL" sz="3200" dirty="0"/>
              <a:t> – הארגון שמוביל היום את התקינה ל</a:t>
            </a:r>
            <a:r>
              <a:rPr lang="en-US" sz="3200" dirty="0"/>
              <a:t>HTML-</a:t>
            </a:r>
            <a:r>
              <a:rPr lang="he-IL" sz="3200" dirty="0"/>
              <a:t>.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ml5, Icon, Graphics, 2D, Shield">
            <a:extLst>
              <a:ext uri="{FF2B5EF4-FFF2-40B4-BE49-F238E27FC236}">
                <a16:creationId xmlns:a16="http://schemas.microsoft.com/office/drawing/2014/main" id="{AA893174-86D2-4D2B-B2DF-7AD2A5A00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" y="1578824"/>
            <a:ext cx="1829452" cy="185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34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מה זה </a:t>
            </a:r>
            <a:r>
              <a:rPr lang="en-US" sz="3600" dirty="0"/>
              <a:t>CSS</a:t>
            </a:r>
            <a:r>
              <a:rPr lang="he-IL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CSS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הם ראשי תיבות של </a:t>
            </a:r>
            <a:r>
              <a:rPr lang="en-US" sz="3200" dirty="0"/>
              <a:t>Cascading Style Sheets</a:t>
            </a:r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משתמשים ב-</a:t>
            </a:r>
            <a:r>
              <a:rPr lang="en-US" sz="3200" dirty="0"/>
              <a:t>CSS</a:t>
            </a:r>
            <a:r>
              <a:rPr lang="he-IL" sz="3200" dirty="0"/>
              <a:t> לעיצוב דפי </a:t>
            </a:r>
            <a:r>
              <a:rPr lang="en-US" sz="3200" dirty="0"/>
              <a:t>HTML</a:t>
            </a:r>
            <a:br>
              <a:rPr lang="en-US" sz="3200" dirty="0"/>
            </a:br>
            <a:endParaRPr lang="he-IL" sz="3200" dirty="0"/>
          </a:p>
          <a:p>
            <a:pPr algn="r" rtl="1"/>
            <a:r>
              <a:rPr lang="he-IL" sz="3200" b="1" dirty="0"/>
              <a:t>למה להשתמש ב-</a:t>
            </a:r>
            <a:r>
              <a:rPr lang="en-US" sz="3200" b="1" dirty="0"/>
              <a:t>CSS</a:t>
            </a:r>
            <a:r>
              <a:rPr lang="he-IL" sz="3200" b="1" dirty="0"/>
              <a:t>?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הפרדה בין העיצוב לתוכן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הפרדה פיזית ממש (הפרדה בין כותב התוכן למעצב)</a:t>
            </a: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3 דרכים לכתיבת קוד </a:t>
            </a:r>
            <a:r>
              <a:rPr lang="en-US" sz="3600" dirty="0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בתוך ה</a:t>
            </a:r>
            <a:r>
              <a:rPr lang="en-US" sz="3200" dirty="0"/>
              <a:t>Tag-</a:t>
            </a:r>
            <a:r>
              <a:rPr lang="he-IL" sz="3200" dirty="0"/>
              <a:t> (עם </a:t>
            </a:r>
            <a:r>
              <a:rPr lang="en-US" sz="3200" dirty="0"/>
              <a:t>attribute</a:t>
            </a:r>
            <a:r>
              <a:rPr lang="he-IL" sz="3200" dirty="0"/>
              <a:t> שנקרא</a:t>
            </a:r>
            <a:r>
              <a:rPr lang="en-US" sz="3200" dirty="0"/>
              <a:t> </a:t>
            </a:r>
            <a:r>
              <a:rPr lang="he-IL" sz="3200" dirty="0"/>
              <a:t> </a:t>
            </a:r>
            <a:r>
              <a:rPr lang="en-US" sz="3200" dirty="0"/>
              <a:t>style</a:t>
            </a:r>
            <a:r>
              <a:rPr lang="he-IL" sz="3200" dirty="0"/>
              <a:t>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בתוך הקובץ</a:t>
            </a:r>
            <a:r>
              <a:rPr lang="en-US" sz="3200" dirty="0"/>
              <a:t>  HTML </a:t>
            </a:r>
            <a:r>
              <a:rPr lang="he-IL" sz="3200" dirty="0"/>
              <a:t>– בחלק של ה-</a:t>
            </a:r>
            <a:r>
              <a:rPr lang="en-US" sz="3200" dirty="0"/>
              <a:t>head</a:t>
            </a:r>
            <a:endParaRPr lang="he-IL" sz="3200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קובץ חיצוני</a:t>
            </a:r>
            <a:r>
              <a:rPr lang="en-US" sz="3200" dirty="0"/>
              <a:t> </a:t>
            </a:r>
            <a:r>
              <a:rPr lang="he-IL" sz="3200" dirty="0"/>
              <a:t>(הסיומת שלו </a:t>
            </a:r>
            <a:r>
              <a:rPr lang="en-US" sz="3200" dirty="0" err="1"/>
              <a:t>css</a:t>
            </a:r>
            <a:r>
              <a:rPr lang="he-IL" sz="3200" dirty="0"/>
              <a:t>)</a:t>
            </a:r>
            <a:endParaRPr lang="en-US" sz="3200" dirty="0"/>
          </a:p>
          <a:p>
            <a:pPr algn="r" rtl="1"/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6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קובץ חיצוני – הדרך הכי נכונה לעבוד עם </a:t>
            </a:r>
            <a:r>
              <a:rPr lang="en-US" sz="3600" dirty="0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57250" lvl="1" indent="-457200" algn="r" rtl="1">
              <a:buFont typeface="+mj-lt"/>
              <a:buAutoNum type="arabicPeriod"/>
            </a:pPr>
            <a:r>
              <a:rPr lang="he-IL" sz="3200" dirty="0"/>
              <a:t>עיצוב של </a:t>
            </a:r>
            <a:r>
              <a:rPr lang="he-IL" sz="3200" b="1" u="sng" dirty="0"/>
              <a:t>כל התגיות מאותו סוג </a:t>
            </a:r>
            <a:r>
              <a:rPr lang="he-IL" sz="3200" dirty="0"/>
              <a:t>(לדוגמה: </a:t>
            </a:r>
            <a:r>
              <a:rPr lang="en-US" sz="3200" dirty="0"/>
              <a:t>p, body,h2</a:t>
            </a:r>
            <a:r>
              <a:rPr lang="he-IL" sz="3200" dirty="0"/>
              <a:t>...)</a:t>
            </a:r>
          </a:p>
          <a:p>
            <a:pPr marL="857250" lvl="1" indent="-457200" algn="r" rtl="1">
              <a:buFont typeface="+mj-lt"/>
              <a:buAutoNum type="arabicPeriod"/>
            </a:pPr>
            <a:r>
              <a:rPr lang="he-IL" sz="3200" dirty="0"/>
              <a:t>עיצוב של </a:t>
            </a:r>
            <a:r>
              <a:rPr lang="he-IL" sz="3200" b="1" u="sng" dirty="0"/>
              <a:t>תגיות שונות</a:t>
            </a:r>
            <a:r>
              <a:rPr lang="he-IL" sz="3200" b="1" dirty="0"/>
              <a:t> </a:t>
            </a:r>
            <a:r>
              <a:rPr lang="he-IL" sz="3200" dirty="0"/>
              <a:t>שאנחנו רוצים לתת להם את </a:t>
            </a:r>
            <a:br>
              <a:rPr lang="en-US" sz="3200" dirty="0"/>
            </a:br>
            <a:r>
              <a:rPr lang="he-IL" sz="3200" b="1" u="sng" dirty="0"/>
              <a:t>אותו עיצוב</a:t>
            </a:r>
            <a:r>
              <a:rPr lang="he-IL" sz="3200" dirty="0"/>
              <a:t> (שימוש ב-</a:t>
            </a:r>
            <a:r>
              <a:rPr lang="en-US" sz="3200" dirty="0"/>
              <a:t>class</a:t>
            </a:r>
            <a:r>
              <a:rPr lang="he-IL" sz="3200" dirty="0"/>
              <a:t>)</a:t>
            </a:r>
          </a:p>
          <a:p>
            <a:pPr marL="857250" lvl="1" indent="-457200" algn="r" rtl="1">
              <a:buFont typeface="+mj-lt"/>
              <a:buAutoNum type="arabicPeriod"/>
            </a:pPr>
            <a:r>
              <a:rPr lang="he-IL" sz="3200" dirty="0"/>
              <a:t>עיצוב של </a:t>
            </a:r>
            <a:r>
              <a:rPr lang="he-IL" sz="3200" b="1" u="sng" dirty="0"/>
              <a:t>תגית ספציפית</a:t>
            </a:r>
            <a:r>
              <a:rPr lang="he-IL" sz="3200" dirty="0"/>
              <a:t> (שימוש ב-</a:t>
            </a:r>
            <a:r>
              <a:rPr lang="en-US" sz="3200" dirty="0"/>
              <a:t>id</a:t>
            </a:r>
            <a:r>
              <a:rPr lang="he-IL" sz="3200" dirty="0"/>
              <a:t>)</a:t>
            </a:r>
          </a:p>
          <a:p>
            <a:pPr marL="857250" lvl="1" indent="-457200" algn="r" rtl="1">
              <a:buFont typeface="+mj-lt"/>
              <a:buAutoNum type="arabicPeriod"/>
            </a:pPr>
            <a:endParaRPr lang="he-IL" sz="24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53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איך נראית הגדרה של </a:t>
            </a:r>
            <a:r>
              <a:rPr lang="en-US" sz="3600" dirty="0" err="1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b="1" dirty="0"/>
              <a:t>את פקודות </a:t>
            </a:r>
            <a:r>
              <a:rPr lang="en-US" sz="3200" b="1" dirty="0"/>
              <a:t> CSS </a:t>
            </a:r>
            <a:r>
              <a:rPr lang="he-IL" sz="3200" b="1" dirty="0"/>
              <a:t>יוצרים באופן הבא:</a:t>
            </a:r>
          </a:p>
          <a:p>
            <a:r>
              <a:rPr lang="en-US" sz="3200" b="1" dirty="0"/>
              <a:t>selector {</a:t>
            </a:r>
            <a:r>
              <a:rPr lang="en-US" sz="3200" b="1" dirty="0" err="1"/>
              <a:t>property:value</a:t>
            </a:r>
            <a:r>
              <a:rPr lang="en-US" sz="3200" b="1" dirty="0"/>
              <a:t>; </a:t>
            </a:r>
            <a:r>
              <a:rPr lang="en-US" sz="3200" b="1" dirty="0" err="1"/>
              <a:t>property:value</a:t>
            </a:r>
            <a:r>
              <a:rPr lang="en-US" sz="3200" b="1" dirty="0"/>
              <a:t>; …}</a:t>
            </a:r>
          </a:p>
          <a:p>
            <a:endParaRPr lang="en-US" sz="3200" dirty="0"/>
          </a:p>
          <a:p>
            <a:pPr algn="r" rtl="1"/>
            <a:r>
              <a:rPr lang="he-IL" sz="3200" dirty="0"/>
              <a:t>דוגמה ....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7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איך להמשיך מפה? עזרה...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6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קישורים לעזרה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hlinkClick r:id="rId2"/>
              </a:rPr>
              <a:t>W3schools</a:t>
            </a:r>
            <a:r>
              <a:rPr lang="he-IL" sz="3200" dirty="0"/>
              <a:t> </a:t>
            </a:r>
            <a:r>
              <a:rPr lang="en-US" sz="3200" dirty="0"/>
              <a:t> </a:t>
            </a:r>
            <a:r>
              <a:rPr lang="he-IL" sz="3200" dirty="0"/>
              <a:t>אתר קל יחסית ללמוד </a:t>
            </a:r>
            <a:r>
              <a:rPr lang="en-US" sz="3200" dirty="0"/>
              <a:t>HTML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hlinkClick r:id="rId3"/>
              </a:rPr>
              <a:t>W3C 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האתר המקיף ביותר ללימוד </a:t>
            </a:r>
            <a:r>
              <a:rPr lang="en-US" sz="3200" dirty="0"/>
              <a:t> HTML</a:t>
            </a:r>
            <a:endParaRPr lang="he-IL" sz="3200" dirty="0"/>
          </a:p>
          <a:p>
            <a:pPr marL="400050" lvl="1" algn="r" rtl="1"/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7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פרוייקט </a:t>
            </a:r>
            <a:r>
              <a:rPr lang="en-US" sz="3600" dirty="0"/>
              <a:t>HTML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sz="3200" dirty="0"/>
              <a:t>חיפוש עבודה ל</a:t>
            </a:r>
            <a:r>
              <a:rPr lang="en-US" sz="3200" dirty="0"/>
              <a:t>JUNIORS</a:t>
            </a:r>
            <a:r>
              <a:rPr lang="he-IL" sz="3200" dirty="0"/>
              <a:t> (לבנות אתר:</a:t>
            </a:r>
            <a:r>
              <a:rPr lang="en-US" sz="3200" dirty="0"/>
              <a:t> </a:t>
            </a:r>
            <a:r>
              <a:rPr lang="he-IL" sz="3200" dirty="0"/>
              <a:t>טיול, תחביב, פרוייקט אוטומציה, פרופיל אישי)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https://automation.co.il/personal/</a:t>
            </a:r>
            <a:r>
              <a:rPr lang="en-US" sz="3200" dirty="0"/>
              <a:t> </a:t>
            </a:r>
            <a:br>
              <a:rPr lang="en-GB" sz="3200" dirty="0"/>
            </a:br>
            <a:endParaRPr lang="en-US" sz="3200" dirty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3200" dirty="0"/>
              <a:t>הכנה לפרוייקט אוטומציה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https://www.my-job.co.il/</a:t>
            </a:r>
            <a:r>
              <a:rPr lang="en-US" sz="3200" dirty="0"/>
              <a:t> </a:t>
            </a:r>
            <a:endParaRPr lang="he-IL" sz="3200"/>
          </a:p>
          <a:p>
            <a:pPr algn="r" rtl="1"/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sz="6000" dirty="0"/>
              <a:t>  </a:t>
            </a:r>
            <a:r>
              <a:rPr lang="he-IL" sz="6000" dirty="0"/>
              <a:t>מה זה </a:t>
            </a:r>
            <a:r>
              <a:rPr lang="en-US" sz="6000" dirty="0"/>
              <a:t>HTML</a:t>
            </a:r>
            <a:r>
              <a:rPr lang="he-IL" sz="6000" dirty="0"/>
              <a:t>?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2288399" y="1391522"/>
            <a:ext cx="8825658" cy="32063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b="1" dirty="0" err="1"/>
              <a:t>H</a:t>
            </a:r>
            <a:r>
              <a:rPr lang="en-US" sz="3200" dirty="0" err="1"/>
              <a:t>yper</a:t>
            </a:r>
            <a:r>
              <a:rPr lang="en-US" sz="3200" b="1" dirty="0" err="1"/>
              <a:t>T</a:t>
            </a:r>
            <a:r>
              <a:rPr lang="en-US" sz="3200" dirty="0" err="1"/>
              <a:t>ext</a:t>
            </a:r>
            <a:r>
              <a:rPr lang="en-US" sz="3200" dirty="0"/>
              <a:t> </a:t>
            </a:r>
            <a:r>
              <a:rPr lang="en-US" sz="3200" b="1" dirty="0"/>
              <a:t>M</a:t>
            </a:r>
            <a:r>
              <a:rPr lang="en-US" sz="3200" dirty="0"/>
              <a:t>arkup </a:t>
            </a:r>
            <a:r>
              <a:rPr lang="en-US" sz="3200" b="1" dirty="0"/>
              <a:t>L</a:t>
            </a:r>
            <a:r>
              <a:rPr lang="en-US" sz="3200" dirty="0"/>
              <a:t>anguage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שפה לכתיבת דפי </a:t>
            </a:r>
            <a:r>
              <a:rPr lang="en-US" sz="3200" dirty="0"/>
              <a:t>web</a:t>
            </a:r>
            <a:r>
              <a:rPr lang="he-IL" sz="3200" dirty="0"/>
              <a:t> (מובנת על ידי כל הדפדפנים) – השפה נקבעת על ידי </a:t>
            </a:r>
            <a:r>
              <a:rPr lang="en-US" sz="3200" dirty="0"/>
              <a:t>W3C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HTML</a:t>
            </a:r>
            <a:r>
              <a:rPr lang="he-IL" sz="3200" dirty="0"/>
              <a:t> – שפה מאוד קלה לשימוש שעושה שימוש בתגיות (זו לא שפת תכנות)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מבניות השפה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2288399" y="1391522"/>
            <a:ext cx="8825658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200" dirty="0"/>
              <a:t> </a:t>
            </a:r>
            <a:r>
              <a:rPr lang="en-US" sz="3200" b="1" dirty="0"/>
              <a:t>HTML</a:t>
            </a:r>
            <a:r>
              <a:rPr lang="he-IL" sz="3200" b="1" dirty="0"/>
              <a:t> בנויה מתגיות באופן הבא</a:t>
            </a:r>
            <a:br>
              <a:rPr lang="en-US" sz="3200" b="1" dirty="0"/>
            </a:br>
            <a:r>
              <a:rPr lang="en-US" sz="3200" dirty="0"/>
              <a:t>&lt;tag&gt; Content &lt;/tag&gt;</a:t>
            </a:r>
          </a:p>
          <a:p>
            <a:pPr algn="r" rtl="1"/>
            <a:endParaRPr lang="en-US" sz="3200" dirty="0"/>
          </a:p>
          <a:p>
            <a:pPr algn="r" rtl="1"/>
            <a:r>
              <a:rPr lang="en-US" sz="3200" dirty="0"/>
              <a:t> </a:t>
            </a:r>
            <a:r>
              <a:rPr lang="en-US" sz="3200" b="1" dirty="0"/>
              <a:t>HTML</a:t>
            </a:r>
            <a:r>
              <a:rPr lang="he-IL" sz="3200" b="1" dirty="0"/>
              <a:t> בנויה מתגיות באופן הבא</a:t>
            </a:r>
            <a:br>
              <a:rPr lang="en-US" sz="3200" b="1" dirty="0"/>
            </a:br>
            <a:r>
              <a:rPr lang="en-US" sz="3200" dirty="0"/>
              <a:t>&lt;tag attribute=“Value"…&gt; Content &lt;/tag&gt;</a:t>
            </a:r>
            <a:br>
              <a:rPr lang="en-US" sz="3200" dirty="0"/>
            </a:br>
            <a:br>
              <a:rPr lang="en-US" sz="3200" dirty="0"/>
            </a:br>
            <a:r>
              <a:rPr lang="he-IL" sz="3200" dirty="0"/>
              <a:t>למשל תגית של היפרלינק (קישור לדף אחר) תיראה כך:</a:t>
            </a:r>
          </a:p>
          <a:p>
            <a:r>
              <a:rPr lang="he-IL" sz="3200" dirty="0"/>
              <a:t>&gt;</a:t>
            </a:r>
            <a:r>
              <a:rPr lang="en-US" sz="3200" dirty="0"/>
              <a:t>a </a:t>
            </a:r>
            <a:r>
              <a:rPr lang="en-US" sz="3200" dirty="0" err="1"/>
              <a:t>href</a:t>
            </a:r>
            <a:r>
              <a:rPr lang="en-US" sz="3200" dirty="0"/>
              <a:t>="www.google.com"&gt; Google site &lt;/a&gt;</a:t>
            </a:r>
          </a:p>
          <a:p>
            <a:pPr algn="r" rtl="1"/>
            <a:endParaRPr lang="he-IL" sz="3200" dirty="0"/>
          </a:p>
          <a:p>
            <a:pPr algn="r" rtl="1"/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מבניות השפה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0530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200" dirty="0"/>
              <a:t>HTML</a:t>
            </a:r>
            <a:r>
              <a:rPr lang="he-IL" sz="3200" dirty="0"/>
              <a:t> היא שפה מכוננת/היררכית (</a:t>
            </a:r>
            <a:r>
              <a:rPr lang="en-US" sz="3200" dirty="0"/>
              <a:t>nested</a:t>
            </a:r>
            <a:r>
              <a:rPr lang="he-IL" sz="3200" dirty="0"/>
              <a:t>) -תגיות יכולות להיות מוכלות בתוך תגית אחרת </a:t>
            </a:r>
            <a:br>
              <a:rPr lang="en-US" sz="3200" dirty="0"/>
            </a:br>
            <a:r>
              <a:rPr lang="he-IL" sz="3200" dirty="0"/>
              <a:t>במקרים רבים התגיות מקוננות אחת בתך השניה. </a:t>
            </a:r>
            <a:br>
              <a:rPr lang="en-US" sz="3200" dirty="0"/>
            </a:br>
            <a:r>
              <a:rPr lang="he-IL" sz="3200" dirty="0"/>
              <a:t>למשל ברשימה יש את תגית הרשימה ובתוכה יש תגיות של איברים ברשימה. כלומר זה נראה כך:</a:t>
            </a:r>
          </a:p>
          <a:p>
            <a:r>
              <a:rPr lang="en-US" sz="2400" dirty="0"/>
              <a:t>&lt;ul&gt;</a:t>
            </a:r>
          </a:p>
          <a:p>
            <a:r>
              <a:rPr lang="en-US" sz="2400" dirty="0"/>
              <a:t>	&lt;li&gt;Item #1&lt;/li&gt;	</a:t>
            </a:r>
          </a:p>
          <a:p>
            <a:r>
              <a:rPr lang="en-US" sz="2400" dirty="0"/>
              <a:t>	&lt;li&gt;Item #2&lt;/li&gt;</a:t>
            </a:r>
          </a:p>
          <a:p>
            <a:r>
              <a:rPr lang="en-US" sz="2400" dirty="0"/>
              <a:t>	&lt;li&gt;Item #3&lt;/li&gt;</a:t>
            </a:r>
          </a:p>
          <a:p>
            <a:r>
              <a:rPr lang="en-US" sz="2400" dirty="0"/>
              <a:t>&lt;/ul&gt;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מבניות השפה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22215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הערות ב </a:t>
            </a:r>
            <a:r>
              <a:rPr lang="en-US" sz="2400" dirty="0"/>
              <a:t> HTML </a:t>
            </a:r>
            <a:r>
              <a:rPr lang="he-IL" sz="2400" dirty="0"/>
              <a:t>נראות כך:</a:t>
            </a:r>
            <a:br>
              <a:rPr lang="en-US" sz="2400" dirty="0"/>
            </a:br>
            <a:r>
              <a:rPr lang="he-IL" sz="2400" dirty="0"/>
              <a:t>ההערות לא מוצגות למשתמש והן משמשות לתיעוד עבור מי שמפתח את הקוד.</a:t>
            </a:r>
            <a:br>
              <a:rPr lang="en-US" sz="2400" dirty="0"/>
            </a:br>
            <a:r>
              <a:rPr lang="he-IL" sz="2400" dirty="0"/>
              <a:t>&lt;-- הערות --</a:t>
            </a:r>
            <a:r>
              <a:rPr lang="en-US" sz="2400" dirty="0"/>
              <a:t>!</a:t>
            </a:r>
            <a:r>
              <a:rPr lang="he-IL" sz="2400" dirty="0"/>
              <a:t>&gt;</a:t>
            </a:r>
          </a:p>
          <a:p>
            <a:pPr algn="r" rtl="1"/>
            <a:r>
              <a:rPr lang="en-US" sz="2400" dirty="0"/>
              <a:t>	</a:t>
            </a:r>
          </a:p>
          <a:p>
            <a:pPr algn="r" rtl="1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איך דף </a:t>
            </a:r>
            <a:r>
              <a:rPr lang="en-US" sz="3600" dirty="0"/>
              <a:t>HTML</a:t>
            </a:r>
            <a:r>
              <a:rPr lang="he-IL" sz="3600" dirty="0"/>
              <a:t> בנוי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41912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מבניות כללית של </a:t>
            </a:r>
            <a:r>
              <a:rPr lang="en-US" sz="3200" dirty="0"/>
              <a:t>HTML</a:t>
            </a:r>
            <a:endParaRPr lang="he-IL" sz="3200" dirty="0"/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&lt;head&gt;</a:t>
            </a:r>
          </a:p>
          <a:p>
            <a:r>
              <a:rPr lang="en-US" sz="2400" dirty="0"/>
              <a:t>	&lt;title&gt;The site name&lt;/title&gt;	</a:t>
            </a:r>
          </a:p>
          <a:p>
            <a:r>
              <a:rPr lang="en-US" sz="2400" dirty="0"/>
              <a:t>&lt;/head&gt;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	Here we will write all the site content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2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מבנה כללי של הקובץ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5454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שם הקובץ יכול להיות עם סיומת </a:t>
            </a:r>
            <a:r>
              <a:rPr lang="en-US" sz="3200" dirty="0"/>
              <a:t>htm </a:t>
            </a:r>
            <a:r>
              <a:rPr lang="he-IL" sz="3200" dirty="0"/>
              <a:t> או </a:t>
            </a:r>
            <a:r>
              <a:rPr lang="en-US" sz="3200" dirty="0"/>
              <a:t>html</a:t>
            </a:r>
            <a:br>
              <a:rPr lang="en-US" sz="3200" dirty="0"/>
            </a:br>
            <a:r>
              <a:rPr lang="he-IL" sz="3200" dirty="0"/>
              <a:t>דוגמה:</a:t>
            </a:r>
            <a:r>
              <a:rPr lang="en-US" sz="3200" dirty="0"/>
              <a:t> </a:t>
            </a:r>
            <a:r>
              <a:rPr lang="he-IL" sz="3200" dirty="0"/>
              <a:t> </a:t>
            </a:r>
            <a:r>
              <a:rPr lang="en-US" sz="3200" dirty="0"/>
              <a:t>index.html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תגית </a:t>
            </a:r>
            <a:r>
              <a:rPr lang="en-US" sz="3200" dirty="0"/>
              <a:t> head </a:t>
            </a:r>
            <a:r>
              <a:rPr lang="he-IL" sz="3200" dirty="0"/>
              <a:t>היא הכותרת של המסמך ובתוכה אפשר לשים את התגיות הבאות:</a:t>
            </a:r>
            <a:br>
              <a:rPr lang="en-US" sz="3200" dirty="0"/>
            </a:br>
            <a:r>
              <a:rPr lang="en-US" sz="3200" dirty="0"/>
              <a:t>&lt;title&gt;</a:t>
            </a:r>
            <a:r>
              <a:rPr lang="he-IL" sz="3200" dirty="0"/>
              <a:t> - כותרת של הדף</a:t>
            </a:r>
            <a:br>
              <a:rPr lang="en-US" sz="3200" dirty="0"/>
            </a:br>
            <a:r>
              <a:rPr lang="en-US" sz="3200" dirty="0"/>
              <a:t>&lt;script&gt;</a:t>
            </a:r>
            <a:r>
              <a:rPr lang="he-IL" sz="3200" dirty="0"/>
              <a:t> - סקריפטים ב</a:t>
            </a:r>
            <a:r>
              <a:rPr lang="en-US" sz="3200" dirty="0" err="1"/>
              <a:t>javascript</a:t>
            </a:r>
            <a:r>
              <a:rPr lang="en-US" sz="3200" dirty="0"/>
              <a:t>-</a:t>
            </a:r>
            <a:br>
              <a:rPr lang="en-US" sz="3200" dirty="0"/>
            </a:br>
            <a:r>
              <a:rPr lang="en-US" sz="3200" dirty="0"/>
              <a:t>&lt;meta&gt;</a:t>
            </a:r>
            <a:r>
              <a:rPr lang="he-IL" sz="3200" dirty="0"/>
              <a:t> - קשור לשפת התצוגה, הצגה מימין לשמאל ועוד</a:t>
            </a:r>
            <a:br>
              <a:rPr lang="en-US" sz="3200" dirty="0"/>
            </a:br>
            <a:r>
              <a:rPr lang="en-US" sz="3200" dirty="0"/>
              <a:t>&lt;style&gt;</a:t>
            </a:r>
            <a:r>
              <a:rPr lang="he-IL" sz="3200" dirty="0"/>
              <a:t> - הסטייל של הדף</a:t>
            </a:r>
            <a:endParaRPr lang="en-US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קישור לדוגמה – לעשות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page source</a:t>
            </a:r>
            <a:endParaRPr lang="he-IL" sz="3200" dirty="0"/>
          </a:p>
          <a:p>
            <a:endParaRPr lang="en-US" sz="2400" dirty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5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תגיות - כותרות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6000" dirty="0"/>
              <a:t>&lt;h1&gt;This is a title&lt;/h1&gt;</a:t>
            </a:r>
          </a:p>
          <a:p>
            <a:pPr algn="ctr" rtl="1"/>
            <a:r>
              <a:rPr lang="en-US" sz="6000" dirty="0"/>
              <a:t>&lt;h2&gt;This is a title&lt;/h2&gt;</a:t>
            </a:r>
          </a:p>
          <a:p>
            <a:pPr algn="ctr" rtl="1"/>
            <a:r>
              <a:rPr lang="en-US" sz="6000" dirty="0"/>
              <a:t>&lt;h3&gt;This is a title&lt;/h3&gt;</a:t>
            </a:r>
          </a:p>
          <a:p>
            <a:pPr algn="ctr" rtl="1"/>
            <a:r>
              <a:rPr lang="en-US" sz="6000" dirty="0"/>
              <a:t>…</a:t>
            </a:r>
          </a:p>
          <a:p>
            <a:pPr algn="ctr" rtl="1"/>
            <a:r>
              <a:rPr lang="en-US" sz="6000" dirty="0"/>
              <a:t>&lt;h6&gt;This is a title&lt;/h6&gt;</a:t>
            </a:r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031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7973</TotalTime>
  <Words>1168</Words>
  <Application>Microsoft Office PowerPoint</Application>
  <PresentationFormat>מסך רחב</PresentationFormat>
  <Paragraphs>151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Wingdings</vt:lpstr>
      <vt:lpstr>Parcel</vt:lpstr>
      <vt:lpstr>HTML</vt:lpstr>
      <vt:lpstr>HTML</vt:lpstr>
      <vt:lpstr>  מה זה HTML?</vt:lpstr>
      <vt:lpstr>מבניות השפה</vt:lpstr>
      <vt:lpstr>מבניות השפה</vt:lpstr>
      <vt:lpstr>מבניות השפה</vt:lpstr>
      <vt:lpstr>איך דף HTML בנוי</vt:lpstr>
      <vt:lpstr>מבנה כללי של הקובץ</vt:lpstr>
      <vt:lpstr>תגיות - כותרות</vt:lpstr>
      <vt:lpstr>תגיות - רשימות</vt:lpstr>
      <vt:lpstr>תגיות – קישורים (anchors)</vt:lpstr>
      <vt:lpstr>תגיות – עיצוב טקסט</vt:lpstr>
      <vt:lpstr>תגיות – כללי</vt:lpstr>
      <vt:lpstr>תגיות – תמונות</vt:lpstr>
      <vt:lpstr>תגיות נוספות ומתקדמות</vt:lpstr>
      <vt:lpstr>תגיות – טבלאות</vt:lpstr>
      <vt:lpstr>תגיות – טפסים</vt:lpstr>
      <vt:lpstr>עיצוב האתר על ידי CSS</vt:lpstr>
      <vt:lpstr>תגיות – div/span - למה צריך אותם?</vt:lpstr>
      <vt:lpstr>מה זה CSS?</vt:lpstr>
      <vt:lpstr>3 דרכים לכתיבת קוד CSS</vt:lpstr>
      <vt:lpstr>קובץ חיצוני – הדרך הכי נכונה לעבוד עם CSS</vt:lpstr>
      <vt:lpstr>איך נראית הגדרה של css</vt:lpstr>
      <vt:lpstr>איך להמשיך מפה? עזרה...</vt:lpstr>
      <vt:lpstr>קישורים לעזרה</vt:lpstr>
      <vt:lpstr>פרוייקט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General Overview</dc:title>
  <dc:creator>jbt</dc:creator>
  <cp:lastModifiedBy>Roi Cohen</cp:lastModifiedBy>
  <cp:revision>53</cp:revision>
  <dcterms:created xsi:type="dcterms:W3CDTF">2016-05-17T05:43:36Z</dcterms:created>
  <dcterms:modified xsi:type="dcterms:W3CDTF">2022-08-06T17:54:43Z</dcterms:modified>
</cp:coreProperties>
</file>