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52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761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229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41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67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07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96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14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07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803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87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E637-64E3-45FD-A715-7704A127EB36}" type="datetimeFigureOut">
              <a:rPr lang="he-IL" smtClean="0"/>
              <a:t>ד'/אדר/תש"פ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FBF77-3918-468B-8A33-3629D2DCFC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7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Agoda</a:t>
            </a:r>
            <a:r>
              <a:rPr lang="en-US" dirty="0" smtClean="0"/>
              <a:t> Mapping Challenge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e-IL" dirty="0" smtClean="0"/>
          </a:p>
          <a:p>
            <a:endParaRPr lang="he-IL" dirty="0"/>
          </a:p>
          <a:p>
            <a:r>
              <a:rPr lang="en-US" dirty="0" smtClean="0"/>
              <a:t>Roi Maishar</a:t>
            </a:r>
          </a:p>
          <a:p>
            <a:r>
              <a:rPr lang="en-US" dirty="0" smtClean="0"/>
              <a:t>27.02.2020</a:t>
            </a:r>
          </a:p>
        </p:txBody>
      </p:sp>
    </p:spTree>
    <p:extLst>
      <p:ext uri="{BB962C8B-B14F-4D97-AF65-F5344CB8AC3E}">
        <p14:creationId xmlns:p14="http://schemas.microsoft.com/office/powerpoint/2010/main" val="9022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Approach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EDA using a Python notebook (Google’s </a:t>
            </a:r>
            <a:r>
              <a:rPr lang="en-US" dirty="0" err="1" smtClean="0"/>
              <a:t>Colab</a:t>
            </a:r>
            <a:r>
              <a:rPr lang="en-US" dirty="0" smtClean="0"/>
              <a:t>):</a:t>
            </a:r>
          </a:p>
          <a:p>
            <a:pPr lvl="1" algn="l" rtl="0"/>
            <a:r>
              <a:rPr lang="en-US" dirty="0" smtClean="0"/>
              <a:t>Anomalies, statistics and general information is displayed within the notebook.</a:t>
            </a:r>
          </a:p>
          <a:p>
            <a:pPr algn="l" rtl="0"/>
            <a:r>
              <a:rPr lang="en-US" dirty="0" smtClean="0"/>
              <a:t>Modeling techniques are plentiful:</a:t>
            </a:r>
          </a:p>
          <a:p>
            <a:pPr lvl="1" algn="l" rtl="0"/>
            <a:r>
              <a:rPr lang="en-US" dirty="0" err="1" smtClean="0"/>
              <a:t>Sklearn</a:t>
            </a:r>
            <a:r>
              <a:rPr lang="en-US" dirty="0" smtClean="0"/>
              <a:t> package was used and an additional open-source package ‘</a:t>
            </a:r>
            <a:r>
              <a:rPr lang="en-US" dirty="0" err="1" smtClean="0"/>
              <a:t>recordlinkage</a:t>
            </a:r>
            <a:r>
              <a:rPr lang="en-US" dirty="0" smtClean="0"/>
              <a:t>’ was also implemented. In hindsight it was time consuming, the package is not highly maintained and somewhat limiting, and there was no critical need (I believed I would find many perks there).</a:t>
            </a:r>
          </a:p>
          <a:p>
            <a:pPr algn="l" rtl="0"/>
            <a:r>
              <a:rPr lang="en-US" dirty="0" smtClean="0"/>
              <a:t>Not much attention given to the time efficiency of the overall model.</a:t>
            </a:r>
          </a:p>
          <a:p>
            <a:pPr algn="l" rtl="0"/>
            <a:r>
              <a:rPr lang="en-US" dirty="0" smtClean="0"/>
              <a:t>Assumptions:</a:t>
            </a:r>
          </a:p>
          <a:p>
            <a:pPr lvl="1" algn="l" rtl="0"/>
            <a:r>
              <a:rPr lang="en-US" dirty="0" smtClean="0"/>
              <a:t>Country code is not noisy. There were several N/A’s, however they seem to well fit each other and so were changed to ‘UNK’.</a:t>
            </a:r>
          </a:p>
          <a:p>
            <a:pPr lvl="1" algn="l" rtl="0"/>
            <a:r>
              <a:rPr lang="en-US" dirty="0" smtClean="0"/>
              <a:t>‘Accuracy’ as defined in the assignment has the same meaning as commonly referred to as precision. Same for ‘Coverage’ and recall.</a:t>
            </a:r>
          </a:p>
          <a:p>
            <a:pPr lvl="1" algn="l" rtl="0"/>
            <a:r>
              <a:rPr lang="en-US" dirty="0" smtClean="0"/>
              <a:t>Examples sheet is drawn, more or less, from the same distribution as the untagged sheets.</a:t>
            </a:r>
          </a:p>
        </p:txBody>
      </p:sp>
    </p:spTree>
    <p:extLst>
      <p:ext uri="{BB962C8B-B14F-4D97-AF65-F5344CB8AC3E}">
        <p14:creationId xmlns:p14="http://schemas.microsoft.com/office/powerpoint/2010/main" val="4122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Solution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Basic preprocessing (using an internal cleaning method of </a:t>
            </a:r>
            <a:r>
              <a:rPr lang="en-US" dirty="0" err="1" smtClean="0"/>
              <a:t>recordlinkage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 smtClean="0"/>
              <a:t>Relatively basic feature engineering using </a:t>
            </a:r>
            <a:r>
              <a:rPr lang="en-US" dirty="0"/>
              <a:t>Smith-Waterman </a:t>
            </a:r>
            <a:r>
              <a:rPr lang="en-US" dirty="0" smtClean="0"/>
              <a:t>and longest common substring similarities </a:t>
            </a:r>
            <a:r>
              <a:rPr lang="en-US" dirty="0"/>
              <a:t>between </a:t>
            </a:r>
            <a:r>
              <a:rPr lang="en-US" dirty="0" smtClean="0"/>
              <a:t>texts. Including the </a:t>
            </a:r>
            <a:r>
              <a:rPr lang="en-US" i="1" dirty="0" err="1" smtClean="0"/>
              <a:t>postal_code</a:t>
            </a:r>
            <a:r>
              <a:rPr lang="en-US" dirty="0" smtClean="0"/>
              <a:t> field which showed non-numbers entries.</a:t>
            </a:r>
          </a:p>
          <a:p>
            <a:pPr algn="l" rtl="0"/>
            <a:r>
              <a:rPr lang="en-US" dirty="0" smtClean="0"/>
              <a:t>Supervised models were used. Unsupervised models were not tested.</a:t>
            </a:r>
          </a:p>
          <a:p>
            <a:pPr algn="l" rtl="0"/>
            <a:r>
              <a:rPr lang="en-US" dirty="0" smtClean="0"/>
              <a:t>Nested cross-validation was used together with parameter and model grid-search.</a:t>
            </a:r>
          </a:p>
          <a:p>
            <a:pPr algn="l" rtl="0"/>
            <a:r>
              <a:rPr lang="en-US" dirty="0" smtClean="0"/>
              <a:t>In order to </a:t>
            </a:r>
            <a:r>
              <a:rPr lang="en-US" dirty="0" smtClean="0"/>
              <a:t>select matching pairs </a:t>
            </a:r>
            <a:r>
              <a:rPr lang="en-US" dirty="0" smtClean="0"/>
              <a:t>based on the </a:t>
            </a:r>
            <a:r>
              <a:rPr lang="en-US" dirty="0" smtClean="0"/>
              <a:t>classifier’s probability </a:t>
            </a:r>
            <a:r>
              <a:rPr lang="en-US" dirty="0" smtClean="0"/>
              <a:t>estimation output for each possible pair: </a:t>
            </a:r>
            <a:r>
              <a:rPr lang="en-US" dirty="0" smtClean="0"/>
              <a:t>optimizing </a:t>
            </a:r>
            <a:r>
              <a:rPr lang="en-US" dirty="0" smtClean="0"/>
              <a:t>by the </a:t>
            </a:r>
            <a:r>
              <a:rPr lang="en-US" i="1" dirty="0" smtClean="0"/>
              <a:t>minimum </a:t>
            </a:r>
            <a:r>
              <a:rPr lang="en-US" i="1" dirty="0"/>
              <a:t>weight matching in </a:t>
            </a:r>
            <a:r>
              <a:rPr lang="en-US" i="1" dirty="0" smtClean="0"/>
              <a:t>a bipartite graph</a:t>
            </a:r>
            <a:r>
              <a:rPr lang="en-US" dirty="0" smtClean="0"/>
              <a:t> </a:t>
            </a:r>
            <a:r>
              <a:rPr lang="en-US" dirty="0" smtClean="0"/>
              <a:t>was tested. Due to technical </a:t>
            </a:r>
            <a:r>
              <a:rPr lang="en-US" dirty="0" smtClean="0"/>
              <a:t>issues (and maybe also because it’s an over-kill), </a:t>
            </a:r>
            <a:r>
              <a:rPr lang="en-US" dirty="0" smtClean="0"/>
              <a:t>simple probabilities sort was used instead.</a:t>
            </a:r>
          </a:p>
        </p:txBody>
      </p:sp>
    </p:spTree>
    <p:extLst>
      <p:ext uri="{BB962C8B-B14F-4D97-AF65-F5344CB8AC3E}">
        <p14:creationId xmlns:p14="http://schemas.microsoft.com/office/powerpoint/2010/main" val="1222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Using the Examples sheet, and a K-Fold split of 5, the results are:</a:t>
            </a:r>
          </a:p>
          <a:p>
            <a:pPr lvl="1" algn="l" rtl="0"/>
            <a:r>
              <a:rPr lang="en-US" dirty="0" smtClean="0"/>
              <a:t>Test accuracy: </a:t>
            </a:r>
            <a:r>
              <a:rPr lang="en-US" b="1" dirty="0" smtClean="0"/>
              <a:t>mean-100%, std-0%</a:t>
            </a:r>
          </a:p>
          <a:p>
            <a:pPr lvl="1" algn="l" rtl="0"/>
            <a:r>
              <a:rPr lang="en-US" dirty="0" smtClean="0"/>
              <a:t>Test coverage: </a:t>
            </a:r>
            <a:r>
              <a:rPr lang="en-US" b="1" dirty="0" smtClean="0"/>
              <a:t>mean-100%, std-0%</a:t>
            </a:r>
            <a:endParaRPr lang="en-US" dirty="0" smtClean="0"/>
          </a:p>
          <a:p>
            <a:pPr algn="l" rtl="0"/>
            <a:r>
              <a:rPr lang="en-US" dirty="0" smtClean="0"/>
              <a:t>Meets the requirements. However the Examples sheet has only matching pairs (no non-matching entries). The real test data might have ~1% of non-matching entries. And so, the accuracy is expected to go down to 99</a:t>
            </a:r>
            <a:r>
              <a:rPr lang="en-US" dirty="0" smtClean="0"/>
              <a:t>%.</a:t>
            </a: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dirty="0" smtClean="0"/>
              <a:t>statistics </a:t>
            </a:r>
            <a:r>
              <a:rPr lang="en-US" dirty="0" smtClean="0"/>
              <a:t>shown in the notebook do imply </a:t>
            </a:r>
            <a:r>
              <a:rPr lang="en-US" dirty="0" smtClean="0"/>
              <a:t>distribution resemblance </a:t>
            </a:r>
            <a:r>
              <a:rPr lang="en-US" dirty="0" smtClean="0"/>
              <a:t>between the </a:t>
            </a:r>
            <a:r>
              <a:rPr lang="en-US" dirty="0" smtClean="0"/>
              <a:t>Examples and the real test data</a:t>
            </a:r>
            <a:r>
              <a:rPr lang="en-US" dirty="0"/>
              <a:t>. </a:t>
            </a:r>
            <a:r>
              <a:rPr lang="en-US" dirty="0" smtClean="0"/>
              <a:t>However, the difference </a:t>
            </a:r>
            <a:r>
              <a:rPr lang="en-US" dirty="0"/>
              <a:t>between the </a:t>
            </a:r>
            <a:r>
              <a:rPr lang="en-US" dirty="0" smtClean="0"/>
              <a:t>two </a:t>
            </a:r>
            <a:r>
              <a:rPr lang="en-US" dirty="0"/>
              <a:t>was not fully analyzed. This too might bring down the accuracy.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60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Things that should/could have been done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Test other similarities or distance measures between the different fields</a:t>
            </a:r>
            <a:endParaRPr lang="en-US" dirty="0"/>
          </a:p>
          <a:p>
            <a:pPr algn="l" rtl="0"/>
            <a:r>
              <a:rPr lang="en-US" dirty="0" smtClean="0"/>
              <a:t>Explore advantages of - phonetic</a:t>
            </a:r>
            <a:r>
              <a:rPr lang="en-US" dirty="0"/>
              <a:t> encoding, stop words, </a:t>
            </a:r>
            <a:r>
              <a:rPr lang="en-US" dirty="0" err="1" smtClean="0"/>
              <a:t>tf-idf</a:t>
            </a:r>
            <a:endParaRPr lang="en-US" dirty="0" smtClean="0"/>
          </a:p>
          <a:p>
            <a:pPr algn="l" rtl="0"/>
            <a:r>
              <a:rPr lang="en-US" dirty="0" smtClean="0"/>
              <a:t>Explore semi-supervised learning</a:t>
            </a:r>
          </a:p>
          <a:p>
            <a:pPr algn="l" rtl="0"/>
            <a:r>
              <a:rPr lang="en-US" dirty="0" smtClean="0"/>
              <a:t>Add more sophisticated feature engineering</a:t>
            </a:r>
            <a:endParaRPr lang="en-US" dirty="0"/>
          </a:p>
          <a:p>
            <a:pPr algn="l" rtl="0"/>
            <a:r>
              <a:rPr lang="en-US" dirty="0" smtClean="0"/>
              <a:t>Try data augmentation</a:t>
            </a:r>
            <a:endParaRPr lang="en-US" dirty="0"/>
          </a:p>
          <a:p>
            <a:pPr algn="l" rtl="0"/>
            <a:r>
              <a:rPr lang="en-US" dirty="0" smtClean="0"/>
              <a:t>Ensembles of models</a:t>
            </a:r>
          </a:p>
          <a:p>
            <a:pPr algn="l" rtl="0"/>
            <a:r>
              <a:rPr lang="en-US" dirty="0" smtClean="0"/>
              <a:t>ROC curves </a:t>
            </a:r>
            <a:r>
              <a:rPr lang="en-US" sz="2000" dirty="0" smtClean="0"/>
              <a:t>(</a:t>
            </a:r>
            <a:r>
              <a:rPr lang="en-US" sz="2000" dirty="0" err="1" smtClean="0"/>
              <a:t>recordlinkage</a:t>
            </a:r>
            <a:r>
              <a:rPr lang="en-US" sz="2000" dirty="0" smtClean="0"/>
              <a:t> makes life </a:t>
            </a:r>
            <a:r>
              <a:rPr lang="en-US" sz="2000" dirty="0" smtClean="0"/>
              <a:t>more complicated </a:t>
            </a:r>
            <a:r>
              <a:rPr lang="en-US" sz="2000" dirty="0" smtClean="0"/>
              <a:t>by how it stores pairs and the difficulties that follow)</a:t>
            </a:r>
          </a:p>
          <a:p>
            <a:pPr algn="l" rtl="0"/>
            <a:r>
              <a:rPr lang="en-US" dirty="0"/>
              <a:t>Using linear sum assignment or perhaps other </a:t>
            </a:r>
            <a:r>
              <a:rPr lang="en-US" dirty="0" smtClean="0"/>
              <a:t>methods to select between probability pairs</a:t>
            </a:r>
            <a:r>
              <a:rPr lang="en-US" sz="200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5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411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Agoda Mapping Challenge</vt:lpstr>
      <vt:lpstr>Approach</vt:lpstr>
      <vt:lpstr>Solution</vt:lpstr>
      <vt:lpstr>Results</vt:lpstr>
      <vt:lpstr>Things that should/could have been done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Agoda Mapping Challenge</dc:title>
  <dc:creator>Roi Maishar</dc:creator>
  <cp:lastModifiedBy>Roi Maishar</cp:lastModifiedBy>
  <cp:revision>20</cp:revision>
  <dcterms:created xsi:type="dcterms:W3CDTF">2020-02-27T02:26:29Z</dcterms:created>
  <dcterms:modified xsi:type="dcterms:W3CDTF">2020-02-29T08:21:56Z</dcterms:modified>
</cp:coreProperties>
</file>