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a7531d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4a7531d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a7531d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a7531d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496e913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496e913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96e913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496e913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96e91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96e91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96e913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96e913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96e913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496e913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496e913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496e913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a7531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a7531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a7531d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4a7531d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96e913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96e913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87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725" y="3325675"/>
            <a:ext cx="4936200" cy="474900"/>
          </a:xfrm>
          <a:prstGeom prst="rect">
            <a:avLst/>
          </a:prstGeom>
          <a:solidFill>
            <a:srgbClr val="3D0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6675" y="3301525"/>
            <a:ext cx="46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Herramientas de Educación Virtual 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 flipH="1">
            <a:off x="-74125" y="3824725"/>
            <a:ext cx="496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3146"/>
                </a:solidFill>
              </a:rPr>
              <a:t>Para </a:t>
            </a:r>
            <a:r>
              <a:rPr b="1" lang="es" sz="2000">
                <a:solidFill>
                  <a:srgbClr val="003146"/>
                </a:solidFill>
              </a:rPr>
              <a:t>MÉDICOS</a:t>
            </a:r>
            <a:r>
              <a:rPr lang="es" sz="2000">
                <a:solidFill>
                  <a:srgbClr val="003146"/>
                </a:solidFill>
              </a:rPr>
              <a:t> </a:t>
            </a:r>
            <a:endParaRPr sz="2000">
              <a:solidFill>
                <a:srgbClr val="00314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Oratoria en el entorno virtual</a:t>
            </a:r>
            <a:endParaRPr b="1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664175"/>
            <a:ext cx="81837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lang="es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Postura y e</a:t>
            </a:r>
            <a:r>
              <a:rPr lang="es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xpresión corporal: u</a:t>
            </a:r>
            <a:r>
              <a:rPr lang="es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tilice sus manos</a:t>
            </a:r>
            <a:endParaRPr sz="2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lang="es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Haga inflexiones - Module la voz</a:t>
            </a:r>
            <a:endParaRPr sz="2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13058" t="0"/>
          <a:stretch/>
        </p:blipFill>
        <p:spPr>
          <a:xfrm>
            <a:off x="5426875" y="2269275"/>
            <a:ext cx="2897824" cy="22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Oratoria en el entorno virtual</a:t>
            </a:r>
            <a:endParaRPr b="1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489725"/>
            <a:ext cx="76401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Genere espacios de risa o humor (solo si le sale natural)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Evite leer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Comparta pantalla para reafirmar información.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Evite hacerlo de principio a fin de la clase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100" y="2017825"/>
            <a:ext cx="2513374" cy="251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" y="0"/>
            <a:ext cx="9139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" y="0"/>
            <a:ext cx="9139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623000" y="2010600"/>
            <a:ext cx="3904200" cy="1119000"/>
          </a:xfrm>
          <a:prstGeom prst="rect">
            <a:avLst/>
          </a:prstGeom>
          <a:solidFill>
            <a:srgbClr val="003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757350" y="138650"/>
            <a:ext cx="3904200" cy="1119000"/>
          </a:xfrm>
          <a:prstGeom prst="rect">
            <a:avLst/>
          </a:prstGeom>
          <a:solidFill>
            <a:srgbClr val="003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075" y="219607"/>
            <a:ext cx="1978025" cy="3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15300" y="1450775"/>
            <a:ext cx="7134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Curso-Taller está dirigido a brindar herramientas tecnológicas y educativas, para generar las estrategias instruccionales que propicien la consecución de las metas y objetivos de enseñanza-aprendizaje de un curso en el entorno virtual e incrementar el interés y la motivación de los alumnos a través de estrategias basadas en la innovación que propone la Era Digital.</a:t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55200" y="864950"/>
            <a:ext cx="82740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11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Condiciones para la elección del recurso y su uso en la docencia:</a:t>
            </a:r>
            <a:endParaRPr b="1" sz="4011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11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t/>
            </a:r>
            <a:endParaRPr b="1" sz="3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s" sz="3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estén bien integrados en un proceso docente</a:t>
            </a:r>
            <a:endParaRPr sz="3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s" sz="3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el alumno entienda su lógica y su utilidad para lograr los aprendizajes que se buscan</a:t>
            </a:r>
            <a:endParaRPr sz="3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s" sz="3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el alumno esté bien instruido sobre cómo debe usarlos y cómo se evaluará su aprovechamiento</a:t>
            </a:r>
            <a:endParaRPr sz="3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s" sz="3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sean fáciles de a</a:t>
            </a:r>
            <a:r>
              <a:rPr lang="es" sz="3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cceder y utilizar</a:t>
            </a:r>
            <a:endParaRPr sz="3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88625" y="659200"/>
            <a:ext cx="82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Aspectos positivos</a:t>
            </a:r>
            <a:endParaRPr b="1" sz="2500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Multiplican las fuentes de información y han facilitado enormemente el acceso al conocimiento y las búsquedas de información.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Permiten conocer usando distintas preferencias de aprendizaje (textos, imágenes, audios, vídeos, etc.).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Enlazan la información con agilidad permitiendo pasar de unas fuentes a otras.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4100" y="1152475"/>
            <a:ext cx="80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acceso a opiniones variadas y a puntos de vista plurales sobre los temas, facilitando el desarrollo del espíritu crítico positivo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Tienen una gran plasticidad para adaptarse a las novedades y los cambios en el conocimiento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Helvetica Neue"/>
              <a:buChar char="●"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Facilitan la comunicación entre personas y abaratan la difusión del conocimiento, permitiendo que cualquier persona se pueda convertir en emisor de información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275" y="695275"/>
            <a:ext cx="79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650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Aspectos negativos</a:t>
            </a:r>
            <a:endParaRPr b="1" sz="7650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7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178"/>
              <a:buFont typeface="Arial"/>
              <a:buNone/>
            </a:pPr>
            <a:r>
              <a:t/>
            </a:r>
            <a:endParaRPr b="1" sz="2807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818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s" sz="480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acceso a tan gran cantidad de información que hacen difícil discriminar la que es valiosa</a:t>
            </a:r>
            <a:endParaRPr sz="480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818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s" sz="480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Promueven la superficialidad en el estudio y análisis de los temas. Es fácil terminar saltando con facilidad de unos temas a otros</a:t>
            </a:r>
            <a:endParaRPr sz="480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818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s" sz="480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Fomentan la pasividad al recibir la información</a:t>
            </a:r>
            <a:endParaRPr sz="480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1468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600"/>
              <a:buFont typeface="Helvetica Neue"/>
              <a:buChar char="●"/>
            </a:pPr>
            <a:r>
              <a:rPr lang="es" sz="480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Facilitan el plagio y la realización de trabajos con “copia y pega”</a:t>
            </a:r>
            <a:r>
              <a:rPr lang="es" sz="150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14177"/>
          <a:stretch/>
        </p:blipFill>
        <p:spPr>
          <a:xfrm>
            <a:off x="-18900" y="0"/>
            <a:ext cx="9181800" cy="52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6725" y="3325675"/>
            <a:ext cx="4193400" cy="474900"/>
          </a:xfrm>
          <a:prstGeom prst="rect">
            <a:avLst/>
          </a:prstGeom>
          <a:solidFill>
            <a:srgbClr val="3D0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6675" y="3301525"/>
            <a:ext cx="46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Oratoria en el entorno virtual</a:t>
            </a:r>
            <a:r>
              <a:rPr lang="e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92350" y="1346850"/>
            <a:ext cx="64404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s" sz="3600">
                <a:solidFill>
                  <a:schemeClr val="dk1"/>
                </a:solidFill>
              </a:rPr>
              <a:t>No hay lugares remotos.</a:t>
            </a:r>
            <a:endParaRPr i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chemeClr val="dk1"/>
                </a:solidFill>
              </a:rPr>
              <a:t>En virtud de los medios de comunicación actuales, </a:t>
            </a:r>
            <a:endParaRPr i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s" sz="3600">
                <a:solidFill>
                  <a:schemeClr val="dk1"/>
                </a:solidFill>
              </a:rPr>
              <a:t>todo es ahora.</a:t>
            </a:r>
            <a:endParaRPr i="1" sz="3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s" sz="2400">
                <a:solidFill>
                  <a:schemeClr val="dk1"/>
                </a:solidFill>
              </a:rPr>
              <a:t>Marshal Mcluhan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548325" y="2043425"/>
            <a:ext cx="55533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Expresión corporal abierta - Plano medio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Contacto visual a la cámara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891" l="2319" r="69324" t="0"/>
          <a:stretch/>
        </p:blipFill>
        <p:spPr>
          <a:xfrm>
            <a:off x="0" y="200"/>
            <a:ext cx="2490373" cy="4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2467575" y="1452600"/>
            <a:ext cx="48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D02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Oratoria en el entorno virtual</a:t>
            </a:r>
            <a:endParaRPr b="1">
              <a:solidFill>
                <a:srgbClr val="3D0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