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25"/>
  </p:notesMasterIdLst>
  <p:handoutMasterIdLst>
    <p:handoutMasterId r:id="rId26"/>
  </p:handoutMasterIdLst>
  <p:sldIdLst>
    <p:sldId id="257" r:id="rId5"/>
    <p:sldId id="258" r:id="rId6"/>
    <p:sldId id="256" r:id="rId7"/>
    <p:sldId id="281" r:id="rId8"/>
    <p:sldId id="331" r:id="rId9"/>
    <p:sldId id="332" r:id="rId10"/>
    <p:sldId id="352" r:id="rId11"/>
    <p:sldId id="359" r:id="rId12"/>
    <p:sldId id="365" r:id="rId13"/>
    <p:sldId id="353" r:id="rId14"/>
    <p:sldId id="354" r:id="rId15"/>
    <p:sldId id="355" r:id="rId16"/>
    <p:sldId id="356" r:id="rId17"/>
    <p:sldId id="357" r:id="rId18"/>
    <p:sldId id="358" r:id="rId19"/>
    <p:sldId id="366" r:id="rId20"/>
    <p:sldId id="363" r:id="rId21"/>
    <p:sldId id="360" r:id="rId22"/>
    <p:sldId id="364" r:id="rId23"/>
    <p:sldId id="361" r:id="rId24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9" autoAdjust="0"/>
    <p:restoredTop sz="96196" autoAdjust="0"/>
  </p:normalViewPr>
  <p:slideViewPr>
    <p:cSldViewPr snapToGrid="0">
      <p:cViewPr varScale="1">
        <p:scale>
          <a:sx n="105" d="100"/>
          <a:sy n="105" d="100"/>
        </p:scale>
        <p:origin x="2004" y="114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20750"/>
            <a:r>
              <a:rPr lang="en-US" dirty="0"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6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6-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86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93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63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341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48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10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16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92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3064507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68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64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76521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77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30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03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98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44180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23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811M: Python for Data Scientists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6-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6: 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</a:rPr>
              <a:t>Cluster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for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eyeballing it, let’s try out three clusters and plot the results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K-Means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468979" y="1686812"/>
            <a:ext cx="6023261" cy="329320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 import cluster</a:t>
            </a:r>
          </a:p>
          <a:p>
            <a:r>
              <a:rPr lang="en-US" sz="1600" b="1" dirty="0"/>
              <a:t>CLUSTERS = 3</a:t>
            </a:r>
          </a:p>
          <a:p>
            <a:r>
              <a:rPr lang="en-US" sz="1600" b="1" dirty="0"/>
              <a:t>k_means = cluster.KMeans(n_clusters=CLUSTERS)</a:t>
            </a:r>
          </a:p>
          <a:p>
            <a:r>
              <a:rPr lang="en-US" sz="1600" b="1" dirty="0"/>
              <a:t>k_means.fit(x)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labels = k_means.labels_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centroids = k_means.cluster_centers_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for i in range(CLUSTERS):    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  ds = x[np.where(labels==i)] 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  plt.plot(ds[:,0],ds[:,1],'o')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  lines = plt.plot(centroids[i,0], 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          centroids[i,1],'kx')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plt.show()</a:t>
            </a:r>
          </a:p>
          <a:p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604" y="3346704"/>
            <a:ext cx="4191761" cy="290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80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the results are very clear cut, but sometimes the data overlap and don’t fit nicely into a particular cluster</a:t>
            </a:r>
          </a:p>
          <a:p>
            <a:r>
              <a:rPr lang="en-US" dirty="0"/>
              <a:t>It is often helpful to run a chart that helps figure out how many clusters is ideal</a:t>
            </a:r>
          </a:p>
          <a:p>
            <a:pPr lvl="1"/>
            <a:r>
              <a:rPr lang="en-US" dirty="0"/>
              <a:t>Too few and the items are too dissimilar</a:t>
            </a:r>
          </a:p>
          <a:p>
            <a:pPr lvl="1"/>
            <a:r>
              <a:rPr lang="en-US" dirty="0"/>
              <a:t>Too many and the additional distinctions become trivial </a:t>
            </a:r>
          </a:p>
          <a:p>
            <a:pPr lvl="2"/>
            <a:r>
              <a:rPr lang="en-US" dirty="0"/>
              <a:t>Is there much difference between a brown poodle and a chocolate poodle?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Elbow Chart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247761" y="3711095"/>
            <a:ext cx="6648478" cy="2462213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def plot_elbow(data, cluster_cnt = 6):   </a:t>
            </a:r>
          </a:p>
          <a:p>
            <a:r>
              <a:rPr lang="en-US" b="1" dirty="0"/>
              <a:t>   CLUSTERS = range(1, cluster_cnt)   </a:t>
            </a:r>
          </a:p>
          <a:p>
            <a:r>
              <a:rPr lang="en-US" b="1" dirty="0"/>
              <a:t>   kmeans = [cluster.KMeans(n_clusters=i) for i in CLUSTERS]</a:t>
            </a:r>
          </a:p>
          <a:p>
            <a:r>
              <a:rPr lang="en-US" b="1" dirty="0"/>
              <a:t>   score = [kmeans[i].fit(data).score(data) \</a:t>
            </a:r>
          </a:p>
          <a:p>
            <a:r>
              <a:rPr lang="en-US" b="1" dirty="0"/>
              <a:t>            for i in range(len(kmeans))]</a:t>
            </a:r>
          </a:p>
          <a:p>
            <a:r>
              <a:rPr lang="en-US" b="1" dirty="0"/>
              <a:t>   plt.plot(CLUSTERS ,score)</a:t>
            </a:r>
          </a:p>
          <a:p>
            <a:r>
              <a:rPr lang="en-US" b="1" dirty="0"/>
              <a:t>   plt.xlabel('Number of Clusters')</a:t>
            </a:r>
          </a:p>
          <a:p>
            <a:r>
              <a:rPr lang="en-US" b="1" dirty="0"/>
              <a:t>   plt.ylabel('Score')</a:t>
            </a:r>
          </a:p>
          <a:p>
            <a:r>
              <a:rPr lang="en-US" b="1" dirty="0"/>
              <a:t>   plt.title('Elbow Curve')</a:t>
            </a:r>
          </a:p>
          <a:p>
            <a:r>
              <a:rPr lang="en-US" b="1" dirty="0"/>
              <a:t>   plt.show()</a:t>
            </a:r>
          </a:p>
          <a:p>
            <a:r>
              <a:rPr lang="en-US" b="1" dirty="0"/>
              <a:t>plot_elbow(x)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155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chart, we can see there is a bend between two to four clusters</a:t>
            </a:r>
          </a:p>
          <a:p>
            <a:r>
              <a:rPr lang="en-US" dirty="0"/>
              <a:t>Three feels like the right number to start with in this case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Elbow Chart (continued)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877" y="2020529"/>
            <a:ext cx="6162470" cy="420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68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have figured out approximately how many clusters you have, you should run the analysis a few times with different cluster numbers</a:t>
            </a:r>
          </a:p>
          <a:p>
            <a:r>
              <a:rPr lang="en-US" dirty="0"/>
              <a:t>A silhouette chart helps to visualize how well the clusters are at grouping similar items together</a:t>
            </a:r>
          </a:p>
          <a:p>
            <a:r>
              <a:rPr lang="en-US" dirty="0"/>
              <a:t>Higher silhouette score (i.e., closer to 1) means in general the cluster does a good job at grouping similar items together</a:t>
            </a:r>
          </a:p>
          <a:p>
            <a:r>
              <a:rPr lang="en-US" dirty="0"/>
              <a:t>Graphing how similar each item is to its neighbors helps to visualize how good the cluster is also</a:t>
            </a:r>
          </a:p>
          <a:p>
            <a:r>
              <a:rPr lang="en-US" dirty="0"/>
              <a:t>Ideally, you want to settle upon a number of clusters that has a good mix of:</a:t>
            </a:r>
          </a:p>
          <a:p>
            <a:pPr lvl="1"/>
            <a:r>
              <a:rPr lang="en-US" dirty="0"/>
              <a:t>A high silhouette value</a:t>
            </a:r>
          </a:p>
          <a:p>
            <a:pPr lvl="1"/>
            <a:r>
              <a:rPr lang="en-US" dirty="0"/>
              <a:t>Few members that are far off from the average silhouette value</a:t>
            </a:r>
          </a:p>
          <a:p>
            <a:pPr lvl="1"/>
            <a:r>
              <a:rPr lang="en-US" dirty="0"/>
              <a:t>A number of clusters that are reasonably similar in size</a:t>
            </a:r>
          </a:p>
          <a:p>
            <a:pPr lvl="1"/>
            <a:r>
              <a:rPr lang="en-US" dirty="0"/>
              <a:t>A number of clusters that makes business sense of what you’re trying to describe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Silhouette Charts</a:t>
            </a:r>
          </a:p>
        </p:txBody>
      </p:sp>
    </p:spTree>
    <p:extLst>
      <p:ext uri="{BB962C8B-B14F-4D97-AF65-F5344CB8AC3E}">
        <p14:creationId xmlns:p14="http://schemas.microsoft.com/office/powerpoint/2010/main" val="1144045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10" y="1080319"/>
            <a:ext cx="7415181" cy="125989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Silhouette Charts (continued)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" y="2265713"/>
            <a:ext cx="8833104" cy="411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98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Silhouette Charts (continued)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388" y="853549"/>
            <a:ext cx="5928083" cy="27421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388" y="3597248"/>
            <a:ext cx="5958348" cy="279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01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131" y="1037627"/>
            <a:ext cx="8020050" cy="5072616"/>
          </a:xfrm>
        </p:spPr>
        <p:txBody>
          <a:bodyPr/>
          <a:lstStyle/>
          <a:p>
            <a:r>
              <a:rPr lang="en-US" dirty="0"/>
              <a:t>Often called bottom-up</a:t>
            </a:r>
          </a:p>
          <a:p>
            <a:r>
              <a:rPr lang="en-US" dirty="0"/>
              <a:t>Finds two clusters closest to one another and merges them and keeps doing it until there is one big cluster</a:t>
            </a:r>
          </a:p>
          <a:p>
            <a:pPr lvl="1"/>
            <a:r>
              <a:rPr lang="en-US" dirty="0"/>
              <a:t>Uses distance of the features to determine closeness</a:t>
            </a:r>
          </a:p>
          <a:p>
            <a:r>
              <a:rPr lang="en-US" dirty="0"/>
              <a:t>Creates a graph called a dendrogram which helps visualize the clusters and how similar they are</a:t>
            </a:r>
          </a:p>
          <a:p>
            <a:r>
              <a:rPr lang="en-US" dirty="0"/>
              <a:t>Usually a good first step to take before K-Means to get a feel for how many clusters you should start with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42131" y="3992389"/>
            <a:ext cx="7968611" cy="156966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x, y = make_blobs(n_samples=10, n_features=2, centers=3)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print (x)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print (y)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from scipy.cluster.hierarchy import dendrogram, linkage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z = linkage(x, 'ward')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dendrogram(z, leaf_rotation = 90, leaf_font_size=12)</a:t>
            </a:r>
          </a:p>
        </p:txBody>
      </p:sp>
    </p:spTree>
    <p:extLst>
      <p:ext uri="{BB962C8B-B14F-4D97-AF65-F5344CB8AC3E}">
        <p14:creationId xmlns:p14="http://schemas.microsoft.com/office/powerpoint/2010/main" val="1190861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(continued)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48" y="1096100"/>
            <a:ext cx="7156104" cy="482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08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A94888F-6E0E-41F4-99D6-6E5351778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7899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Cluster Analysis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982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unsupervised model of clustering doesn’t make predictions so much as it helps understand the data</a:t>
            </a:r>
          </a:p>
          <a:p>
            <a:r>
              <a:rPr lang="en-US" dirty="0"/>
              <a:t>Another unsupervised model to explore is association rules</a:t>
            </a:r>
          </a:p>
          <a:p>
            <a:pPr lvl="1"/>
            <a:r>
              <a:rPr lang="en-US" dirty="0"/>
              <a:t>Used to describe patterns like “people who like X also like Y”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28936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Explore Cluster Analysis</a:t>
            </a:r>
          </a:p>
          <a:p>
            <a:r>
              <a:rPr lang="en-US" dirty="0"/>
              <a:t>Compare two algorithms</a:t>
            </a:r>
          </a:p>
          <a:p>
            <a:pPr lvl="1"/>
            <a:r>
              <a:rPr lang="en-US" dirty="0"/>
              <a:t>K-Means</a:t>
            </a:r>
          </a:p>
          <a:p>
            <a:pPr lvl="1"/>
            <a:r>
              <a:rPr lang="en-US" dirty="0"/>
              <a:t>Hierarchical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Explored Cluster Analysis</a:t>
            </a:r>
          </a:p>
          <a:p>
            <a:r>
              <a:rPr lang="en-US" dirty="0"/>
              <a:t>Compared two algorithms</a:t>
            </a:r>
          </a:p>
          <a:p>
            <a:pPr lvl="1"/>
            <a:r>
              <a:rPr lang="en-US" dirty="0"/>
              <a:t>K-Means</a:t>
            </a:r>
          </a:p>
          <a:p>
            <a:pPr lvl="1"/>
            <a:r>
              <a:rPr lang="en-US" dirty="0"/>
              <a:t>Hierarchical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83261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40E063C-FF3C-4D51-9FC0-895091DCE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552469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Cluster Analysis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2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tool to help make sense of the data before feeding it into other models</a:t>
            </a:r>
          </a:p>
          <a:p>
            <a:r>
              <a:rPr lang="en-US" dirty="0"/>
              <a:t>Unsupervised</a:t>
            </a:r>
          </a:p>
          <a:p>
            <a:pPr lvl="1"/>
            <a:r>
              <a:rPr lang="en-US" dirty="0"/>
              <a:t>More about discovering patterns in data</a:t>
            </a:r>
          </a:p>
          <a:p>
            <a:pPr lvl="1"/>
            <a:r>
              <a:rPr lang="en-US" dirty="0"/>
              <a:t>Not about predicting values for unknown values</a:t>
            </a:r>
          </a:p>
          <a:p>
            <a:r>
              <a:rPr lang="en-US" dirty="0"/>
              <a:t>Looks for natural groupings among the data</a:t>
            </a:r>
          </a:p>
          <a:p>
            <a:pPr lvl="1"/>
            <a:r>
              <a:rPr lang="en-US" dirty="0"/>
              <a:t>Voter groups (is it just left vs. right, or left, right, center, or more)</a:t>
            </a:r>
          </a:p>
          <a:p>
            <a:pPr lvl="1"/>
            <a:r>
              <a:rPr lang="en-US" dirty="0"/>
              <a:t>Species identification (are two groups of organisms different enough to be considered a different species or not)</a:t>
            </a:r>
          </a:p>
          <a:p>
            <a:pPr lvl="1"/>
            <a:r>
              <a:rPr lang="en-US" dirty="0"/>
              <a:t>Identify different types of customers we may have</a:t>
            </a:r>
          </a:p>
          <a:p>
            <a:r>
              <a:rPr lang="en-US" dirty="0"/>
              <a:t>Often helpful as a preparatory step before classification to determine how many categories we may want to predict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330931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main approaches to solve this</a:t>
            </a:r>
          </a:p>
          <a:p>
            <a:pPr lvl="1"/>
            <a:r>
              <a:rPr lang="en-US" dirty="0"/>
              <a:t>Top down (K-Means)</a:t>
            </a:r>
          </a:p>
          <a:p>
            <a:pPr lvl="1"/>
            <a:r>
              <a:rPr lang="en-US" dirty="0"/>
              <a:t>Bottom up (Hierarchical clustering)</a:t>
            </a:r>
          </a:p>
          <a:p>
            <a:r>
              <a:rPr lang="en-US" dirty="0"/>
              <a:t>Both rely on the notion of similarity</a:t>
            </a:r>
          </a:p>
          <a:p>
            <a:pPr lvl="1"/>
            <a:r>
              <a:rPr lang="en-US" dirty="0"/>
              <a:t>Objects are similar if they share common attributes to others</a:t>
            </a:r>
          </a:p>
          <a:p>
            <a:pPr lvl="1"/>
            <a:r>
              <a:rPr lang="en-US" dirty="0"/>
              <a:t>The more similar they are, the closer they are to one another</a:t>
            </a:r>
          </a:p>
          <a:p>
            <a:pPr lvl="1"/>
            <a:r>
              <a:rPr lang="en-US" dirty="0"/>
              <a:t>If something is far away in similarity to one thing, it may be closer to something else</a:t>
            </a:r>
          </a:p>
          <a:p>
            <a:r>
              <a:rPr lang="en-US" dirty="0"/>
              <a:t>Ultimately the goal is to take a large sample of data and break it up into a small number of meaningful groupings that shed insight as to what the data means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49406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these examples let’s generate some random datasets just because it’s easier to analyze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87695" y="1958829"/>
            <a:ext cx="7968611" cy="353943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import numpy as np</a:t>
            </a:r>
          </a:p>
          <a:p>
            <a:r>
              <a:rPr lang="en-US" sz="1600" b="1" dirty="0"/>
              <a:t>from sklearn.cluster </a:t>
            </a:r>
          </a:p>
          <a:p>
            <a:r>
              <a:rPr lang="en-US" sz="1600" b="1" dirty="0"/>
              <a:t>import Kmeans</a:t>
            </a:r>
          </a:p>
          <a:p>
            <a:r>
              <a:rPr lang="en-US" sz="1600" b="1" dirty="0"/>
              <a:t>from sklearn.datasets import make_blobs</a:t>
            </a:r>
          </a:p>
          <a:p>
            <a:r>
              <a:rPr lang="en-US" sz="1600" b="1" dirty="0"/>
              <a:t># Creating a sample dataset with 4 clusters</a:t>
            </a:r>
          </a:p>
          <a:p>
            <a:r>
              <a:rPr lang="en-US" sz="1600" b="1" dirty="0"/>
              <a:t>x, y = make_blobs(n_samples=400, n_features=2, centers=3)</a:t>
            </a:r>
          </a:p>
          <a:p>
            <a:r>
              <a:rPr lang="en-US" sz="1600" b="1" dirty="0"/>
              <a:t>print (x[:5]) # shape location</a:t>
            </a:r>
          </a:p>
          <a:p>
            <a:r>
              <a:rPr lang="en-US" sz="1600" b="1" dirty="0"/>
              <a:t>print (y[:5]) # cluster member</a:t>
            </a:r>
          </a:p>
          <a:p>
            <a:endParaRPr lang="en-US" sz="1600" b="1" dirty="0"/>
          </a:p>
          <a:p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[[-6.10513999 -3.58316594] [-7.6168443   5.40841142] [-2.06235753 -3.92038777] [-1.8104498  -4.1218467 ] [-5.32915489 -6.17092626]]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[2 1 0 0 2]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78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often helpful to visualize the data by plotting it</a:t>
            </a:r>
          </a:p>
          <a:p>
            <a:pPr lvl="1"/>
            <a:r>
              <a:rPr lang="en-US" dirty="0"/>
              <a:t>There are only two features in this set so it’s easy to plot</a:t>
            </a:r>
          </a:p>
          <a:p>
            <a:pPr lvl="1"/>
            <a:r>
              <a:rPr lang="en-US" dirty="0"/>
              <a:t>You can also plot a 3D graph for three features</a:t>
            </a:r>
          </a:p>
          <a:p>
            <a:pPr lvl="1"/>
            <a:r>
              <a:rPr lang="en-US" dirty="0"/>
              <a:t>Beyond that, it’s hard to visualize more features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the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988425" y="2452254"/>
            <a:ext cx="5167150" cy="107721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import matplotlib.pyplot as plt</a:t>
            </a:r>
          </a:p>
          <a:p>
            <a:r>
              <a:rPr lang="en-US" sz="1600" b="1" dirty="0"/>
              <a:t>plt.rcParams['figure.figsize'] = (16, 9)</a:t>
            </a:r>
          </a:p>
          <a:p>
            <a:r>
              <a:rPr lang="en-US" sz="1600" b="1" dirty="0"/>
              <a:t>plt.plot(x[:,0],x[:,1],'o')</a:t>
            </a:r>
          </a:p>
          <a:p>
            <a:r>
              <a:rPr lang="en-US" sz="1600" b="1" dirty="0"/>
              <a:t>plt.show()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849" y="3630829"/>
            <a:ext cx="3904303" cy="263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32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E227574-08CB-450A-BD5A-E7FC64F20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939482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Cluster Analysis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819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2A07D-53B1-4744-9B86-30ADE53AD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in Actions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E1108C-4F3B-2344-B13A-4689B1B134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566" y="1077237"/>
            <a:ext cx="2455615" cy="18263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73A95D-342A-0747-94CE-AB46ED53E4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762" y="1077237"/>
            <a:ext cx="2418208" cy="18263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7E7B94-2ADF-634A-92B1-D633CFF247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24" y="3745901"/>
            <a:ext cx="2563061" cy="19375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AFB0B4-187C-E441-98BD-410F8818F36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750" y="3745901"/>
            <a:ext cx="2585196" cy="19618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1D683C2-3C0B-EE40-BB82-2E6D294B231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24" y="1077237"/>
            <a:ext cx="2563061" cy="182638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CAAB45B-B5B7-0243-A760-761E51FBCCC6}"/>
              </a:ext>
            </a:extLst>
          </p:cNvPr>
          <p:cNvSpPr txBox="1"/>
          <p:nvPr/>
        </p:nvSpPr>
        <p:spPr>
          <a:xfrm>
            <a:off x="1528387" y="2905638"/>
            <a:ext cx="1608133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Random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CC1984-16B9-ED4C-8205-C233AF035F85}"/>
              </a:ext>
            </a:extLst>
          </p:cNvPr>
          <p:cNvSpPr txBox="1"/>
          <p:nvPr/>
        </p:nvSpPr>
        <p:spPr>
          <a:xfrm>
            <a:off x="3982029" y="2911076"/>
            <a:ext cx="2108269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Random Centroids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84853C-3E6E-694C-BA78-032C1CAFC425}"/>
              </a:ext>
            </a:extLst>
          </p:cNvPr>
          <p:cNvSpPr txBox="1"/>
          <p:nvPr/>
        </p:nvSpPr>
        <p:spPr>
          <a:xfrm>
            <a:off x="6599147" y="2911076"/>
            <a:ext cx="1877437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Adjust Centroids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A98988-677E-7647-86D3-5F7C034336AB}"/>
              </a:ext>
            </a:extLst>
          </p:cNvPr>
          <p:cNvSpPr txBox="1"/>
          <p:nvPr/>
        </p:nvSpPr>
        <p:spPr>
          <a:xfrm>
            <a:off x="1092370" y="5785012"/>
            <a:ext cx="2480166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Reassign Membership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84270B-511B-9040-B735-D7A2D5D85E11}"/>
              </a:ext>
            </a:extLst>
          </p:cNvPr>
          <p:cNvSpPr txBox="1"/>
          <p:nvPr/>
        </p:nvSpPr>
        <p:spPr>
          <a:xfrm>
            <a:off x="3848596" y="5785012"/>
            <a:ext cx="3621504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Keep Doing Until Stops Changing</a:t>
            </a:r>
          </a:p>
        </p:txBody>
      </p:sp>
    </p:spTree>
    <p:extLst>
      <p:ext uri="{BB962C8B-B14F-4D97-AF65-F5344CB8AC3E}">
        <p14:creationId xmlns:p14="http://schemas.microsoft.com/office/powerpoint/2010/main" val="1163061707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9" id="{389074E3-CA38-4095-9CE4-E37CAAC77ED2}" vid="{84FBF689-B339-44DD-89F3-2AF727095E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751EBC6-C433-43E6-8F46-C6D6D677B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 Standard Theme</Template>
  <TotalTime>4864</TotalTime>
  <Words>1157</Words>
  <Application>Microsoft Office PowerPoint</Application>
  <PresentationFormat>On-screen Show (4:3)</PresentationFormat>
  <Paragraphs>139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Tahoma</vt:lpstr>
      <vt:lpstr>Wingdings</vt:lpstr>
      <vt:lpstr>ROI Standard Theme</vt:lpstr>
      <vt:lpstr>Chapter 6:  Cluster Analysis</vt:lpstr>
      <vt:lpstr>Chapter Objectives</vt:lpstr>
      <vt:lpstr>Chapter Concepts</vt:lpstr>
      <vt:lpstr>Cluster Analysis</vt:lpstr>
      <vt:lpstr>Types of Cluster Analysis</vt:lpstr>
      <vt:lpstr>Dataset</vt:lpstr>
      <vt:lpstr>Visualize the Data</vt:lpstr>
      <vt:lpstr>Chapter Concepts</vt:lpstr>
      <vt:lpstr>K-Means in Actions</vt:lpstr>
      <vt:lpstr>Run K-Means</vt:lpstr>
      <vt:lpstr>Elbow Chart</vt:lpstr>
      <vt:lpstr>Elbow Chart (continued)</vt:lpstr>
      <vt:lpstr>Silhouette Charts</vt:lpstr>
      <vt:lpstr>Silhouette Charts (continued)</vt:lpstr>
      <vt:lpstr>Silhouette Charts (continued)</vt:lpstr>
      <vt:lpstr>Hierarchical Clustering</vt:lpstr>
      <vt:lpstr>Hierarchical Clustering (continued)</vt:lpstr>
      <vt:lpstr>Chapter Concepts</vt:lpstr>
      <vt:lpstr>Next Steps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Microsoft Office User</dc:creator>
  <cp:lastModifiedBy>Linda Karsen</cp:lastModifiedBy>
  <cp:revision>123</cp:revision>
  <dcterms:created xsi:type="dcterms:W3CDTF">2019-05-09T17:36:01Z</dcterms:created>
  <dcterms:modified xsi:type="dcterms:W3CDTF">2019-09-18T23:56:18Z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efe1617a-9da3-4619-949c-4364c39c08ba</vt:lpwstr>
  </property>
</Properties>
</file>