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64" r:id="rId7"/>
    <p:sldId id="258" r:id="rId8"/>
    <p:sldId id="262" r:id="rId9"/>
    <p:sldId id="263" r:id="rId10"/>
    <p:sldId id="260" r:id="rId11"/>
    <p:sldId id="261" r:id="rId12"/>
  </p:sldIdLst>
  <p:sldSz cx="9144000" cy="6858000" type="screen4x3"/>
  <p:notesSz cx="7053263" cy="93567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0">
          <p15:clr>
            <a:srgbClr val="A4A3A4"/>
          </p15:clr>
        </p15:guide>
        <p15:guide id="2" orient="horz" pos="437">
          <p15:clr>
            <a:srgbClr val="A4A3A4"/>
          </p15:clr>
        </p15:guide>
        <p15:guide id="3" pos="2241">
          <p15:clr>
            <a:srgbClr val="A4A3A4"/>
          </p15:clr>
        </p15:guide>
        <p15:guide id="5" pos="57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800000"/>
    <a:srgbClr val="0070D6"/>
    <a:srgbClr val="0060B8"/>
    <a:srgbClr val="005AAC"/>
    <a:srgbClr val="003A70"/>
    <a:srgbClr val="004A8E"/>
    <a:srgbClr val="898F8F"/>
    <a:srgbClr val="FF33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20" autoAdjust="0"/>
    <p:restoredTop sz="83659" autoAdjust="0"/>
  </p:normalViewPr>
  <p:slideViewPr>
    <p:cSldViewPr snapToGrid="0">
      <p:cViewPr varScale="1">
        <p:scale>
          <a:sx n="105" d="100"/>
          <a:sy n="105" d="100"/>
        </p:scale>
        <p:origin x="1782" y="114"/>
      </p:cViewPr>
      <p:guideLst>
        <p:guide orient="horz" pos="840"/>
        <p:guide pos="480"/>
        <p:guide orient="horz" pos="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3918" y="114"/>
      </p:cViewPr>
      <p:guideLst>
        <p:guide orient="horz" pos="2660"/>
        <p:guide orient="horz" pos="437"/>
        <p:guide pos="2241"/>
        <p:guide pos="57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15887" y="9069388"/>
            <a:ext cx="4808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defTabSz="9382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811M: Python for Data Scientists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02187" y="9069387"/>
            <a:ext cx="1577975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algn="r" defTabSz="938213"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Chapter 0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2863" y="174625"/>
            <a:ext cx="30638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06" rIns="92812" bIns="46406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STUDENT GUIDE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219075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>
            <a:off x="203200" y="9069388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850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516" y="4267200"/>
            <a:ext cx="5660231" cy="4551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 idx="2"/>
          </p:nvPr>
        </p:nvSpPr>
        <p:spPr>
          <a:xfrm>
            <a:off x="1188244" y="702356"/>
            <a:ext cx="4676775" cy="3508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9" name="Line 14"/>
          <p:cNvSpPr>
            <a:spLocks noChangeShapeType="1"/>
          </p:cNvSpPr>
          <p:nvPr/>
        </p:nvSpPr>
        <p:spPr bwMode="auto">
          <a:xfrm>
            <a:off x="223534" y="8952577"/>
            <a:ext cx="660082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4256" tIns="47128" rIns="94256" bIns="47128">
            <a:spAutoFit/>
          </a:bodyPr>
          <a:lstStyle/>
          <a:p>
            <a:endParaRPr lang="en-US" dirty="0">
              <a:latin typeface="Tahoma" pitchFamily="34" charset="0"/>
            </a:endParaRP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3891335" y="8766220"/>
            <a:ext cx="29972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algn="r"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Chapter 0-</a:t>
            </a:r>
            <a:fld id="{9C58707A-6F60-4D20-8A8B-4F90B88EA4F7}" type="slidenum">
              <a:rPr lang="en-US" sz="1200" smtClean="0">
                <a:solidFill>
                  <a:schemeClr val="tx1"/>
                </a:solidFill>
                <a:latin typeface="Tahoma" pitchFamily="34" charset="0"/>
              </a:rPr>
              <a:pPr algn="r" defTabSz="920750"/>
              <a:t>‹#›</a:t>
            </a:fld>
            <a:endParaRPr lang="en-US" sz="12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44191" y="8766554"/>
            <a:ext cx="468626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811M: Python for Data Scientists</a:t>
            </a:r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>
            <a:off x="211177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850508" y="157337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sz="1200" dirty="0">
                <a:latin typeface="Tahoma" panose="020B0604030504040204" pitchFamily="34" charset="0"/>
              </a:rPr>
              <a:t>INSTRUCTOR</a:t>
            </a:r>
            <a:r>
              <a:rPr lang="en-US" sz="1200" baseline="0" dirty="0">
                <a:latin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</a:rPr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386696233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508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656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95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886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86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613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55575"/>
            <a:ext cx="6079906" cy="1413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small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737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01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28966" y="258458"/>
            <a:ext cx="744267" cy="698008"/>
            <a:chOff x="8300257" y="2110906"/>
            <a:chExt cx="744267" cy="698008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8359116" y="2110906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pic>
          <p:nvPicPr>
            <p:cNvPr id="14" name="Picture 2" descr="http://thumbs.dreamstime.com/t/stack-three-colorful-books-1028823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1" t="11597" r="14404" b="12120"/>
            <a:stretch/>
          </p:blipFill>
          <p:spPr bwMode="auto">
            <a:xfrm>
              <a:off x="8410090" y="2153063"/>
              <a:ext cx="540554" cy="39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8300257" y="2501522"/>
              <a:ext cx="744267" cy="307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Case</a:t>
              </a:r>
            </a:p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Study</a:t>
              </a:r>
            </a:p>
          </p:txBody>
        </p:sp>
      </p:grp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95422" y="1147479"/>
            <a:ext cx="8016949" cy="506506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951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6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99386" y="1145328"/>
            <a:ext cx="8027581" cy="49377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82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27" y="669925"/>
            <a:ext cx="4248185" cy="9879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3097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28663" y="1261872"/>
            <a:ext cx="3805237" cy="49377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261872"/>
            <a:ext cx="3806825" cy="49377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4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8663" y="1261872"/>
            <a:ext cx="3805237" cy="493776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261872"/>
            <a:ext cx="3806825" cy="493776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8180" y="1261872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09481"/>
            <a:ext cx="4040188" cy="4262717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005" y="1261872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9481"/>
            <a:ext cx="4041775" cy="4262717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95422" y="1147479"/>
            <a:ext cx="8016949" cy="506506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0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742452" y="1586192"/>
            <a:ext cx="5742641" cy="41019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b="1"/>
            </a:lvl1pPr>
            <a:lvl2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tabLst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4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2066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95422" y="1147479"/>
            <a:ext cx="8016949" cy="506506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83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itten Exercise 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8163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95422" y="1147479"/>
            <a:ext cx="8016949" cy="506506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5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Exercise 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33779"/>
            <a:ext cx="743776" cy="768163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95422" y="1147479"/>
            <a:ext cx="8016949" cy="506506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3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Discuss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5597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95422" y="1147479"/>
            <a:ext cx="8016949" cy="506506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w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95422" y="1147479"/>
            <a:ext cx="8016949" cy="506506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013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80666" y="268814"/>
            <a:ext cx="636815" cy="669472"/>
            <a:chOff x="6322842" y="2976308"/>
            <a:chExt cx="636815" cy="669472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322842" y="2976308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6378722" y="3375470"/>
              <a:ext cx="533076" cy="2539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Demo</a:t>
              </a:r>
            </a:p>
          </p:txBody>
        </p:sp>
        <p:pic>
          <p:nvPicPr>
            <p:cNvPr id="15" name="Picture 32" descr="http://verafin.com/media/inline/2015/2/23/demo_ic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5" t="18462" r="15971" b="13231"/>
            <a:stretch/>
          </p:blipFill>
          <p:spPr bwMode="auto">
            <a:xfrm>
              <a:off x="6371714" y="2983610"/>
              <a:ext cx="531704" cy="487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95422" y="1147479"/>
            <a:ext cx="8016949" cy="506506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555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50"/>
          <p:cNvSpPr txBox="1">
            <a:spLocks noChangeArrowheads="1"/>
          </p:cNvSpPr>
          <p:nvPr userDrawn="1"/>
        </p:nvSpPr>
        <p:spPr bwMode="blackGray">
          <a:xfrm>
            <a:off x="8667557" y="6424688"/>
            <a:ext cx="476443" cy="43331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816" tIns="36816" rIns="36816" bIns="36816" anchor="ctr" anchorCtr="1">
            <a:noAutofit/>
          </a:bodyPr>
          <a:lstStyle/>
          <a:p>
            <a:pPr algn="ctr" defTabSz="736242">
              <a:spcBef>
                <a:spcPct val="50000"/>
              </a:spcBef>
            </a:pPr>
            <a:r>
              <a:rPr lang="en-US" sz="1100" b="0" dirty="0">
                <a:solidFill>
                  <a:schemeClr val="bg1"/>
                </a:solidFill>
                <a:latin typeface="Calibri" pitchFamily="34" charset="0"/>
              </a:rPr>
              <a:t>0-</a:t>
            </a:r>
            <a:fld id="{B722F7F8-9603-472A-A081-A1C5DB32BB89}" type="slidenum">
              <a:rPr lang="en-US" sz="1100" b="0" smtClean="0">
                <a:solidFill>
                  <a:schemeClr val="bg1"/>
                </a:solidFill>
                <a:latin typeface="Calibri" pitchFamily="34" charset="0"/>
              </a:rPr>
              <a:pPr algn="ctr" defTabSz="736242">
                <a:spcBef>
                  <a:spcPct val="50000"/>
                </a:spcBef>
              </a:pPr>
              <a:t>‹#›</a:t>
            </a:fld>
            <a:endParaRPr lang="en-US" sz="1100" b="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1" name="Line 54"/>
          <p:cNvSpPr>
            <a:spLocks noChangeShapeType="1"/>
          </p:cNvSpPr>
          <p:nvPr userDrawn="1"/>
        </p:nvSpPr>
        <p:spPr bwMode="blackGray">
          <a:xfrm>
            <a:off x="6356928" y="6427615"/>
            <a:ext cx="0" cy="43276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2" name="Line 51"/>
          <p:cNvSpPr>
            <a:spLocks noChangeShapeType="1"/>
          </p:cNvSpPr>
          <p:nvPr userDrawn="1"/>
        </p:nvSpPr>
        <p:spPr bwMode="blackGray">
          <a:xfrm>
            <a:off x="0" y="6424688"/>
            <a:ext cx="9144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3" name="Line 54"/>
          <p:cNvSpPr>
            <a:spLocks noChangeShapeType="1"/>
          </p:cNvSpPr>
          <p:nvPr userDrawn="1"/>
        </p:nvSpPr>
        <p:spPr bwMode="blackGray">
          <a:xfrm>
            <a:off x="2812475" y="6424688"/>
            <a:ext cx="0" cy="43605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4" name="Text Box 2"/>
          <p:cNvSpPr txBox="1">
            <a:spLocks noChangeArrowheads="1"/>
          </p:cNvSpPr>
          <p:nvPr userDrawn="1"/>
        </p:nvSpPr>
        <p:spPr bwMode="auto">
          <a:xfrm>
            <a:off x="2242128" y="6509330"/>
            <a:ext cx="47982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© 2019</a:t>
            </a:r>
            <a:r>
              <a:rPr lang="en-US" sz="7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Copyright ROI Training, Inc. </a:t>
            </a:r>
            <a:br>
              <a:rPr lang="en-US" sz="700" b="0" dirty="0">
                <a:solidFill>
                  <a:srgbClr val="4D4D4D"/>
                </a:solidFill>
                <a:latin typeface="Tahoma" charset="0"/>
              </a:rPr>
            </a:b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All rights reserved. Not to be reproduced without prior written consent.</a:t>
            </a:r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56" y="6466769"/>
            <a:ext cx="1511327" cy="349151"/>
          </a:xfrm>
          <a:prstGeom prst="rect">
            <a:avLst/>
          </a:prstGeom>
        </p:spPr>
      </p:pic>
      <p:sp>
        <p:nvSpPr>
          <p:cNvPr id="26" name="TextBox 25"/>
          <p:cNvSpPr txBox="1"/>
          <p:nvPr userDrawn="1"/>
        </p:nvSpPr>
        <p:spPr>
          <a:xfrm>
            <a:off x="0" y="6428509"/>
            <a:ext cx="2821709" cy="4294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900" b="0" cap="none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811M: Python for Data Scientists</a:t>
            </a:r>
          </a:p>
        </p:txBody>
      </p:sp>
      <p:sp>
        <p:nvSpPr>
          <p:cNvPr id="27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9" r:id="rId8"/>
    <p:sldLayoutId id="2147483720" r:id="rId9"/>
    <p:sldLayoutId id="214748372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9pPr>
    </p:titleStyle>
    <p:bodyStyle>
      <a:lvl1pPr marL="228600" indent="-228600" algn="l" defTabSz="457200" rtl="0" eaLnBrk="1" fontAlgn="base" hangingPunct="1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0"/>
        </a:buBlip>
        <a:defRPr b="0" i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57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85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Wingdings" pitchFamily="2" charset="2"/>
        <a:buBlip>
          <a:blip r:embed="rId21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9144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147763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2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itraining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ffectLst/>
              </a:rPr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 for Data Scientists</a:t>
            </a:r>
          </a:p>
        </p:txBody>
      </p:sp>
    </p:spTree>
    <p:extLst>
      <p:ext uri="{BB962C8B-B14F-4D97-AF65-F5344CB8AC3E}">
        <p14:creationId xmlns:p14="http://schemas.microsoft.com/office/powerpoint/2010/main" val="77276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3051110"/>
            <a:ext cx="7772400" cy="2667302"/>
          </a:xfrm>
        </p:spPr>
        <p:txBody>
          <a:bodyPr/>
          <a:lstStyle/>
          <a:p>
            <a:r>
              <a:rPr lang="en-US" sz="2400" cap="non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following course materials are copyright protected materials. They may not be reproduced or distributed and may only be used by students attending the </a:t>
            </a:r>
            <a:r>
              <a:rPr lang="en-US" sz="2400" i="1" cap="none" dirty="0">
                <a:solidFill>
                  <a:srgbClr val="800000"/>
                </a:solidFill>
              </a:rPr>
              <a:t>Python for Data Scientists</a:t>
            </a:r>
            <a:r>
              <a:rPr lang="en-US" sz="2400" cap="non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course.</a:t>
            </a:r>
          </a:p>
        </p:txBody>
      </p:sp>
    </p:spTree>
    <p:extLst>
      <p:ext uri="{BB962C8B-B14F-4D97-AF65-F5344CB8AC3E}">
        <p14:creationId xmlns:p14="http://schemas.microsoft.com/office/powerpoint/2010/main" val="1339701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4977125C-E6F4-4085-B5FD-B5E92B7A8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422" y="1147479"/>
            <a:ext cx="8016949" cy="5065062"/>
          </a:xfrm>
        </p:spPr>
        <p:txBody>
          <a:bodyPr/>
          <a:lstStyle/>
          <a:p>
            <a:r>
              <a:rPr lang="en-US" dirty="0"/>
              <a:t>ROI leads the industry in designing and delivering customized technology and management training solutions</a:t>
            </a:r>
          </a:p>
          <a:p>
            <a:r>
              <a:rPr lang="en-US" dirty="0"/>
              <a:t>Meet your instructor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Background</a:t>
            </a:r>
          </a:p>
          <a:p>
            <a:pPr lvl="1"/>
            <a:r>
              <a:rPr lang="en-US" dirty="0"/>
              <a:t>Contact info</a:t>
            </a:r>
          </a:p>
          <a:p>
            <a:r>
              <a:rPr lang="en-US" dirty="0"/>
              <a:t>Let’s get started!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B1334598-81C7-4B70-8D66-685959B2D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</p:spPr>
        <p:txBody>
          <a:bodyPr/>
          <a:lstStyle/>
          <a:p>
            <a:r>
              <a:rPr lang="en-US" dirty="0"/>
              <a:t>Welcome!</a:t>
            </a:r>
          </a:p>
        </p:txBody>
      </p:sp>
      <p:pic>
        <p:nvPicPr>
          <p:cNvPr id="6" name="Picture 4" descr="Image result for business welcome">
            <a:extLst>
              <a:ext uri="{FF2B5EF4-FFF2-40B4-BE49-F238E27FC236}">
                <a16:creationId xmlns:a16="http://schemas.microsoft.com/office/drawing/2014/main" id="{9A671BC4-64EB-440F-9EB2-9BEF3B91C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050" y="2658467"/>
            <a:ext cx="3043699" cy="3751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535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/>
              <a:t>In this course, we will:</a:t>
            </a:r>
          </a:p>
          <a:p>
            <a:r>
              <a:rPr lang="en-US" dirty="0"/>
              <a:t>Learn how to use Python for data science and machine learning</a:t>
            </a:r>
          </a:p>
          <a:p>
            <a:r>
              <a:rPr lang="en-US" dirty="0"/>
              <a:t>Explore the most common packages such as NumPy, Pandas, and </a:t>
            </a:r>
            <a:r>
              <a:rPr lang="en-US" dirty="0" err="1"/>
              <a:t>Sklearn</a:t>
            </a:r>
            <a:endParaRPr lang="en-US" dirty="0"/>
          </a:p>
          <a:p>
            <a:r>
              <a:rPr lang="en-US" dirty="0"/>
              <a:t>Learn how to transform data into the correct shape for analysis</a:t>
            </a:r>
          </a:p>
          <a:p>
            <a:r>
              <a:rPr lang="en-US" dirty="0"/>
              <a:t>Explore supervised and unsupervised models including Cluster, Classification, and Regression</a:t>
            </a:r>
          </a:p>
          <a:p>
            <a:r>
              <a:rPr lang="en-US" dirty="0"/>
              <a:t>Become familiar with graph database concept using network package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</p:spTree>
    <p:extLst>
      <p:ext uri="{BB962C8B-B14F-4D97-AF65-F5344CB8AC3E}">
        <p14:creationId xmlns:p14="http://schemas.microsoft.com/office/powerpoint/2010/main" val="1190044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  <a:tabLst>
                <a:tab pos="1828800" algn="l"/>
              </a:tabLst>
            </a:pPr>
            <a:r>
              <a:rPr lang="en-US" dirty="0"/>
              <a:t>Chapter 0	Introduction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dirty="0"/>
              <a:t>Chapter 1	Toolset Overview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dirty="0"/>
              <a:t>Chapter 2	NumPy Essentials: Arrays and Vectorized Computation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dirty="0"/>
              <a:t>Chapter 3	Getting Started with Pandas 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dirty="0"/>
              <a:t>Chapter 4	Data Preparation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dirty="0"/>
              <a:t>Chapter 5	Plotting and Visualization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dirty="0"/>
              <a:t>Chapter 6	Cluster Analysis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dirty="0"/>
              <a:t>Chapter 7	Classification Models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dirty="0"/>
              <a:t>Chapter 8	Regression Analysis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dirty="0"/>
              <a:t>Chapter 9	Graph Database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dirty="0"/>
              <a:t>Chapter 10	Course Summary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Contents</a:t>
            </a:r>
          </a:p>
        </p:txBody>
      </p:sp>
    </p:spTree>
    <p:extLst>
      <p:ext uri="{BB962C8B-B14F-4D97-AF65-F5344CB8AC3E}">
        <p14:creationId xmlns:p14="http://schemas.microsoft.com/office/powerpoint/2010/main" val="521587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of class _____________</a:t>
            </a:r>
          </a:p>
          <a:p>
            <a:endParaRPr lang="en-US" dirty="0"/>
          </a:p>
          <a:p>
            <a:r>
              <a:rPr lang="en-US" dirty="0"/>
              <a:t>Morning breaks approximately on the hour</a:t>
            </a:r>
          </a:p>
          <a:p>
            <a:endParaRPr lang="en-US" dirty="0"/>
          </a:p>
          <a:p>
            <a:r>
              <a:rPr lang="en-US" dirty="0"/>
              <a:t>Lunch _____________</a:t>
            </a:r>
          </a:p>
          <a:p>
            <a:endParaRPr lang="en-US" dirty="0"/>
          </a:p>
          <a:p>
            <a:r>
              <a:rPr lang="en-US" dirty="0"/>
              <a:t>Afternoon breaks approximately on the hour</a:t>
            </a:r>
          </a:p>
          <a:p>
            <a:endParaRPr lang="en-US" dirty="0"/>
          </a:p>
          <a:p>
            <a:r>
              <a:rPr lang="en-US" dirty="0"/>
              <a:t>Class end _____________</a:t>
            </a:r>
          </a:p>
          <a:p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Schedule</a:t>
            </a:r>
          </a:p>
        </p:txBody>
      </p:sp>
    </p:spTree>
    <p:extLst>
      <p:ext uri="{BB962C8B-B14F-4D97-AF65-F5344CB8AC3E}">
        <p14:creationId xmlns:p14="http://schemas.microsoft.com/office/powerpoint/2010/main" val="3762305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7ABA20D-E33A-463E-B0B2-2A655DA94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</p:spPr>
        <p:txBody>
          <a:bodyPr/>
          <a:lstStyle/>
          <a:p>
            <a:pPr eaLnBrk="1" hangingPunct="1"/>
            <a:r>
              <a:rPr lang="en-US" dirty="0"/>
              <a:t>ROI’s Training Curricula</a:t>
            </a:r>
          </a:p>
        </p:txBody>
      </p:sp>
      <p:sp>
        <p:nvSpPr>
          <p:cNvPr id="15" name="Text Box 4">
            <a:extLst>
              <a:ext uri="{FF2B5EF4-FFF2-40B4-BE49-F238E27FC236}">
                <a16:creationId xmlns:a16="http://schemas.microsoft.com/office/drawing/2014/main" id="{33171F2E-913D-4277-9837-B11D056FD3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046" y="6052633"/>
            <a:ext cx="806390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bg1"/>
                </a:solidFill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ctr"/>
            <a:r>
              <a:rPr lang="en-US" sz="1400" dirty="0">
                <a:solidFill>
                  <a:schemeClr val="accent4"/>
                </a:solidFill>
              </a:rPr>
              <a:t>Please visit our website at </a:t>
            </a:r>
            <a:r>
              <a:rPr lang="en-US" sz="1400" u="sng" dirty="0">
                <a:solidFill>
                  <a:schemeClr val="accent2"/>
                </a:solidFill>
                <a:hlinkClick r:id="rId3"/>
              </a:rPr>
              <a:t>www.ROItraining.com</a:t>
            </a:r>
            <a:r>
              <a:rPr lang="en-US" sz="1400" dirty="0">
                <a:solidFill>
                  <a:schemeClr val="accent4"/>
                </a:solidFill>
              </a:rPr>
              <a:t> for a complete list of offerings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056E6E8-1B82-411E-9687-5596097E1C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932760"/>
              </p:ext>
            </p:extLst>
          </p:nvPr>
        </p:nvGraphicFramePr>
        <p:xfrm>
          <a:off x="4557265" y="1333500"/>
          <a:ext cx="4023360" cy="4398264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4023360">
                  <a:extLst>
                    <a:ext uri="{9D8B030D-6E8A-4147-A177-3AD203B41FA5}">
                      <a16:colId xmlns:a16="http://schemas.microsoft.com/office/drawing/2014/main" val="869997397"/>
                    </a:ext>
                  </a:extLst>
                </a:gridCol>
              </a:tblGrid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.NET and Visual Studio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643831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Networking and IPv6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69100522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Oracle and SQL Server Databases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09009462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OpenStack and Docker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2327645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Project Management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20386598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Python and Perl Programming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9701714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Security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09107885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SharePoint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71306817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Software Analysis and Design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36223717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Software Engineering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22265987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UNIX and Linux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81757609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Web and Mobile Apps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59785005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Windows and Windows Server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02911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E79D612-2BAD-4B6E-9B8F-5CD9A23357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384111"/>
              </p:ext>
            </p:extLst>
          </p:nvPr>
        </p:nvGraphicFramePr>
        <p:xfrm>
          <a:off x="490400" y="1333500"/>
          <a:ext cx="4023360" cy="4398264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4023360">
                  <a:extLst>
                    <a:ext uri="{9D8B030D-6E8A-4147-A177-3AD203B41FA5}">
                      <a16:colId xmlns:a16="http://schemas.microsoft.com/office/drawing/2014/main" val="869997397"/>
                    </a:ext>
                  </a:extLst>
                </a:gridCol>
              </a:tblGrid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Agile Development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98001666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Amazon Web Services (AWS)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69660399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Azure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89806722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Big Data and Data Analytics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54151176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Business Analysis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27232188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Cloud Computing and Virtualization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80637818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Excel and VBA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54434631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Google Cloud Platform (GCP)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72280173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ITIL</a:t>
                      </a:r>
                      <a:r>
                        <a:rPr lang="en-US" sz="1700" baseline="30000" dirty="0">
                          <a:effectLst/>
                        </a:rPr>
                        <a:t>®</a:t>
                      </a:r>
                      <a:r>
                        <a:rPr lang="en-US" sz="1700" dirty="0">
                          <a:effectLst/>
                        </a:rPr>
                        <a:t> and IT Service Management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0019451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Java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07223265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Leadership and Management Skills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95083938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Machine Learning and Neural Networks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58659447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Microsoft Exchange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23576917"/>
                  </a:ext>
                </a:extLst>
              </a:tr>
            </a:tbl>
          </a:graphicData>
        </a:graphic>
      </p:graphicFrame>
      <p:pic>
        <p:nvPicPr>
          <p:cNvPr id="10" name="Picture 3" descr="tick">
            <a:extLst>
              <a:ext uri="{FF2B5EF4-FFF2-40B4-BE49-F238E27FC236}">
                <a16:creationId xmlns:a16="http://schemas.microsoft.com/office/drawing/2014/main" id="{4F75802A-4C83-49E3-A7F4-6A9C2CBB1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90290" y="4585429"/>
            <a:ext cx="1481197" cy="1666340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4695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139"/>
          <p:cNvSpPr>
            <a:spLocks noGrp="1" noChangeArrowheads="1"/>
          </p:cNvSpPr>
          <p:nvPr>
            <p:ph idx="1"/>
          </p:nvPr>
        </p:nvSpPr>
        <p:spPr>
          <a:xfrm>
            <a:off x="595423" y="1147479"/>
            <a:ext cx="4356824" cy="5065062"/>
          </a:xfrm>
          <a:prstGeom prst="rect">
            <a:avLst/>
          </a:prstGeom>
        </p:spPr>
        <p:txBody>
          <a:bodyPr/>
          <a:lstStyle/>
          <a:p>
            <a:pPr marL="0" indent="0" eaLnBrk="1" hangingPunct="1">
              <a:buFont typeface="Arial" pitchFamily="34" charset="0"/>
              <a:buNone/>
              <a:defRPr/>
            </a:pPr>
            <a:r>
              <a:rPr dirty="0"/>
              <a:t>Please introduce yourself stating:</a:t>
            </a:r>
          </a:p>
          <a:p>
            <a:pPr eaLnBrk="1" hangingPunct="1">
              <a:buFont typeface="Arial" pitchFamily="34" charset="0"/>
              <a:buBlip>
                <a:blip r:embed="rId3"/>
              </a:buBlip>
              <a:defRPr/>
            </a:pPr>
            <a:r>
              <a:rPr dirty="0"/>
              <a:t>Name</a:t>
            </a:r>
          </a:p>
          <a:p>
            <a:r>
              <a:rPr lang="en-US" dirty="0"/>
              <a:t>Position or role</a:t>
            </a:r>
          </a:p>
          <a:p>
            <a:pPr>
              <a:defRPr/>
            </a:pPr>
            <a:r>
              <a:rPr lang="en-US" dirty="0"/>
              <a:t>How many years of experience you have with Python</a:t>
            </a:r>
          </a:p>
          <a:p>
            <a:pPr>
              <a:defRPr/>
            </a:pPr>
            <a:r>
              <a:rPr lang="en-US" dirty="0"/>
              <a:t>Expectations or a question you’d like answered during this class</a:t>
            </a:r>
          </a:p>
          <a:p>
            <a:pPr>
              <a:defRPr/>
            </a:pPr>
            <a:endParaRPr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Student Introductions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201" y="1961450"/>
            <a:ext cx="3446052" cy="2293309"/>
          </a:xfrm>
          <a:prstGeom prst="rect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5604517"/>
      </p:ext>
    </p:extLst>
  </p:cSld>
  <p:clrMapOvr>
    <a:masterClrMapping/>
  </p:clrMapOvr>
</p:sld>
</file>

<file path=ppt/theme/theme1.xml><?xml version="1.0" encoding="utf-8"?>
<a:theme xmlns:a="http://schemas.openxmlformats.org/drawingml/2006/main" name="ROI Standard Theme">
  <a:themeElements>
    <a:clrScheme name="Custom 2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305C"/>
      </a:hlink>
      <a:folHlink>
        <a:srgbClr val="C00000"/>
      </a:folHlink>
    </a:clrScheme>
    <a:fontScheme name="ROI Tahoma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>
            <a:lumMod val="25000"/>
            <a:lumOff val="75000"/>
          </a:schemeClr>
        </a:solidFill>
        <a:ln w="9525" algn="ctr">
          <a:solidFill>
            <a:schemeClr val="tx1"/>
          </a:solidFill>
          <a:round/>
          <a:headEnd/>
          <a:tailEnd/>
        </a:ln>
      </a:spPr>
      <a:bodyPr wrap="square">
        <a:spAutoFit/>
      </a:bodyPr>
      <a:lstStyle>
        <a:defPPr>
          <a:defRPr sz="1400" dirty="0" smtClean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lnDef>
    <a:txDef>
      <a:spPr bwMode="auto">
        <a:solidFill>
          <a:schemeClr val="accent1"/>
        </a:soli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>
        <a:spAutoFit/>
      </a:bodyPr>
      <a:lstStyle>
        <a:defPPr eaLnBrk="1" hangingPunct="1">
          <a:defRPr dirty="0" smtClean="0">
            <a:latin typeface="Courier New" pitchFamily="49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I_Chapter00_Template_2019_LK" id="{F8346D7F-6382-4896-B34E-66C66F194F7F}" vid="{C596EAD3-A39D-4685-A0E5-8B59BD0C0D4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58D7A746750E48B9E257CBBD401C71" ma:contentTypeVersion="5" ma:contentTypeDescription="Create a new document." ma:contentTypeScope="" ma:versionID="9b104746e7bcdc89d5c9d8909bc79033">
  <xsd:schema xmlns:xsd="http://www.w3.org/2001/XMLSchema" xmlns:xs="http://www.w3.org/2001/XMLSchema" xmlns:p="http://schemas.microsoft.com/office/2006/metadata/properties" xmlns:ns2="3f1ded34-099e-46dd-b0de-95a90e7e1e5f" targetNamespace="http://schemas.microsoft.com/office/2006/metadata/properties" ma:root="true" ma:fieldsID="39039af933a2d9dca5a96354c4c2b0ed" ns2:_="">
    <xsd:import namespace="3f1ded34-099e-46dd-b0de-95a90e7e1e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1ded34-099e-46dd-b0de-95a90e7e1e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E10E8C6-A3B5-4080-B0E3-E5B98A309E27}">
  <ds:schemaRefs>
    <ds:schemaRef ds:uri="http://schemas.microsoft.com/office/2006/documentManagement/types"/>
    <ds:schemaRef ds:uri="http://purl.org/dc/terms/"/>
    <ds:schemaRef ds:uri="3f1ded34-099e-46dd-b0de-95a90e7e1e5f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63CEE97-F6CD-47B5-990F-E903458AEC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6D18EA-5A0D-4982-8CC7-506D4F9503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1ded34-099e-46dd-b0de-95a90e7e1e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ROI_Chapter00_Template_2019</Template>
  <TotalTime>25</TotalTime>
  <Words>270</Words>
  <Application>Microsoft Office PowerPoint</Application>
  <PresentationFormat>On-screen Show (4:3)</PresentationFormat>
  <Paragraphs>73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Tahoma</vt:lpstr>
      <vt:lpstr>Wingdings</vt:lpstr>
      <vt:lpstr>ROI Standard Theme</vt:lpstr>
      <vt:lpstr>Introduction</vt:lpstr>
      <vt:lpstr>The following course materials are copyright protected materials. They may not be reproduced or distributed and may only be used by students attending the Python for Data Scientists course.</vt:lpstr>
      <vt:lpstr>Welcome!</vt:lpstr>
      <vt:lpstr>Course Objectives</vt:lpstr>
      <vt:lpstr>Course Contents</vt:lpstr>
      <vt:lpstr>Class Schedule</vt:lpstr>
      <vt:lpstr>ROI’s Training Curricula</vt:lpstr>
      <vt:lpstr>Student Introductions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Linda Karsen</dc:creator>
  <cp:lastModifiedBy>Linda Karsen</cp:lastModifiedBy>
  <cp:revision>13</cp:revision>
  <dcterms:created xsi:type="dcterms:W3CDTF">2019-09-17T23:44:53Z</dcterms:created>
  <dcterms:modified xsi:type="dcterms:W3CDTF">2019-09-20T15:13:03Z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0x0101004C58D7A746750E48B9E257CBBD401C71</vt:lpwstr>
  </property>
  <property fmtid="{D5CDD505-2E9C-101B-9397-08002B2CF9AE}" pid="3" name="_dlc_DocIdItemGuid">
    <vt:lpwstr>36136517-d627-4924-ad14-70505461c078</vt:lpwstr>
  </property>
</Properties>
</file>