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5"/>
  </p:sldMasterIdLst>
  <p:notesMasterIdLst>
    <p:notesMasterId r:id="rId41"/>
  </p:notesMasterIdLst>
  <p:handoutMasterIdLst>
    <p:handoutMasterId r:id="rId42"/>
  </p:handoutMasterIdLst>
  <p:sldIdLst>
    <p:sldId id="257" r:id="rId6"/>
    <p:sldId id="258" r:id="rId7"/>
    <p:sldId id="259" r:id="rId8"/>
    <p:sldId id="282" r:id="rId9"/>
    <p:sldId id="284" r:id="rId10"/>
    <p:sldId id="285" r:id="rId11"/>
    <p:sldId id="286" r:id="rId12"/>
    <p:sldId id="287" r:id="rId13"/>
    <p:sldId id="301" r:id="rId14"/>
    <p:sldId id="288" r:id="rId15"/>
    <p:sldId id="300" r:id="rId16"/>
    <p:sldId id="310" r:id="rId17"/>
    <p:sldId id="260" r:id="rId18"/>
    <p:sldId id="281" r:id="rId19"/>
    <p:sldId id="298" r:id="rId20"/>
    <p:sldId id="299" r:id="rId21"/>
    <p:sldId id="303" r:id="rId22"/>
    <p:sldId id="304" r:id="rId23"/>
    <p:sldId id="305" r:id="rId24"/>
    <p:sldId id="306" r:id="rId25"/>
    <p:sldId id="307" r:id="rId26"/>
    <p:sldId id="308" r:id="rId27"/>
    <p:sldId id="309" r:id="rId28"/>
    <p:sldId id="311" r:id="rId29"/>
    <p:sldId id="261" r:id="rId30"/>
    <p:sldId id="262" r:id="rId31"/>
    <p:sldId id="266" r:id="rId32"/>
    <p:sldId id="263" r:id="rId33"/>
    <p:sldId id="264" r:id="rId34"/>
    <p:sldId id="267" r:id="rId35"/>
    <p:sldId id="265" r:id="rId36"/>
    <p:sldId id="279" r:id="rId37"/>
    <p:sldId id="268" r:id="rId38"/>
    <p:sldId id="312" r:id="rId39"/>
    <p:sldId id="278" r:id="rId40"/>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pos="480" userDrawn="1">
          <p15:clr>
            <a:srgbClr val="A4A3A4"/>
          </p15:clr>
        </p15:guide>
        <p15:guide id="2" orient="horz" pos="840" userDrawn="1">
          <p15:clr>
            <a:srgbClr val="A4A3A4"/>
          </p15:clr>
        </p15:guide>
        <p15:guide id="3" orient="horz" pos="384"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60" autoAdjust="0"/>
    <p:restoredTop sz="83659" autoAdjust="0"/>
  </p:normalViewPr>
  <p:slideViewPr>
    <p:cSldViewPr snapToGrid="0">
      <p:cViewPr varScale="1">
        <p:scale>
          <a:sx n="82" d="100"/>
          <a:sy n="82" d="100"/>
        </p:scale>
        <p:origin x="96" y="714"/>
      </p:cViewPr>
      <p:guideLst>
        <p:guide pos="480"/>
        <p:guide orient="horz" pos="840"/>
        <p:guide orient="horz" pos="38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78" d="100"/>
          <a:sy n="78" d="100"/>
        </p:scale>
        <p:origin x="3918" y="114"/>
      </p:cViewPr>
      <p:guideLst>
        <p:guide orient="horz" pos="2660"/>
        <p:guide orient="horz" pos="437"/>
        <p:guide pos="2241"/>
        <p:guide pos="142"/>
        <p:guide pos="430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a:defRPr/>
            </a:pPr>
            <a:r>
              <a:rPr lang="en-US" dirty="0">
                <a:latin typeface="Tahoma" pitchFamily="34" charset="0"/>
                <a:ea typeface="Tahoma" pitchFamily="34" charset="0"/>
                <a:cs typeface="Tahoma" pitchFamily="34" charset="0"/>
              </a:rPr>
              <a:t>811M: Python for Data Scientists</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1</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96384"/>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1-</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811M: Python for Data Scientists</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9024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1844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35342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2649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1058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1609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03D938-5731-4B41-AFF9-D1AB3886B2E5}"/>
              </a:ext>
            </a:extLst>
          </p:cNvPr>
          <p:cNvSpPr>
            <a:spLocks noGrp="1" noRot="1" noChangeAspect="1"/>
          </p:cNvSpPr>
          <p:nvPr>
            <p:ph type="sldImg"/>
          </p:nvPr>
        </p:nvSpPr>
        <p:spPr>
          <a:xfrm>
            <a:off x="1189038" y="701675"/>
            <a:ext cx="4676775" cy="3508375"/>
          </a:xfrm>
        </p:spPr>
      </p:sp>
      <p:sp>
        <p:nvSpPr>
          <p:cNvPr id="3" name="Notes Placeholder 2">
            <a:extLst>
              <a:ext uri="{FF2B5EF4-FFF2-40B4-BE49-F238E27FC236}">
                <a16:creationId xmlns:a16="http://schemas.microsoft.com/office/drawing/2014/main" id="{89D394B2-DAE5-4C99-827E-BE644A8370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868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7735827C-AB12-4C7D-89F0-FB7AD64E7851}"/>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27277B50-1C25-4D41-B2F2-CE8A6A4749B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8013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24C00EDC-5BC7-4D20-AA70-6361FFDBE0E4}"/>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5841635E-8EB2-4BB7-93CA-C280ADBC58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66087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3EB91383-690D-44CF-9F6A-6EE20F674357}"/>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39F88BD3-9E12-4BC9-909F-61059FF5F79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00494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16426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0C673566-8BB6-4BFA-89E7-C1F095B5E8C6}"/>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E602D590-0110-4038-A75B-18AF23EBCC2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4227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E886C061-1315-46AD-BFCE-0FC062F83F8F}"/>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E17B49F6-9B74-4448-A04C-0619AF19F83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67197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5FEED612-57BC-4565-B756-86CAD750D4B0}"/>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06A525E3-7135-48F4-BCBD-D5CADE1CCAC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6927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076D28B8-EB5E-4B0D-A9A7-DD9A7E70798E}"/>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5D90C7E0-2E78-4FAB-860F-66724239697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0193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0802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92505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8919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7015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5061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0235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32338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801218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082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184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21463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42112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a:xfrm>
            <a:off x="1189038" y="701675"/>
            <a:ext cx="4676775" cy="3508375"/>
          </a:xfrm>
        </p:spPr>
      </p:sp>
      <p:sp>
        <p:nvSpPr>
          <p:cNvPr id="13" name="Notes Placeholder 1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6933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96999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4257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2279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5634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0736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8213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09664" y="4406900"/>
            <a:ext cx="8069447"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09600" y="2906713"/>
            <a:ext cx="8055936" cy="1500187"/>
          </a:xfrm>
          <a:prstGeom prst="rect">
            <a:avLst/>
          </a:prstGeo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sp>
        <p:nvSpPr>
          <p:cNvPr id="9" name="Content Placeholder 2"/>
          <p:cNvSpPr>
            <a:spLocks noGrp="1"/>
          </p:cNvSpPr>
          <p:nvPr>
            <p:ph idx="1"/>
          </p:nvPr>
        </p:nvSpPr>
        <p:spPr>
          <a:xfrm>
            <a:off x="584791" y="1143596"/>
            <a:ext cx="7916272" cy="5066704"/>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584791" y="1145328"/>
            <a:ext cx="7916272" cy="5064972"/>
          </a:xfrm>
          <a:prstGeom prst="rect">
            <a:avLst/>
          </a:prstGeom>
        </p:spPr>
        <p:txBody>
          <a:bodyPr/>
          <a:lstStyle/>
          <a:p>
            <a:pPr lvl="0"/>
            <a:r>
              <a:rPr lang="en-US" noProof="0" dirty="0"/>
              <a:t>Click icon to add table</a:t>
            </a:r>
          </a:p>
        </p:txBody>
      </p:sp>
      <p:sp>
        <p:nvSpPr>
          <p:cNvPr id="4"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0"/>
            <a:ext cx="3949109" cy="4937760"/>
          </a:xfrm>
          <a:prstGeom prst="rect">
            <a:avLst/>
          </a:prstGeo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a:prstGeom prst="rect">
            <a:avLst/>
          </a:prstGeo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46567" y="1909481"/>
            <a:ext cx="4050821" cy="4262717"/>
          </a:xfrm>
          <a:prstGeom prst="rect">
            <a:avLst/>
          </a:prstGeo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909481"/>
            <a:ext cx="4126835" cy="4262717"/>
          </a:xfrm>
          <a:prstGeom prst="rect">
            <a:avLst/>
          </a:prstGeo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422" y="1147479"/>
            <a:ext cx="8016949" cy="5065062"/>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742452" y="1586192"/>
            <a:ext cx="5742641" cy="4101913"/>
          </a:xfrm>
          <a:prstGeom prst="rect">
            <a:avLst/>
          </a:prstGeom>
        </p:spPr>
        <p:txBody>
          <a:bodyPr/>
          <a:lstStyle>
            <a:lvl1pPr marL="0" indent="0">
              <a:lnSpc>
                <a:spcPct val="150000"/>
              </a:lnSpc>
              <a:spcBef>
                <a:spcPts val="600"/>
              </a:spcBef>
              <a:spcAft>
                <a:spcPts val="600"/>
              </a:spcAft>
              <a:buFont typeface="Arial" pitchFamily="34" charset="0"/>
              <a:buNone/>
              <a:defRPr sz="2000" b="1"/>
            </a:lvl1pPr>
            <a:lvl2pPr marL="0" indent="0">
              <a:lnSpc>
                <a:spcPct val="150000"/>
              </a:lnSpc>
              <a:spcBef>
                <a:spcPts val="600"/>
              </a:spcBef>
              <a:spcAft>
                <a:spcPts val="600"/>
              </a:spcAft>
              <a:buFont typeface="Arial" pitchFamily="34" charset="0"/>
              <a:buNone/>
              <a:tabLst/>
              <a:defRPr sz="2000"/>
            </a:lvl2pPr>
          </a:lstStyle>
          <a:p>
            <a:pPr lvl="0"/>
            <a:r>
              <a:rPr lang="en-US"/>
              <a:t>Edit Master text styles</a:t>
            </a:r>
          </a:p>
          <a:p>
            <a:pPr lvl="1"/>
            <a:r>
              <a:rPr lang="en-US"/>
              <a:t>Second level</a:t>
            </a:r>
          </a:p>
        </p:txBody>
      </p:sp>
      <p:sp>
        <p:nvSpPr>
          <p:cNvPr id="4"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sp>
        <p:nvSpPr>
          <p:cNvPr id="3" name="Content Placeholder 2"/>
          <p:cNvSpPr>
            <a:spLocks noGrp="1"/>
          </p:cNvSpPr>
          <p:nvPr>
            <p:ph idx="1"/>
          </p:nvPr>
        </p:nvSpPr>
        <p:spPr>
          <a:xfrm>
            <a:off x="584791" y="1146648"/>
            <a:ext cx="7916272" cy="5081581"/>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7"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sp>
        <p:nvSpPr>
          <p:cNvPr id="6" name="Content Placeholder 2"/>
          <p:cNvSpPr>
            <a:spLocks noGrp="1"/>
          </p:cNvSpPr>
          <p:nvPr>
            <p:ph idx="1"/>
          </p:nvPr>
        </p:nvSpPr>
        <p:spPr>
          <a:xfrm>
            <a:off x="584791" y="1142535"/>
            <a:ext cx="7916272" cy="5076730"/>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sp>
        <p:nvSpPr>
          <p:cNvPr id="9" name="Content Placeholder 2"/>
          <p:cNvSpPr>
            <a:spLocks noGrp="1"/>
          </p:cNvSpPr>
          <p:nvPr>
            <p:ph idx="1"/>
          </p:nvPr>
        </p:nvSpPr>
        <p:spPr>
          <a:xfrm>
            <a:off x="584791" y="1143597"/>
            <a:ext cx="7916272" cy="5077909"/>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sp>
        <p:nvSpPr>
          <p:cNvPr id="9" name="Content Placeholder 2"/>
          <p:cNvSpPr>
            <a:spLocks noGrp="1"/>
          </p:cNvSpPr>
          <p:nvPr>
            <p:ph idx="1"/>
          </p:nvPr>
        </p:nvSpPr>
        <p:spPr>
          <a:xfrm>
            <a:off x="584791" y="1143511"/>
            <a:ext cx="7916272" cy="5074051"/>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sp>
        <p:nvSpPr>
          <p:cNvPr id="9" name="Content Placeholder 2"/>
          <p:cNvSpPr>
            <a:spLocks noGrp="1"/>
          </p:cNvSpPr>
          <p:nvPr>
            <p:ph idx="1"/>
          </p:nvPr>
        </p:nvSpPr>
        <p:spPr>
          <a:xfrm>
            <a:off x="584791" y="1143595"/>
            <a:ext cx="7916272" cy="5068946"/>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Content Placeholder 2"/>
          <p:cNvSpPr>
            <a:spLocks noGrp="1"/>
          </p:cNvSpPr>
          <p:nvPr>
            <p:ph idx="1"/>
          </p:nvPr>
        </p:nvSpPr>
        <p:spPr>
          <a:xfrm>
            <a:off x="584791" y="1143596"/>
            <a:ext cx="7916272" cy="5068945"/>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1-</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0" name="TextBox 29"/>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811M: Python for Data Scientists</a:t>
            </a:r>
          </a:p>
        </p:txBody>
      </p:sp>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12"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a:t>
            </a:r>
            <a:br>
              <a:rPr lang="en-US" dirty="0"/>
            </a:br>
            <a:r>
              <a:rPr lang="en-US" dirty="0"/>
              <a:t>Toolset Overview </a:t>
            </a:r>
            <a:endParaRPr lang="en-US" sz="3600" dirty="0">
              <a:effectLst/>
            </a:endParaRPr>
          </a:p>
        </p:txBody>
      </p:sp>
      <p:sp>
        <p:nvSpPr>
          <p:cNvPr id="3" name="Text Placeholder 2"/>
          <p:cNvSpPr>
            <a:spLocks noGrp="1"/>
          </p:cNvSpPr>
          <p:nvPr>
            <p:ph type="body" idx="1"/>
          </p:nvPr>
        </p:nvSpPr>
        <p:spPr/>
        <p:txBody>
          <a:bodyPr/>
          <a:lstStyle/>
          <a:p>
            <a:r>
              <a:rPr lang="en-US" dirty="0"/>
              <a:t>Python for Data Scientists</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Unsupervised</a:t>
            </a:r>
          </a:p>
          <a:p>
            <a:pPr lvl="1"/>
            <a:r>
              <a:rPr lang="en-US" dirty="0"/>
              <a:t>Can do their analysis on a static set of data without the need to separate it into two sets </a:t>
            </a:r>
          </a:p>
          <a:p>
            <a:r>
              <a:rPr lang="en-US" dirty="0"/>
              <a:t>Examples:</a:t>
            </a:r>
          </a:p>
          <a:p>
            <a:pPr lvl="1"/>
            <a:r>
              <a:rPr lang="en-US" dirty="0"/>
              <a:t>Cluster Analysis</a:t>
            </a:r>
          </a:p>
          <a:p>
            <a:pPr lvl="1"/>
            <a:r>
              <a:rPr lang="en-US" dirty="0"/>
              <a:t>Dimension Reduction </a:t>
            </a:r>
          </a:p>
          <a:p>
            <a:pPr lvl="1"/>
            <a:r>
              <a:rPr lang="en-US" dirty="0"/>
              <a:t>Principal Component Analysis</a:t>
            </a:r>
          </a:p>
          <a:p>
            <a:pPr lvl="1"/>
            <a:r>
              <a:rPr lang="en-US" dirty="0"/>
              <a:t>Anomaly Detection</a:t>
            </a:r>
          </a:p>
          <a:p>
            <a:pPr lvl="1"/>
            <a:r>
              <a:rPr lang="en-US" dirty="0"/>
              <a:t>Association and Recommendation Engines</a:t>
            </a:r>
          </a:p>
          <a:p>
            <a:pPr lvl="1"/>
            <a:r>
              <a:rPr lang="en-US" dirty="0"/>
              <a:t>Autoencoders</a:t>
            </a:r>
          </a:p>
          <a:p>
            <a:r>
              <a:rPr lang="en-US" dirty="0"/>
              <a:t>You don’t give it a set of known values you are trying to predict, instead you give it raw data and let it identify natural groupings that help shed light on what the data may represent</a:t>
            </a:r>
          </a:p>
          <a:p>
            <a:r>
              <a:rPr lang="en-US" dirty="0"/>
              <a:t>Difficult to measure how accurate it is, but it’s helpful in analyzing data to build towards a supervised classification model</a:t>
            </a:r>
          </a:p>
          <a:p>
            <a:pPr marL="0" indent="0">
              <a:buNone/>
            </a:pPr>
            <a:endParaRPr lang="en-US" dirty="0"/>
          </a:p>
        </p:txBody>
      </p:sp>
      <p:sp>
        <p:nvSpPr>
          <p:cNvPr id="2" name="Title 1"/>
          <p:cNvSpPr>
            <a:spLocks noGrp="1"/>
          </p:cNvSpPr>
          <p:nvPr>
            <p:ph type="title"/>
          </p:nvPr>
        </p:nvSpPr>
        <p:spPr/>
        <p:txBody>
          <a:bodyPr/>
          <a:lstStyle/>
          <a:p>
            <a:r>
              <a:rPr lang="en-US" dirty="0"/>
              <a:t>Unsupervised Models</a:t>
            </a:r>
          </a:p>
        </p:txBody>
      </p:sp>
    </p:spTree>
    <p:extLst>
      <p:ext uri="{BB962C8B-B14F-4D97-AF65-F5344CB8AC3E}">
        <p14:creationId xmlns:p14="http://schemas.microsoft.com/office/powerpoint/2010/main" val="1996579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hybrid between supervised and unsupervised</a:t>
            </a:r>
          </a:p>
          <a:p>
            <a:r>
              <a:rPr lang="en-US" dirty="0"/>
              <a:t>Useful in cases where it’s not easy to label the datasets</a:t>
            </a:r>
          </a:p>
          <a:p>
            <a:pPr lvl="1"/>
            <a:r>
              <a:rPr lang="en-US" dirty="0"/>
              <a:t>For example, reading CT scans</a:t>
            </a:r>
          </a:p>
          <a:p>
            <a:r>
              <a:rPr lang="en-US" dirty="0"/>
              <a:t>Looks for natural patterns to help label the data then trains itself how to predict based on the patterns it finds</a:t>
            </a:r>
          </a:p>
          <a:p>
            <a:r>
              <a:rPr lang="en-US" dirty="0"/>
              <a:t>Generative Adversarial Network invented in 2014 </a:t>
            </a:r>
          </a:p>
          <a:p>
            <a:pPr lvl="1"/>
            <a:r>
              <a:rPr lang="en-US" dirty="0"/>
              <a:t>Creates two neural networks that compete with each other to see which does a better job</a:t>
            </a:r>
          </a:p>
          <a:p>
            <a:r>
              <a:rPr lang="en-US" dirty="0"/>
              <a:t>Low Density Separation is another technique that uses a variation on Support Vector Machines to teach itself about the categories in the dataset</a:t>
            </a:r>
          </a:p>
          <a:p>
            <a:r>
              <a:rPr lang="en-US" dirty="0"/>
              <a:t>Reinforcement Learning uses rewards to help an agent accomplish its goal</a:t>
            </a:r>
          </a:p>
        </p:txBody>
      </p:sp>
      <p:sp>
        <p:nvSpPr>
          <p:cNvPr id="2" name="Title 1"/>
          <p:cNvSpPr>
            <a:spLocks noGrp="1"/>
          </p:cNvSpPr>
          <p:nvPr>
            <p:ph type="title"/>
          </p:nvPr>
        </p:nvSpPr>
        <p:spPr/>
        <p:txBody>
          <a:bodyPr/>
          <a:lstStyle/>
          <a:p>
            <a:r>
              <a:rPr lang="en-US" dirty="0"/>
              <a:t>Semi-Supervised and Reinforcement</a:t>
            </a:r>
          </a:p>
        </p:txBody>
      </p:sp>
    </p:spTree>
    <p:extLst>
      <p:ext uri="{BB962C8B-B14F-4D97-AF65-F5344CB8AC3E}">
        <p14:creationId xmlns:p14="http://schemas.microsoft.com/office/powerpoint/2010/main" val="2757076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a:t>Chapter Concepts</a:t>
            </a:r>
          </a:p>
        </p:txBody>
      </p:sp>
      <p:graphicFrame>
        <p:nvGraphicFramePr>
          <p:cNvPr id="9" name="Table 8">
            <a:extLst>
              <a:ext uri="{FF2B5EF4-FFF2-40B4-BE49-F238E27FC236}">
                <a16:creationId xmlns:a16="http://schemas.microsoft.com/office/drawing/2014/main" id="{51A1D4F1-F46B-4825-8682-6B417AB4090E}"/>
              </a:ext>
            </a:extLst>
          </p:cNvPr>
          <p:cNvGraphicFramePr>
            <a:graphicFrameLocks noGrp="1"/>
          </p:cNvGraphicFramePr>
          <p:nvPr>
            <p:extLst>
              <p:ext uri="{D42A27DB-BD31-4B8C-83A1-F6EECF244321}">
                <p14:modId xmlns:p14="http://schemas.microsoft.com/office/powerpoint/2010/main" val="2551568005"/>
              </p:ext>
            </p:extLst>
          </p:nvPr>
        </p:nvGraphicFramePr>
        <p:xfrm>
          <a:off x="2880360" y="1447543"/>
          <a:ext cx="3739896" cy="2194560"/>
        </p:xfrm>
        <a:graphic>
          <a:graphicData uri="http://schemas.openxmlformats.org/drawingml/2006/table">
            <a:tbl>
              <a:tblPr>
                <a:tableStyleId>{00A15C55-8517-42AA-B614-E9B94910E393}</a:tableStyleId>
              </a:tblPr>
              <a:tblGrid>
                <a:gridCol w="3739896">
                  <a:extLst>
                    <a:ext uri="{9D8B030D-6E8A-4147-A177-3AD203B41FA5}">
                      <a16:colId xmlns:a16="http://schemas.microsoft.com/office/drawing/2014/main" val="1695728431"/>
                    </a:ext>
                  </a:extLst>
                </a:gridCol>
              </a:tblGrid>
              <a:tr h="548640">
                <a:tc>
                  <a:txBody>
                    <a:bodyPr/>
                    <a:lstStyle/>
                    <a:p>
                      <a:pPr eaLnBrk="1" hangingPunct="1">
                        <a:spcAft>
                          <a:spcPts val="1800"/>
                        </a:spcAft>
                      </a:pPr>
                      <a:r>
                        <a:rPr lang="en-US" altLang="en-US" sz="2000" b="0" dirty="0">
                          <a:solidFill>
                            <a:schemeClr val="bg1">
                              <a:lumMod val="65000"/>
                            </a:schemeClr>
                          </a:solidFill>
                        </a:rPr>
                        <a:t>What Is Machine Learning?</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eaLnBrk="1" hangingPunct="1">
                        <a:spcAft>
                          <a:spcPts val="1800"/>
                        </a:spcAft>
                      </a:pPr>
                      <a:r>
                        <a:rPr lang="en-US" altLang="en-US" sz="2000" b="1" dirty="0">
                          <a:solidFill>
                            <a:schemeClr val="tx1"/>
                          </a:solidFill>
                        </a:rPr>
                        <a:t>Python Primer</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48640">
                <a:tc>
                  <a:txBody>
                    <a:bodyPr/>
                    <a:lstStyle/>
                    <a:p>
                      <a:pPr eaLnBrk="1" hangingPunct="1">
                        <a:spcAft>
                          <a:spcPts val="1800"/>
                        </a:spcAft>
                      </a:pPr>
                      <a:r>
                        <a:rPr lang="en-US" altLang="en-US" sz="2000" b="0" dirty="0">
                          <a:solidFill>
                            <a:schemeClr val="bg1">
                              <a:lumMod val="65000"/>
                            </a:schemeClr>
                          </a:solidFill>
                        </a:rPr>
                        <a:t>The Common Toolsets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548640">
                <a:tc>
                  <a:txBody>
                    <a:bodyPr/>
                    <a:lstStyle/>
                    <a:p>
                      <a:pPr>
                        <a:lnSpc>
                          <a:spcPct val="100000"/>
                        </a:lnSpc>
                        <a:spcAft>
                          <a:spcPts val="0"/>
                        </a:spcAft>
                      </a:pPr>
                      <a:r>
                        <a:rPr lang="en-US" sz="20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28548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Python for Data Analysis? </a:t>
            </a:r>
          </a:p>
        </p:txBody>
      </p:sp>
      <p:sp>
        <p:nvSpPr>
          <p:cNvPr id="3" name="Content Placeholder 2"/>
          <p:cNvSpPr>
            <a:spLocks noGrp="1"/>
          </p:cNvSpPr>
          <p:nvPr>
            <p:ph idx="1"/>
          </p:nvPr>
        </p:nvSpPr>
        <p:spPr/>
        <p:txBody>
          <a:bodyPr/>
          <a:lstStyle/>
          <a:p>
            <a:r>
              <a:rPr lang="en-US" dirty="0"/>
              <a:t>Many choices of tools for data analysis, exploratory computing, and data visualization</a:t>
            </a:r>
          </a:p>
          <a:p>
            <a:pPr lvl="1"/>
            <a:r>
              <a:rPr lang="en-US" dirty="0"/>
              <a:t>R</a:t>
            </a:r>
          </a:p>
          <a:p>
            <a:pPr lvl="1"/>
            <a:r>
              <a:rPr lang="en-US" dirty="0"/>
              <a:t>MATLAB</a:t>
            </a:r>
          </a:p>
          <a:p>
            <a:pPr lvl="1"/>
            <a:r>
              <a:rPr lang="en-US" dirty="0"/>
              <a:t>SAS</a:t>
            </a:r>
          </a:p>
          <a:p>
            <a:pPr lvl="1"/>
            <a:r>
              <a:rPr lang="en-US" dirty="0"/>
              <a:t>Etc.</a:t>
            </a:r>
          </a:p>
          <a:p>
            <a:r>
              <a:rPr lang="en-US" dirty="0"/>
              <a:t>Python provides the following which makes it a strong choice:</a:t>
            </a:r>
          </a:p>
          <a:p>
            <a:pPr lvl="1"/>
            <a:r>
              <a:rPr lang="en-US" dirty="0"/>
              <a:t>Strong library support for analysis</a:t>
            </a:r>
          </a:p>
          <a:p>
            <a:pPr lvl="1"/>
            <a:r>
              <a:rPr lang="en-US" dirty="0"/>
              <a:t>General purpose programming language</a:t>
            </a:r>
          </a:p>
        </p:txBody>
      </p:sp>
    </p:spTree>
    <p:extLst>
      <p:ext uri="{BB962C8B-B14F-4D97-AF65-F5344CB8AC3E}">
        <p14:creationId xmlns:p14="http://schemas.microsoft.com/office/powerpoint/2010/main" val="225270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Python is a general-purpose programming language that is well suited to processing data and machine learning</a:t>
            </a:r>
          </a:p>
          <a:p>
            <a:r>
              <a:rPr lang="en-US" dirty="0"/>
              <a:t>Some of its basic features are:</a:t>
            </a:r>
          </a:p>
          <a:p>
            <a:pPr lvl="1"/>
            <a:r>
              <a:rPr lang="en-US" dirty="0"/>
              <a:t>Interpreted</a:t>
            </a:r>
          </a:p>
          <a:p>
            <a:pPr lvl="1"/>
            <a:r>
              <a:rPr lang="en-US" dirty="0"/>
              <a:t>Easy to master syntax</a:t>
            </a:r>
          </a:p>
          <a:p>
            <a:pPr lvl="1"/>
            <a:r>
              <a:rPr lang="en-US" dirty="0"/>
              <a:t>Wealth of libraries in a variety of fields</a:t>
            </a:r>
          </a:p>
          <a:p>
            <a:pPr lvl="1"/>
            <a:r>
              <a:rPr lang="en-US" dirty="0"/>
              <a:t>Interoperates well with C for performance enhancements</a:t>
            </a:r>
          </a:p>
          <a:p>
            <a:r>
              <a:rPr lang="en-US" dirty="0"/>
              <a:t>Python comes in versions 2 and 3</a:t>
            </a:r>
          </a:p>
          <a:p>
            <a:pPr lvl="1"/>
            <a:r>
              <a:rPr lang="en-US" dirty="0"/>
              <a:t>Differences are largely unimportant for machine learning</a:t>
            </a:r>
          </a:p>
          <a:p>
            <a:pPr lvl="1"/>
            <a:r>
              <a:rPr lang="en-US" dirty="0"/>
              <a:t>Ultimately choose the version that has the libraries you need</a:t>
            </a:r>
          </a:p>
          <a:p>
            <a:pPr lvl="1"/>
            <a:r>
              <a:rPr lang="en-US" dirty="0"/>
              <a:t>Most common libraries exist for both versions</a:t>
            </a:r>
          </a:p>
          <a:p>
            <a:pPr lvl="1"/>
            <a:r>
              <a:rPr lang="en-US" dirty="0"/>
              <a:t>At this point it makes the most sense to start new projects with Python 3 since Python 2 will not be maintained after 2020</a:t>
            </a:r>
          </a:p>
        </p:txBody>
      </p:sp>
      <p:sp>
        <p:nvSpPr>
          <p:cNvPr id="2" name="Title 1"/>
          <p:cNvSpPr>
            <a:spLocks noGrp="1"/>
          </p:cNvSpPr>
          <p:nvPr>
            <p:ph type="title"/>
          </p:nvPr>
        </p:nvSpPr>
        <p:spPr/>
        <p:txBody>
          <a:bodyPr/>
          <a:lstStyle/>
          <a:p>
            <a:r>
              <a:rPr lang="en-US" dirty="0"/>
              <a:t>Python</a:t>
            </a:r>
          </a:p>
        </p:txBody>
      </p:sp>
    </p:spTree>
    <p:extLst>
      <p:ext uri="{BB962C8B-B14F-4D97-AF65-F5344CB8AC3E}">
        <p14:creationId xmlns:p14="http://schemas.microsoft.com/office/powerpoint/2010/main" val="3332749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Python has all the basic data types one would expect in a language</a:t>
            </a:r>
          </a:p>
          <a:p>
            <a:pPr lvl="1"/>
            <a:r>
              <a:rPr lang="en-US" dirty="0"/>
              <a:t>Strings (</a:t>
            </a:r>
            <a:r>
              <a:rPr lang="en-US" dirty="0">
                <a:latin typeface="Courier New" panose="02070309020205020404" pitchFamily="49" charset="0"/>
                <a:cs typeface="Courier New" panose="02070309020205020404" pitchFamily="49" charset="0"/>
              </a:rPr>
              <a:t>str</a:t>
            </a:r>
            <a:r>
              <a:rPr lang="en-US" dirty="0"/>
              <a:t>) can be enclosed in single, double, or triple quotes</a:t>
            </a:r>
          </a:p>
          <a:p>
            <a:pPr lvl="1"/>
            <a:r>
              <a:rPr lang="en-US" dirty="0"/>
              <a:t>Integers (</a:t>
            </a:r>
            <a:r>
              <a:rPr lang="en-US" dirty="0">
                <a:latin typeface="Courier New" panose="02070309020205020404" pitchFamily="49" charset="0"/>
                <a:cs typeface="Courier New" panose="02070309020205020404" pitchFamily="49" charset="0"/>
              </a:rPr>
              <a:t>int</a:t>
            </a:r>
            <a:r>
              <a:rPr lang="en-US" dirty="0"/>
              <a:t>) and floating point (</a:t>
            </a:r>
            <a:r>
              <a:rPr lang="en-US" dirty="0">
                <a:latin typeface="Courier New" panose="02070309020205020404" pitchFamily="49" charset="0"/>
                <a:cs typeface="Courier New" panose="02070309020205020404" pitchFamily="49" charset="0"/>
              </a:rPr>
              <a:t>float</a:t>
            </a:r>
            <a:r>
              <a:rPr lang="en-US" dirty="0"/>
              <a:t>) numbers</a:t>
            </a:r>
          </a:p>
          <a:p>
            <a:pPr lvl="1"/>
            <a:r>
              <a:rPr lang="en-US" dirty="0"/>
              <a:t>Booleans (</a:t>
            </a:r>
            <a:r>
              <a:rPr lang="en-US" dirty="0">
                <a:latin typeface="Courier New" panose="02070309020205020404" pitchFamily="49" charset="0"/>
                <a:cs typeface="Courier New" panose="02070309020205020404" pitchFamily="49" charset="0"/>
              </a:rPr>
              <a:t>bool</a:t>
            </a:r>
            <a:r>
              <a:rPr lang="en-US" dirty="0"/>
              <a:t>) for True and False</a:t>
            </a:r>
          </a:p>
          <a:p>
            <a:pPr lvl="1"/>
            <a:r>
              <a:rPr lang="en-US" dirty="0"/>
              <a:t>Dates (</a:t>
            </a:r>
            <a:r>
              <a:rPr lang="en-US" dirty="0">
                <a:latin typeface="Courier New" panose="02070309020205020404" pitchFamily="49" charset="0"/>
                <a:cs typeface="Courier New" panose="02070309020205020404" pitchFamily="49" charset="0"/>
              </a:rPr>
              <a:t>date</a:t>
            </a:r>
            <a:r>
              <a:rPr lang="en-US" dirty="0">
                <a:latin typeface="+mj-lt"/>
                <a:cs typeface="Courier New" panose="02070309020205020404" pitchFamily="49" charset="0"/>
              </a:rPr>
              <a:t>, </a:t>
            </a:r>
            <a:r>
              <a:rPr lang="en-US" dirty="0">
                <a:latin typeface="Courier New" panose="02070309020205020404" pitchFamily="49" charset="0"/>
                <a:cs typeface="Courier New" panose="02070309020205020404" pitchFamily="49" charset="0"/>
              </a:rPr>
              <a:t>time</a:t>
            </a:r>
            <a:r>
              <a:rPr lang="en-US" dirty="0">
                <a:latin typeface="+mj-lt"/>
                <a:cs typeface="Courier New" panose="02070309020205020404" pitchFamily="49" charset="0"/>
              </a:rPr>
              <a:t>, </a:t>
            </a:r>
            <a:r>
              <a:rPr lang="en-US" dirty="0">
                <a:latin typeface="Courier New" panose="02070309020205020404" pitchFamily="49" charset="0"/>
                <a:cs typeface="Courier New" panose="02070309020205020404" pitchFamily="49" charset="0"/>
              </a:rPr>
              <a:t>datetime)</a:t>
            </a:r>
            <a:endParaRPr lang="en-US" dirty="0"/>
          </a:p>
          <a:p>
            <a:r>
              <a:rPr lang="en-US" dirty="0"/>
              <a:t>There are also complex types used to store collections of data</a:t>
            </a:r>
          </a:p>
          <a:p>
            <a:pPr lvl="1"/>
            <a:r>
              <a:rPr lang="en-US" dirty="0"/>
              <a:t>List (</a:t>
            </a:r>
            <a:r>
              <a:rPr lang="en-US" dirty="0">
                <a:latin typeface="Courier New" panose="02070309020205020404" pitchFamily="49" charset="0"/>
                <a:cs typeface="Courier New" panose="02070309020205020404" pitchFamily="49" charset="0"/>
              </a:rPr>
              <a:t>list</a:t>
            </a:r>
            <a:r>
              <a:rPr lang="en-US" dirty="0"/>
              <a:t>) uses square brackets </a:t>
            </a:r>
            <a:r>
              <a:rPr lang="en-US" dirty="0">
                <a:latin typeface="Courier New" panose="02070309020205020404" pitchFamily="49" charset="0"/>
                <a:cs typeface="Courier New" panose="02070309020205020404" pitchFamily="49" charset="0"/>
              </a:rPr>
              <a:t>[]</a:t>
            </a:r>
          </a:p>
          <a:p>
            <a:pPr lvl="2"/>
            <a:r>
              <a:rPr lang="en-US" dirty="0"/>
              <a:t>Flexibly stores an ordered collection of almost any type of objects</a:t>
            </a:r>
          </a:p>
          <a:p>
            <a:pPr lvl="1"/>
            <a:r>
              <a:rPr lang="en-US" dirty="0"/>
              <a:t>Set (</a:t>
            </a:r>
            <a:r>
              <a:rPr lang="en-US" dirty="0">
                <a:latin typeface="Courier New" panose="02070309020205020404" pitchFamily="49" charset="0"/>
                <a:cs typeface="Courier New" panose="02070309020205020404" pitchFamily="49" charset="0"/>
              </a:rPr>
              <a:t>set</a:t>
            </a:r>
            <a:r>
              <a:rPr lang="en-US" dirty="0"/>
              <a:t>) uses curly braces </a:t>
            </a:r>
            <a:r>
              <a:rPr lang="en-US" dirty="0">
                <a:latin typeface="Courier New" panose="02070309020205020404" pitchFamily="49" charset="0"/>
                <a:cs typeface="Courier New" panose="02070309020205020404" pitchFamily="49" charset="0"/>
              </a:rPr>
              <a:t>{}</a:t>
            </a:r>
          </a:p>
          <a:p>
            <a:pPr lvl="2"/>
            <a:r>
              <a:rPr lang="en-US" dirty="0"/>
              <a:t>Stores a unique set of any type of objects</a:t>
            </a:r>
          </a:p>
          <a:p>
            <a:pPr lvl="1"/>
            <a:r>
              <a:rPr lang="en-US" dirty="0"/>
              <a:t>Dictionary (</a:t>
            </a:r>
            <a:r>
              <a:rPr lang="en-US" dirty="0">
                <a:latin typeface="Courier New" panose="02070309020205020404" pitchFamily="49" charset="0"/>
                <a:cs typeface="Courier New" panose="02070309020205020404" pitchFamily="49" charset="0"/>
              </a:rPr>
              <a:t>dict</a:t>
            </a:r>
            <a:r>
              <a:rPr lang="en-US" dirty="0"/>
              <a:t>) uses curly braces </a:t>
            </a:r>
            <a:r>
              <a:rPr lang="en-US" dirty="0">
                <a:latin typeface="Courier New" panose="02070309020205020404" pitchFamily="49" charset="0"/>
                <a:cs typeface="Courier New" panose="02070309020205020404" pitchFamily="49" charset="0"/>
              </a:rPr>
              <a:t>{}</a:t>
            </a:r>
            <a:r>
              <a:rPr lang="en-US" dirty="0"/>
              <a:t> and colon </a:t>
            </a:r>
            <a:r>
              <a:rPr lang="en-US" dirty="0">
                <a:latin typeface="Courier New" panose="02070309020205020404" pitchFamily="49" charset="0"/>
                <a:cs typeface="Courier New" panose="02070309020205020404" pitchFamily="49" charset="0"/>
              </a:rPr>
              <a:t>:</a:t>
            </a:r>
          </a:p>
          <a:p>
            <a:pPr lvl="2"/>
            <a:r>
              <a:rPr lang="en-US" dirty="0"/>
              <a:t>Key and Value pair to store any type of objects</a:t>
            </a:r>
          </a:p>
          <a:p>
            <a:pPr lvl="1"/>
            <a:r>
              <a:rPr lang="en-US" dirty="0"/>
              <a:t>Tuple (</a:t>
            </a:r>
            <a:r>
              <a:rPr lang="en-US" dirty="0">
                <a:latin typeface="Courier New" panose="02070309020205020404" pitchFamily="49" charset="0"/>
                <a:cs typeface="Courier New" panose="02070309020205020404" pitchFamily="49" charset="0"/>
              </a:rPr>
              <a:t>tuple</a:t>
            </a:r>
            <a:r>
              <a:rPr lang="en-US" dirty="0"/>
              <a:t>) uses parentheses </a:t>
            </a:r>
            <a:r>
              <a:rPr lang="en-US" dirty="0">
                <a:latin typeface="Courier New" panose="02070309020205020404" pitchFamily="49" charset="0"/>
                <a:cs typeface="Courier New" panose="02070309020205020404" pitchFamily="49" charset="0"/>
              </a:rPr>
              <a:t>()</a:t>
            </a:r>
          </a:p>
          <a:p>
            <a:pPr lvl="2"/>
            <a:r>
              <a:rPr lang="en-US" dirty="0"/>
              <a:t>Like a list but immutable and slightly faster</a:t>
            </a:r>
          </a:p>
          <a:p>
            <a:pPr lvl="2"/>
            <a:r>
              <a:rPr lang="en-US" dirty="0"/>
              <a:t>Usually used to encode row-like object that is a collection of columns</a:t>
            </a:r>
          </a:p>
          <a:p>
            <a:pPr marL="0" indent="0">
              <a:buNone/>
            </a:pPr>
            <a:endParaRPr lang="en-US" dirty="0"/>
          </a:p>
        </p:txBody>
      </p:sp>
      <p:sp>
        <p:nvSpPr>
          <p:cNvPr id="2" name="Title 1"/>
          <p:cNvSpPr>
            <a:spLocks noGrp="1"/>
          </p:cNvSpPr>
          <p:nvPr>
            <p:ph type="title"/>
          </p:nvPr>
        </p:nvSpPr>
        <p:spPr/>
        <p:txBody>
          <a:bodyPr/>
          <a:lstStyle/>
          <a:p>
            <a:r>
              <a:rPr lang="en-US" dirty="0"/>
              <a:t>Data Types</a:t>
            </a:r>
          </a:p>
        </p:txBody>
      </p:sp>
    </p:spTree>
    <p:extLst>
      <p:ext uri="{BB962C8B-B14F-4D97-AF65-F5344CB8AC3E}">
        <p14:creationId xmlns:p14="http://schemas.microsoft.com/office/powerpoint/2010/main" val="4203398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334375" cy="5072616"/>
          </a:xfrm>
        </p:spPr>
        <p:txBody>
          <a:bodyPr/>
          <a:lstStyle/>
          <a:p>
            <a:r>
              <a:rPr lang="en-US" dirty="0"/>
              <a:t>Can contain any type of data, are mutable and stored in order </a:t>
            </a:r>
          </a:p>
          <a:p>
            <a:r>
              <a:rPr lang="en-US" dirty="0"/>
              <a:t>Created by enclosing values in </a:t>
            </a:r>
            <a:r>
              <a:rPr lang="en-US" dirty="0">
                <a:latin typeface="Courier New" panose="02070309020205020404" pitchFamily="49" charset="0"/>
                <a:cs typeface="Courier New" panose="02070309020205020404" pitchFamily="49" charset="0"/>
              </a:rPr>
              <a:t>[]</a:t>
            </a:r>
            <a:r>
              <a:rPr lang="en-US" dirty="0"/>
              <a:t> or by supplying another collection object as a parameter to </a:t>
            </a:r>
            <a:r>
              <a:rPr lang="en-US" dirty="0">
                <a:latin typeface="Courier New" panose="02070309020205020404" pitchFamily="49" charset="0"/>
                <a:cs typeface="Courier New" panose="02070309020205020404" pitchFamily="49" charset="0"/>
              </a:rPr>
              <a:t>list()</a:t>
            </a:r>
          </a:p>
          <a:p>
            <a:pPr lvl="1"/>
            <a:r>
              <a:rPr lang="en-US" dirty="0">
                <a:latin typeface="Courier New" panose="02070309020205020404" pitchFamily="49" charset="0"/>
                <a:cs typeface="Courier New" panose="02070309020205020404" pitchFamily="49" charset="0"/>
              </a:rPr>
              <a:t>numbers = [1, 2, 3, 4]</a:t>
            </a:r>
          </a:p>
          <a:p>
            <a:pPr lvl="1"/>
            <a:r>
              <a:rPr lang="en-US" dirty="0">
                <a:latin typeface="Courier New" panose="02070309020205020404" pitchFamily="49" charset="0"/>
                <a:cs typeface="Courier New" panose="02070309020205020404" pitchFamily="49" charset="0"/>
              </a:rPr>
              <a:t>students = [['Abe', 10], ['Betty', 11], ['Charles', 12]]</a:t>
            </a:r>
          </a:p>
          <a:p>
            <a:r>
              <a:rPr lang="en-US" dirty="0"/>
              <a:t>Can get individual elements or slices using </a:t>
            </a:r>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numbers[0] </a:t>
            </a:r>
            <a:r>
              <a:rPr lang="en-US" dirty="0">
                <a:latin typeface="Courier New" panose="02070309020205020404" pitchFamily="49" charset="0"/>
                <a:cs typeface="Courier New" panose="02070309020205020404" pitchFamily="49" charset="0"/>
                <a:sym typeface="Wingdings" pitchFamily="2" charset="2"/>
              </a:rPr>
              <a:t> 1</a:t>
            </a:r>
          </a:p>
          <a:p>
            <a:pPr lvl="1"/>
            <a:r>
              <a:rPr lang="en-US" dirty="0">
                <a:latin typeface="Courier New" panose="02070309020205020404" pitchFamily="49" charset="0"/>
                <a:cs typeface="Courier New" panose="02070309020205020404" pitchFamily="49" charset="0"/>
                <a:sym typeface="Wingdings" pitchFamily="2" charset="2"/>
              </a:rPr>
              <a:t>numbers[1:3]  [2, 3]</a:t>
            </a:r>
          </a:p>
          <a:p>
            <a:pPr lvl="1"/>
            <a:r>
              <a:rPr lang="en-US" dirty="0">
                <a:latin typeface="Courier New" panose="02070309020205020404" pitchFamily="49" charset="0"/>
                <a:cs typeface="Courier New" panose="02070309020205020404" pitchFamily="49" charset="0"/>
                <a:sym typeface="Wingdings" pitchFamily="2" charset="2"/>
              </a:rPr>
              <a:t>numbers[:3]  [1, 2, 3]</a:t>
            </a:r>
          </a:p>
          <a:p>
            <a:pPr lvl="1"/>
            <a:r>
              <a:rPr lang="en-US" dirty="0">
                <a:latin typeface="Courier New" panose="02070309020205020404" pitchFamily="49" charset="0"/>
                <a:cs typeface="Courier New" panose="02070309020205020404" pitchFamily="49" charset="0"/>
                <a:sym typeface="Wingdings" pitchFamily="2" charset="2"/>
              </a:rPr>
              <a:t>numbers[1:]  [2, 3, 4]</a:t>
            </a:r>
          </a:p>
          <a:p>
            <a:pPr lvl="1"/>
            <a:r>
              <a:rPr lang="en-US" dirty="0">
                <a:latin typeface="Courier New" panose="02070309020205020404" pitchFamily="49" charset="0"/>
                <a:cs typeface="Courier New" panose="02070309020205020404" pitchFamily="49" charset="0"/>
                <a:sym typeface="Wingdings" pitchFamily="2" charset="2"/>
              </a:rPr>
              <a:t>numbers[-2]  3</a:t>
            </a:r>
          </a:p>
          <a:p>
            <a:pPr lvl="1"/>
            <a:r>
              <a:rPr lang="en-US" dirty="0">
                <a:latin typeface="Courier New" panose="02070309020205020404" pitchFamily="49" charset="0"/>
                <a:cs typeface="Courier New" panose="02070309020205020404" pitchFamily="49" charset="0"/>
                <a:sym typeface="Wingdings" pitchFamily="2" charset="2"/>
              </a:rPr>
              <a:t>students[1]  ['Betty',11]</a:t>
            </a:r>
          </a:p>
          <a:p>
            <a:pPr lvl="1"/>
            <a:r>
              <a:rPr lang="en-US" dirty="0">
                <a:latin typeface="Courier New" panose="02070309020205020404" pitchFamily="49" charset="0"/>
                <a:cs typeface="Courier New" panose="02070309020205020404" pitchFamily="49" charset="0"/>
                <a:sym typeface="Wingdings" pitchFamily="2" charset="2"/>
              </a:rPr>
              <a:t>students[1][0]  'Betty'</a:t>
            </a:r>
          </a:p>
          <a:p>
            <a:r>
              <a:rPr lang="en-US" dirty="0"/>
              <a:t>Has methods to append, sort, remove items, etc.</a:t>
            </a:r>
          </a:p>
        </p:txBody>
      </p:sp>
      <p:sp>
        <p:nvSpPr>
          <p:cNvPr id="2" name="Title 1"/>
          <p:cNvSpPr>
            <a:spLocks noGrp="1"/>
          </p:cNvSpPr>
          <p:nvPr>
            <p:ph type="title"/>
          </p:nvPr>
        </p:nvSpPr>
        <p:spPr/>
        <p:txBody>
          <a:bodyPr/>
          <a:lstStyle/>
          <a:p>
            <a:r>
              <a:rPr lang="en-US" dirty="0"/>
              <a:t>Lists</a:t>
            </a:r>
          </a:p>
        </p:txBody>
      </p:sp>
    </p:spTree>
    <p:extLst>
      <p:ext uri="{BB962C8B-B14F-4D97-AF65-F5344CB8AC3E}">
        <p14:creationId xmlns:p14="http://schemas.microsoft.com/office/powerpoint/2010/main" val="1769344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Like a list, but only contains unique elements</a:t>
            </a:r>
          </a:p>
          <a:p>
            <a:pPr lvl="1"/>
            <a:r>
              <a:rPr lang="en-US" dirty="0">
                <a:latin typeface="Courier New" panose="02070309020205020404" pitchFamily="49" charset="0"/>
                <a:cs typeface="Courier New" panose="02070309020205020404" pitchFamily="49" charset="0"/>
              </a:rPr>
              <a:t>numbers = {1, 2, 3, 2} </a:t>
            </a:r>
            <a:r>
              <a:rPr lang="en-US" dirty="0">
                <a:latin typeface="Courier New" panose="02070309020205020404" pitchFamily="49" charset="0"/>
                <a:cs typeface="Courier New" panose="02070309020205020404" pitchFamily="49" charset="0"/>
                <a:sym typeface="Wingdings" pitchFamily="2" charset="2"/>
              </a:rPr>
              <a:t> {1, 2, 3}</a:t>
            </a:r>
            <a:endParaRPr lang="en-US" dirty="0"/>
          </a:p>
          <a:p>
            <a:r>
              <a:rPr lang="en-US" dirty="0"/>
              <a:t>Has methods to add and remove items and to find intersection, difference, and union with another set</a:t>
            </a:r>
          </a:p>
          <a:p>
            <a:pPr lvl="1"/>
            <a:r>
              <a:rPr lang="en-US" dirty="0">
                <a:latin typeface="Courier New" panose="02070309020205020404" pitchFamily="49" charset="0"/>
                <a:cs typeface="Courier New" panose="02070309020205020404" pitchFamily="49" charset="0"/>
              </a:rPr>
              <a:t>numbers.add(5) </a:t>
            </a:r>
            <a:r>
              <a:rPr lang="en-US" dirty="0">
                <a:latin typeface="Courier New" panose="02070309020205020404" pitchFamily="49" charset="0"/>
                <a:cs typeface="Courier New" panose="02070309020205020404" pitchFamily="49" charset="0"/>
                <a:sym typeface="Wingdings" pitchFamily="2" charset="2"/>
              </a:rPr>
              <a:t> { 1, 2, 3, 5}</a:t>
            </a:r>
          </a:p>
          <a:p>
            <a:pPr lvl="1"/>
            <a:r>
              <a:rPr lang="en-US" dirty="0">
                <a:latin typeface="Courier New" panose="02070309020205020404" pitchFamily="49" charset="0"/>
                <a:cs typeface="Courier New" panose="02070309020205020404" pitchFamily="49" charset="0"/>
                <a:sym typeface="Wingdings" pitchFamily="2" charset="2"/>
              </a:rPr>
              <a:t>numbers.add(3)  {1, 2, 3, 5}</a:t>
            </a:r>
          </a:p>
          <a:p>
            <a:pPr lvl="1"/>
            <a:r>
              <a:rPr lang="en-US" dirty="0">
                <a:latin typeface="Courier New" panose="02070309020205020404" pitchFamily="49" charset="0"/>
                <a:cs typeface="Courier New" panose="02070309020205020404" pitchFamily="49" charset="0"/>
                <a:sym typeface="Wingdings" pitchFamily="2" charset="2"/>
              </a:rPr>
              <a:t>numbers.union({1, 3, 4, 6})  {1, 2, 3, 4, 5, 6}</a:t>
            </a:r>
          </a:p>
          <a:p>
            <a:pPr lvl="1"/>
            <a:r>
              <a:rPr lang="en-US" dirty="0">
                <a:latin typeface="Courier New" panose="02070309020205020404" pitchFamily="49" charset="0"/>
                <a:cs typeface="Courier New" panose="02070309020205020404" pitchFamily="49" charset="0"/>
                <a:sym typeface="Wingdings" pitchFamily="2" charset="2"/>
              </a:rPr>
              <a:t>numbers.remove(5)  {1, 2, 3}</a:t>
            </a:r>
          </a:p>
          <a:p>
            <a:pPr lvl="1"/>
            <a:r>
              <a:rPr lang="en-US" dirty="0">
                <a:latin typeface="Courier New" panose="02070309020205020404" pitchFamily="49" charset="0"/>
                <a:cs typeface="Courier New" panose="02070309020205020404" pitchFamily="49" charset="0"/>
                <a:sym typeface="Wingdings" pitchFamily="2" charset="2"/>
              </a:rPr>
              <a:t>numbers.intersection({1, 2, 4})  {1, 2}</a:t>
            </a:r>
          </a:p>
          <a:p>
            <a:pPr lvl="1"/>
            <a:r>
              <a:rPr lang="en-US" dirty="0">
                <a:latin typeface="Courier New" panose="02070309020205020404" pitchFamily="49" charset="0"/>
                <a:cs typeface="Courier New" panose="02070309020205020404" pitchFamily="49" charset="0"/>
                <a:sym typeface="Wingdings" pitchFamily="2" charset="2"/>
              </a:rPr>
              <a:t>numbers.difference({2, 4})  {1, 3}</a:t>
            </a:r>
          </a:p>
          <a:p>
            <a:r>
              <a:rPr lang="en-US" dirty="0"/>
              <a:t>Set is often used to make it unique</a:t>
            </a:r>
          </a:p>
          <a:p>
            <a:pPr lvl="1"/>
            <a:r>
              <a:rPr lang="en-US" dirty="0">
                <a:latin typeface="Courier New" panose="02070309020205020404" pitchFamily="49" charset="0"/>
                <a:cs typeface="Courier New" panose="02070309020205020404" pitchFamily="49" charset="0"/>
                <a:sym typeface="Wingdings" pitchFamily="2" charset="2"/>
              </a:rPr>
              <a:t>names = ['Abe','Betty','Carl','Abe']</a:t>
            </a:r>
          </a:p>
          <a:p>
            <a:pPr lvl="1"/>
            <a:r>
              <a:rPr lang="en-US" dirty="0">
                <a:latin typeface="Courier New" panose="02070309020205020404" pitchFamily="49" charset="0"/>
                <a:cs typeface="Courier New" panose="02070309020205020404" pitchFamily="49" charset="0"/>
                <a:sym typeface="Wingdings" pitchFamily="2" charset="2"/>
              </a:rPr>
              <a:t>names = list(set(names))  ['Abe','Betty','Carl']</a:t>
            </a:r>
          </a:p>
        </p:txBody>
      </p:sp>
      <p:sp>
        <p:nvSpPr>
          <p:cNvPr id="2" name="Title 1"/>
          <p:cNvSpPr>
            <a:spLocks noGrp="1"/>
          </p:cNvSpPr>
          <p:nvPr>
            <p:ph type="title"/>
          </p:nvPr>
        </p:nvSpPr>
        <p:spPr/>
        <p:txBody>
          <a:bodyPr/>
          <a:lstStyle/>
          <a:p>
            <a:r>
              <a:rPr lang="en-US" dirty="0"/>
              <a:t>Sets</a:t>
            </a:r>
          </a:p>
        </p:txBody>
      </p:sp>
    </p:spTree>
    <p:extLst>
      <p:ext uri="{BB962C8B-B14F-4D97-AF65-F5344CB8AC3E}">
        <p14:creationId xmlns:p14="http://schemas.microsoft.com/office/powerpoint/2010/main" val="2364668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Tuples are like lists, but immutable and slightly more efficient</a:t>
            </a:r>
          </a:p>
          <a:p>
            <a:r>
              <a:rPr lang="en-US" dirty="0"/>
              <a:t>Generally used to represent a row structure or multiple different values</a:t>
            </a:r>
          </a:p>
          <a:p>
            <a:r>
              <a:rPr lang="en-US" dirty="0"/>
              <a:t>Has no methods to modify them, in fact the only real method is </a:t>
            </a:r>
            <a:r>
              <a:rPr lang="en-US" dirty="0">
                <a:latin typeface="Courier New" panose="02070309020205020404" pitchFamily="49" charset="0"/>
                <a:cs typeface="Courier New" panose="02070309020205020404" pitchFamily="49" charset="0"/>
              </a:rPr>
              <a:t>count()</a:t>
            </a:r>
            <a:endParaRPr lang="en-US" dirty="0"/>
          </a:p>
          <a:p>
            <a:r>
              <a:rPr lang="en-US" dirty="0">
                <a:latin typeface="Courier New" panose="02070309020205020404" pitchFamily="49" charset="0"/>
                <a:cs typeface="Courier New" panose="02070309020205020404" pitchFamily="49" charset="0"/>
              </a:rPr>
              <a:t>numbers = (1, 2, 3, 2)</a:t>
            </a:r>
          </a:p>
          <a:p>
            <a:r>
              <a:rPr lang="en-US" dirty="0">
                <a:latin typeface="Courier New" panose="02070309020205020404" pitchFamily="49" charset="0"/>
                <a:cs typeface="Courier New" panose="02070309020205020404" pitchFamily="49" charset="0"/>
              </a:rPr>
              <a:t>numbers[0] </a:t>
            </a:r>
            <a:r>
              <a:rPr lang="en-US" dirty="0">
                <a:latin typeface="Courier New" panose="02070309020205020404" pitchFamily="49" charset="0"/>
                <a:cs typeface="Courier New" panose="02070309020205020404" pitchFamily="49" charset="0"/>
                <a:sym typeface="Wingdings"/>
              </a:rPr>
              <a:t> 1</a:t>
            </a:r>
            <a:endParaRPr lang="en-US" dirty="0"/>
          </a:p>
        </p:txBody>
      </p:sp>
      <p:sp>
        <p:nvSpPr>
          <p:cNvPr id="2" name="Title 1"/>
          <p:cNvSpPr>
            <a:spLocks noGrp="1"/>
          </p:cNvSpPr>
          <p:nvPr>
            <p:ph type="title"/>
          </p:nvPr>
        </p:nvSpPr>
        <p:spPr/>
        <p:txBody>
          <a:bodyPr/>
          <a:lstStyle/>
          <a:p>
            <a:r>
              <a:rPr lang="en-US" dirty="0"/>
              <a:t>Tuples</a:t>
            </a:r>
          </a:p>
        </p:txBody>
      </p:sp>
    </p:spTree>
    <p:extLst>
      <p:ext uri="{BB962C8B-B14F-4D97-AF65-F5344CB8AC3E}">
        <p14:creationId xmlns:p14="http://schemas.microsoft.com/office/powerpoint/2010/main" val="1056332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Like in JSON, dictionaries are used to encode key value pairs</a:t>
            </a:r>
          </a:p>
          <a:p>
            <a:r>
              <a:rPr lang="en-US" dirty="0"/>
              <a:t>Useful for storing any kind of data</a:t>
            </a:r>
          </a:p>
          <a:p>
            <a:r>
              <a:rPr lang="en-US" dirty="0"/>
              <a:t>Instead of being indexed by position, the value is indexed by a key so it is efficient to look up</a:t>
            </a:r>
          </a:p>
          <a:p>
            <a:pPr lvl="1"/>
            <a:r>
              <a:rPr lang="en-US" dirty="0">
                <a:latin typeface="Courier New" panose="02070309020205020404" pitchFamily="49" charset="0"/>
                <a:cs typeface="Courier New" panose="02070309020205020404" pitchFamily="49" charset="0"/>
              </a:rPr>
              <a:t>person = {'firstname':'John', 'lastname':'Smith', 'age':40}</a:t>
            </a:r>
          </a:p>
          <a:p>
            <a:pPr lvl="1"/>
            <a:r>
              <a:rPr lang="en-US" dirty="0">
                <a:latin typeface="Courier New" panose="02070309020205020404" pitchFamily="49" charset="0"/>
                <a:cs typeface="Courier New" panose="02070309020205020404" pitchFamily="49" charset="0"/>
              </a:rPr>
              <a:t>people = {101:{'firstname':'John', 'lastname':'Smith', 'Age':40}, 201:{'firstname':'Mary', 'lastname':'Jones', 'Age':35}}</a:t>
            </a:r>
          </a:p>
          <a:p>
            <a:pPr lvl="1"/>
            <a:r>
              <a:rPr lang="en-US" dirty="0">
                <a:latin typeface="Courier New" panose="02070309020205020404" pitchFamily="49" charset="0"/>
                <a:cs typeface="Courier New" panose="02070309020205020404" pitchFamily="49" charset="0"/>
              </a:rPr>
              <a:t>person['firstname'] </a:t>
            </a:r>
            <a:r>
              <a:rPr lang="en-US" dirty="0">
                <a:latin typeface="Courier New" panose="02070309020205020404" pitchFamily="49" charset="0"/>
                <a:cs typeface="Courier New" panose="02070309020205020404" pitchFamily="49" charset="0"/>
                <a:sym typeface="Wingdings"/>
              </a:rPr>
              <a:t> 'John'</a:t>
            </a:r>
          </a:p>
          <a:p>
            <a:pPr lvl="1"/>
            <a:r>
              <a:rPr lang="en-US" dirty="0">
                <a:latin typeface="Courier New" panose="02070309020205020404" pitchFamily="49" charset="0"/>
                <a:cs typeface="Courier New" panose="02070309020205020404" pitchFamily="49" charset="0"/>
                <a:sym typeface="Wingdings"/>
              </a:rPr>
              <a:t>people[201]['lastname']  'Jones</a:t>
            </a:r>
            <a:r>
              <a:rPr lang="en-US" dirty="0">
                <a:sym typeface="Wingdings"/>
              </a:rPr>
              <a:t>'</a:t>
            </a:r>
          </a:p>
          <a:p>
            <a:pPr lvl="1"/>
            <a:r>
              <a:rPr lang="en-US" dirty="0">
                <a:latin typeface="Courier New" panose="02070309020205020404" pitchFamily="49" charset="0"/>
                <a:cs typeface="Courier New" panose="02070309020205020404" pitchFamily="49" charset="0"/>
                <a:sym typeface="Wingdings"/>
              </a:rPr>
              <a:t>k = person.keys()  ['firstname', 'lastname', 'age']</a:t>
            </a:r>
          </a:p>
          <a:p>
            <a:pPr lvl="1"/>
            <a:r>
              <a:rPr lang="en-US" dirty="0">
                <a:latin typeface="Courier New" panose="02070309020205020404" pitchFamily="49" charset="0"/>
                <a:cs typeface="Courier New" panose="02070309020205020404" pitchFamily="49" charset="0"/>
                <a:sym typeface="Wingdings"/>
              </a:rPr>
              <a:t>v = person.values() ['John', 'Smith', 40]</a:t>
            </a:r>
          </a:p>
          <a:p>
            <a:pPr lvl="1"/>
            <a:r>
              <a:rPr lang="en-US" dirty="0">
                <a:latin typeface="Courier New" panose="02070309020205020404" pitchFamily="49" charset="0"/>
                <a:cs typeface="Courier New" panose="02070309020205020404" pitchFamily="49" charset="0"/>
                <a:sym typeface="Wingdings"/>
              </a:rPr>
              <a:t>x = person.items()  </a:t>
            </a:r>
            <a:r>
              <a:rPr lang="mr-IN" dirty="0">
                <a:latin typeface="Courier New" charset="0"/>
                <a:ea typeface="Courier New" charset="0"/>
                <a:cs typeface="Courier New" charset="0"/>
              </a:rPr>
              <a:t>[('</a:t>
            </a:r>
            <a:r>
              <a:rPr lang="mr-IN" dirty="0" err="1">
                <a:latin typeface="Courier New" charset="0"/>
                <a:ea typeface="Courier New" charset="0"/>
                <a:cs typeface="Courier New" charset="0"/>
              </a:rPr>
              <a:t>firstname</a:t>
            </a:r>
            <a:r>
              <a:rPr lang="mr-IN" dirty="0">
                <a:latin typeface="Courier New" charset="0"/>
                <a:ea typeface="Courier New" charset="0"/>
                <a:cs typeface="Courier New" charset="0"/>
              </a:rPr>
              <a:t>', '</a:t>
            </a:r>
            <a:r>
              <a:rPr lang="mr-IN" dirty="0" err="1">
                <a:latin typeface="Courier New" charset="0"/>
                <a:ea typeface="Courier New" charset="0"/>
                <a:cs typeface="Courier New" charset="0"/>
              </a:rPr>
              <a:t>John</a:t>
            </a:r>
            <a:r>
              <a:rPr lang="mr-IN" dirty="0">
                <a:latin typeface="Courier New" charset="0"/>
                <a:ea typeface="Courier New" charset="0"/>
                <a:cs typeface="Courier New" charset="0"/>
              </a:rPr>
              <a:t>'), ('</a:t>
            </a:r>
            <a:r>
              <a:rPr lang="mr-IN" dirty="0" err="1">
                <a:latin typeface="Courier New" charset="0"/>
                <a:ea typeface="Courier New" charset="0"/>
                <a:cs typeface="Courier New" charset="0"/>
              </a:rPr>
              <a:t>lastname</a:t>
            </a:r>
            <a:r>
              <a:rPr lang="mr-IN" dirty="0">
                <a:latin typeface="Courier New" charset="0"/>
                <a:ea typeface="Courier New" charset="0"/>
                <a:cs typeface="Courier New" charset="0"/>
              </a:rPr>
              <a:t>', '</a:t>
            </a:r>
            <a:r>
              <a:rPr lang="mr-IN" dirty="0" err="1">
                <a:latin typeface="Courier New" charset="0"/>
                <a:ea typeface="Courier New" charset="0"/>
                <a:cs typeface="Courier New" charset="0"/>
              </a:rPr>
              <a:t>Smith</a:t>
            </a:r>
            <a:r>
              <a:rPr lang="mr-IN" dirty="0">
                <a:latin typeface="Courier New" charset="0"/>
                <a:ea typeface="Courier New" charset="0"/>
                <a:cs typeface="Courier New" charset="0"/>
              </a:rPr>
              <a:t>'), ('Age', 40)]</a:t>
            </a:r>
            <a:endParaRPr lang="en-US" dirty="0">
              <a:latin typeface="Courier New" charset="0"/>
              <a:ea typeface="Courier New" charset="0"/>
              <a:cs typeface="Courier New" charset="0"/>
              <a:sym typeface="Wingdings"/>
            </a:endParaRPr>
          </a:p>
          <a:p>
            <a:pPr lvl="1"/>
            <a:r>
              <a:rPr lang="en-US" dirty="0">
                <a:latin typeface="Courier New" panose="02070309020205020404" pitchFamily="49" charset="0"/>
                <a:cs typeface="Courier New" panose="02070309020205020404" pitchFamily="49" charset="0"/>
                <a:sym typeface="Wingdings"/>
              </a:rPr>
              <a:t>zip(k,v)  </a:t>
            </a:r>
            <a:r>
              <a:rPr lang="en-US" dirty="0">
                <a:latin typeface="Courier New" panose="02070309020205020404" pitchFamily="49" charset="0"/>
                <a:cs typeface="Courier New" panose="02070309020205020404" pitchFamily="49" charset="0"/>
              </a:rPr>
              <a:t>{'firstname':'John', 'lastname':'Smith', 'age':40}</a:t>
            </a:r>
            <a:endParaRPr lang="en-US" dirty="0">
              <a:latin typeface="Courier New" panose="02070309020205020404" pitchFamily="49" charset="0"/>
              <a:cs typeface="Courier New" panose="02070309020205020404" pitchFamily="49" charset="0"/>
              <a:sym typeface="Wingdings"/>
            </a:endParaRPr>
          </a:p>
        </p:txBody>
      </p:sp>
      <p:sp>
        <p:nvSpPr>
          <p:cNvPr id="2" name="Title 1"/>
          <p:cNvSpPr>
            <a:spLocks noGrp="1"/>
          </p:cNvSpPr>
          <p:nvPr>
            <p:ph type="title"/>
          </p:nvPr>
        </p:nvSpPr>
        <p:spPr/>
        <p:txBody>
          <a:bodyPr/>
          <a:lstStyle/>
          <a:p>
            <a:r>
              <a:rPr lang="en-US" dirty="0"/>
              <a:t>Dictionaries</a:t>
            </a:r>
          </a:p>
        </p:txBody>
      </p:sp>
    </p:spTree>
    <p:extLst>
      <p:ext uri="{BB962C8B-B14F-4D97-AF65-F5344CB8AC3E}">
        <p14:creationId xmlns:p14="http://schemas.microsoft.com/office/powerpoint/2010/main" val="2780506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p:nvPr>
        </p:nvSpPr>
        <p:spPr/>
        <p:txBody>
          <a:bodyPr/>
          <a:lstStyle/>
          <a:p>
            <a:r>
              <a:rPr lang="en-US" altLang="en-US" dirty="0"/>
              <a:t>Chapter Objectives</a:t>
            </a:r>
          </a:p>
        </p:txBody>
      </p:sp>
      <p:sp>
        <p:nvSpPr>
          <p:cNvPr id="2" name="Content Placeholder 4"/>
          <p:cNvSpPr>
            <a:spLocks noGrp="1"/>
          </p:cNvSpPr>
          <p:nvPr>
            <p:ph idx="1"/>
          </p:nvPr>
        </p:nvSpPr>
        <p:spPr/>
        <p:txBody>
          <a:bodyPr/>
          <a:lstStyle/>
          <a:p>
            <a:pPr marL="0" indent="0">
              <a:buNone/>
            </a:pPr>
            <a:r>
              <a:rPr lang="en-US" dirty="0"/>
              <a:t>In this chapter, we will introduce:</a:t>
            </a:r>
          </a:p>
          <a:p>
            <a:r>
              <a:rPr lang="en-US" dirty="0"/>
              <a:t>What machine learning is</a:t>
            </a:r>
          </a:p>
          <a:p>
            <a:r>
              <a:rPr lang="en-US" dirty="0"/>
              <a:t>The basics of Python</a:t>
            </a:r>
          </a:p>
          <a:p>
            <a:r>
              <a:rPr lang="en-US" dirty="0"/>
              <a:t>The toolset to be introduced in this course</a:t>
            </a:r>
          </a:p>
          <a:p>
            <a:endParaRPr lang="en-US" dirty="0"/>
          </a:p>
        </p:txBody>
      </p:sp>
    </p:spTree>
    <p:extLst>
      <p:ext uri="{BB962C8B-B14F-4D97-AF65-F5344CB8AC3E}">
        <p14:creationId xmlns:p14="http://schemas.microsoft.com/office/powerpoint/2010/main" val="1815781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142351" cy="5072616"/>
          </a:xfrm>
        </p:spPr>
        <p:txBody>
          <a:bodyPr/>
          <a:lstStyle/>
          <a:p>
            <a:r>
              <a:rPr lang="en-US" dirty="0"/>
              <a:t>All collection objects can be queried in a SQL-like manner using list comprehensions</a:t>
            </a:r>
          </a:p>
          <a:p>
            <a:r>
              <a:rPr lang="en-US" dirty="0"/>
              <a:t>Enclose an expression in </a:t>
            </a:r>
            <a:r>
              <a:rPr lang="en-US" dirty="0">
                <a:latin typeface="Courier New" panose="02070309020205020404" pitchFamily="49" charset="0"/>
                <a:cs typeface="Courier New" panose="02070309020205020404" pitchFamily="49" charset="0"/>
              </a:rPr>
              <a:t>[]</a:t>
            </a:r>
            <a:r>
              <a:rPr lang="en-US" dirty="0"/>
              <a:t> to return list, </a:t>
            </a:r>
            <a:r>
              <a:rPr lang="en-US" dirty="0">
                <a:latin typeface="Courier New" panose="02070309020205020404" pitchFamily="49" charset="0"/>
                <a:cs typeface="Courier New" panose="02070309020205020404" pitchFamily="49" charset="0"/>
              </a:rPr>
              <a:t>()</a:t>
            </a:r>
            <a:r>
              <a:rPr lang="en-US" dirty="0"/>
              <a:t> to return generator, or </a:t>
            </a:r>
            <a:r>
              <a:rPr lang="en-US" dirty="0">
                <a:latin typeface="Courier New" panose="02070309020205020404" pitchFamily="49" charset="0"/>
                <a:cs typeface="Courier New" panose="02070309020205020404" pitchFamily="49" charset="0"/>
              </a:rPr>
              <a:t>{}</a:t>
            </a:r>
            <a:r>
              <a:rPr lang="en-US" dirty="0"/>
              <a:t> to return set or dictionary</a:t>
            </a:r>
          </a:p>
          <a:p>
            <a:pPr lvl="1"/>
            <a:r>
              <a:rPr lang="en-US" dirty="0">
                <a:latin typeface="Courier New" charset="0"/>
                <a:ea typeface="Courier New" charset="0"/>
                <a:cs typeface="Courier New" charset="0"/>
              </a:rPr>
              <a:t>[x * 2 for x in [1, 2, 3, 4]] </a:t>
            </a:r>
            <a:r>
              <a:rPr lang="en-US" dirty="0">
                <a:latin typeface="Courier New" charset="0"/>
                <a:ea typeface="Courier New" charset="0"/>
                <a:cs typeface="Courier New" charset="0"/>
                <a:sym typeface="Wingdings"/>
              </a:rPr>
              <a:t> [2, 4, 6, 8]</a:t>
            </a:r>
          </a:p>
          <a:p>
            <a:pPr lvl="1"/>
            <a:r>
              <a:rPr lang="en-US" dirty="0">
                <a:latin typeface="Courier New" charset="0"/>
                <a:ea typeface="Courier New" charset="0"/>
                <a:cs typeface="Courier New" charset="0"/>
                <a:sym typeface="Wingdings"/>
              </a:rPr>
              <a:t>[x for x in [1, 2, 3, 4, 4] if x % 2 == 0]  [2, 4, 4]</a:t>
            </a:r>
          </a:p>
          <a:p>
            <a:r>
              <a:rPr lang="en-US" dirty="0"/>
              <a:t>Enclose an expression in </a:t>
            </a:r>
            <a:r>
              <a:rPr lang="en-US" dirty="0">
                <a:latin typeface="Courier New" panose="02070309020205020404" pitchFamily="49" charset="0"/>
                <a:cs typeface="Courier New" panose="02070309020205020404" pitchFamily="49" charset="0"/>
              </a:rPr>
              <a:t>()</a:t>
            </a:r>
            <a:r>
              <a:rPr lang="en-US" dirty="0"/>
              <a:t> to return generator</a:t>
            </a:r>
          </a:p>
          <a:p>
            <a:pPr lvl="1"/>
            <a:r>
              <a:rPr lang="en-US" dirty="0">
                <a:latin typeface="Courier New" charset="0"/>
                <a:ea typeface="Courier New" charset="0"/>
                <a:cs typeface="Courier New" charset="0"/>
              </a:rPr>
              <a:t>(x * 2 for x in [1, 2, 3, 4]) </a:t>
            </a:r>
            <a:r>
              <a:rPr lang="en-US" dirty="0">
                <a:latin typeface="Courier New" charset="0"/>
                <a:ea typeface="Courier New" charset="0"/>
                <a:cs typeface="Courier New" charset="0"/>
                <a:sym typeface="Wingdings"/>
              </a:rPr>
              <a:t> &lt;generator object &lt;genexpr&gt; at 0x7fdd70291480&gt;</a:t>
            </a:r>
          </a:p>
          <a:p>
            <a:pPr lvl="1"/>
            <a:r>
              <a:rPr lang="en-US" dirty="0">
                <a:latin typeface="Courier New" charset="0"/>
                <a:ea typeface="Courier New" charset="0"/>
                <a:cs typeface="Courier New" charset="0"/>
              </a:rPr>
              <a:t>tuple((x * 2 for x in [1, 2, 3, 4])) </a:t>
            </a:r>
            <a:r>
              <a:rPr lang="en-US" dirty="0">
                <a:latin typeface="Courier New" charset="0"/>
                <a:ea typeface="Courier New" charset="0"/>
                <a:cs typeface="Courier New" charset="0"/>
                <a:sym typeface="Wingdings"/>
              </a:rPr>
              <a:t> (2, 4, 6, 8)</a:t>
            </a:r>
          </a:p>
          <a:p>
            <a:r>
              <a:rPr lang="en-US" dirty="0"/>
              <a:t>Enclose an expression in </a:t>
            </a:r>
            <a:r>
              <a:rPr lang="en-US" dirty="0">
                <a:latin typeface="Courier New" panose="02070309020205020404" pitchFamily="49" charset="0"/>
                <a:cs typeface="Courier New" panose="02070309020205020404" pitchFamily="49" charset="0"/>
              </a:rPr>
              <a:t>{}</a:t>
            </a:r>
            <a:r>
              <a:rPr lang="en-US" dirty="0"/>
              <a:t> to return set</a:t>
            </a:r>
          </a:p>
          <a:p>
            <a:pPr lvl="1"/>
            <a:r>
              <a:rPr lang="en-US" dirty="0">
                <a:latin typeface="Courier New" charset="0"/>
                <a:ea typeface="Courier New" charset="0"/>
                <a:cs typeface="Courier New" charset="0"/>
                <a:sym typeface="Wingdings"/>
              </a:rPr>
              <a:t>{x for x in [1, 2, 3, 4, 4] if x % 2 == 0}  {2, 4}</a:t>
            </a:r>
          </a:p>
          <a:p>
            <a:r>
              <a:rPr lang="en-US" dirty="0"/>
              <a:t>Enclose an expression in </a:t>
            </a:r>
            <a:r>
              <a:rPr lang="en-US" dirty="0">
                <a:latin typeface="Courier New" panose="02070309020205020404" pitchFamily="49" charset="0"/>
                <a:cs typeface="Courier New" panose="02070309020205020404" pitchFamily="49" charset="0"/>
              </a:rPr>
              <a:t>{}</a:t>
            </a:r>
            <a:r>
              <a:rPr lang="en-US" dirty="0"/>
              <a:t> to return dictionary</a:t>
            </a:r>
          </a:p>
          <a:p>
            <a:pPr lvl="1"/>
            <a:r>
              <a:rPr lang="en-US" dirty="0">
                <a:latin typeface="Courier New" charset="0"/>
                <a:ea typeface="Courier New" charset="0"/>
                <a:cs typeface="Courier New" charset="0"/>
              </a:rPr>
              <a:t>{ k: v['firstname'] for k,v in people.items()}</a:t>
            </a:r>
            <a:r>
              <a:rPr lang="en-US" dirty="0">
                <a:latin typeface="Courier New" charset="0"/>
                <a:ea typeface="Courier New" charset="0"/>
                <a:cs typeface="Courier New" charset="0"/>
                <a:sym typeface="Wingdings"/>
              </a:rPr>
              <a:t>  </a:t>
            </a:r>
            <a:r>
              <a:rPr lang="nl-NL" dirty="0">
                <a:latin typeface="Courier New" charset="0"/>
                <a:ea typeface="Courier New" charset="0"/>
                <a:cs typeface="Courier New" charset="0"/>
              </a:rPr>
              <a:t>{101: 'John', 201: 'Mary'}</a:t>
            </a:r>
          </a:p>
          <a:p>
            <a:pPr marL="0" indent="0">
              <a:buNone/>
            </a:pPr>
            <a:endParaRPr lang="en-US" dirty="0">
              <a:latin typeface="Courier New" charset="0"/>
              <a:ea typeface="Courier New" charset="0"/>
              <a:cs typeface="Courier New" charset="0"/>
              <a:sym typeface="Wingdings"/>
            </a:endParaRPr>
          </a:p>
        </p:txBody>
      </p:sp>
      <p:sp>
        <p:nvSpPr>
          <p:cNvPr id="2" name="Title 1"/>
          <p:cNvSpPr>
            <a:spLocks noGrp="1"/>
          </p:cNvSpPr>
          <p:nvPr>
            <p:ph type="title"/>
          </p:nvPr>
        </p:nvSpPr>
        <p:spPr/>
        <p:txBody>
          <a:bodyPr/>
          <a:lstStyle/>
          <a:p>
            <a:r>
              <a:rPr lang="en-US" dirty="0"/>
              <a:t>List Comprehensions</a:t>
            </a:r>
          </a:p>
        </p:txBody>
      </p:sp>
    </p:spTree>
    <p:extLst>
      <p:ext uri="{BB962C8B-B14F-4D97-AF65-F5344CB8AC3E}">
        <p14:creationId xmlns:p14="http://schemas.microsoft.com/office/powerpoint/2010/main" val="373992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create a function in Python is simple:</a:t>
            </a:r>
          </a:p>
          <a:p>
            <a:pPr lvl="1"/>
            <a:r>
              <a:rPr lang="en-US" dirty="0">
                <a:latin typeface="Courier New" charset="0"/>
                <a:ea typeface="Courier New" charset="0"/>
                <a:cs typeface="Courier New" charset="0"/>
              </a:rPr>
              <a:t>def func(x):</a:t>
            </a:r>
            <a:br>
              <a:rPr lang="en-US" dirty="0">
                <a:latin typeface="Courier New" charset="0"/>
                <a:ea typeface="Courier New" charset="0"/>
                <a:cs typeface="Courier New" charset="0"/>
              </a:rPr>
            </a:br>
            <a:r>
              <a:rPr lang="en-US" dirty="0">
                <a:latin typeface="Courier New" charset="0"/>
                <a:ea typeface="Courier New" charset="0"/>
                <a:cs typeface="Courier New" charset="0"/>
              </a:rPr>
              <a:t>   body</a:t>
            </a:r>
            <a:br>
              <a:rPr lang="en-US" dirty="0">
                <a:latin typeface="Courier New" charset="0"/>
                <a:ea typeface="Courier New" charset="0"/>
                <a:cs typeface="Courier New" charset="0"/>
              </a:rPr>
            </a:br>
            <a:r>
              <a:rPr lang="en-US" dirty="0">
                <a:latin typeface="Courier New" charset="0"/>
                <a:ea typeface="Courier New" charset="0"/>
                <a:cs typeface="Courier New" charset="0"/>
              </a:rPr>
              <a:t>   return value</a:t>
            </a:r>
          </a:p>
          <a:p>
            <a:pPr lvl="1"/>
            <a:r>
              <a:rPr lang="en-US" dirty="0">
                <a:latin typeface="Courier New" charset="0"/>
                <a:ea typeface="Courier New" charset="0"/>
                <a:cs typeface="Courier New" charset="0"/>
              </a:rPr>
              <a:t>def double(x):</a:t>
            </a:r>
            <a:br>
              <a:rPr lang="en-US" dirty="0">
                <a:latin typeface="Courier New" charset="0"/>
                <a:ea typeface="Courier New" charset="0"/>
                <a:cs typeface="Courier New" charset="0"/>
              </a:rPr>
            </a:br>
            <a:r>
              <a:rPr lang="en-US" dirty="0">
                <a:latin typeface="Courier New" charset="0"/>
                <a:ea typeface="Courier New" charset="0"/>
                <a:cs typeface="Courier New" charset="0"/>
              </a:rPr>
              <a:t>	return x * 2</a:t>
            </a:r>
          </a:p>
          <a:p>
            <a:r>
              <a:rPr lang="en-US" dirty="0"/>
              <a:t>Sometimes a function is so short and just returns a calculation you could abbreviate as a lambda expression</a:t>
            </a:r>
            <a:endParaRPr lang="en-US" dirty="0">
              <a:latin typeface="Courier New" charset="0"/>
              <a:ea typeface="Courier New" charset="0"/>
              <a:cs typeface="Courier New" charset="0"/>
            </a:endParaRPr>
          </a:p>
          <a:p>
            <a:pPr lvl="1"/>
            <a:r>
              <a:rPr lang="en-US" dirty="0">
                <a:latin typeface="Courier New" charset="0"/>
                <a:ea typeface="Courier New" charset="0"/>
                <a:cs typeface="Courier New" charset="0"/>
              </a:rPr>
              <a:t>lambda x : x * 2</a:t>
            </a:r>
          </a:p>
          <a:p>
            <a:pPr lvl="1"/>
            <a:r>
              <a:rPr lang="en-US" dirty="0">
                <a:latin typeface="Courier New" charset="0"/>
                <a:ea typeface="Courier New" charset="0"/>
                <a:cs typeface="Courier New" charset="0"/>
              </a:rPr>
              <a:t>double = lambda x : x * 2</a:t>
            </a:r>
          </a:p>
          <a:p>
            <a:r>
              <a:rPr lang="en-US" dirty="0"/>
              <a:t>Some functions can take other functions as a parameters</a:t>
            </a:r>
          </a:p>
          <a:p>
            <a:pPr lvl="1"/>
            <a:r>
              <a:rPr lang="en-US" dirty="0"/>
              <a:t>You can either pass a named function or embed a lambda expression in such cases</a:t>
            </a:r>
            <a:endParaRPr lang="en-US" dirty="0">
              <a:latin typeface="Courier New" charset="0"/>
              <a:ea typeface="Courier New" charset="0"/>
              <a:cs typeface="Courier New" charset="0"/>
            </a:endParaRPr>
          </a:p>
        </p:txBody>
      </p:sp>
      <p:sp>
        <p:nvSpPr>
          <p:cNvPr id="2" name="Title 1"/>
          <p:cNvSpPr>
            <a:spLocks noGrp="1"/>
          </p:cNvSpPr>
          <p:nvPr>
            <p:ph type="title"/>
          </p:nvPr>
        </p:nvSpPr>
        <p:spPr/>
        <p:txBody>
          <a:bodyPr/>
          <a:lstStyle/>
          <a:p>
            <a:r>
              <a:rPr lang="en-US" dirty="0"/>
              <a:t>Functions and Lambdas</a:t>
            </a:r>
          </a:p>
        </p:txBody>
      </p:sp>
    </p:spTree>
    <p:extLst>
      <p:ext uri="{BB962C8B-B14F-4D97-AF65-F5344CB8AC3E}">
        <p14:creationId xmlns:p14="http://schemas.microsoft.com/office/powerpoint/2010/main" val="2638742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750" dirty="0"/>
              <a:t>Processing collections is fairly common, so to avoid writing loops there are some helpful functions</a:t>
            </a:r>
          </a:p>
          <a:p>
            <a:pPr lvl="1"/>
            <a:r>
              <a:rPr lang="en-US" sz="1750" dirty="0">
                <a:latin typeface="Courier New" charset="0"/>
                <a:ea typeface="Courier New" charset="0"/>
                <a:cs typeface="Courier New" charset="0"/>
              </a:rPr>
              <a:t>data = [10, 2, 30, 4, 5]</a:t>
            </a:r>
          </a:p>
          <a:p>
            <a:r>
              <a:rPr lang="en-US" sz="1750" dirty="0">
                <a:latin typeface="Courier New" charset="0"/>
                <a:ea typeface="Courier New" charset="0"/>
                <a:cs typeface="Courier New" charset="0"/>
              </a:rPr>
              <a:t>map</a:t>
            </a:r>
            <a:r>
              <a:rPr lang="en-US" sz="1750" dirty="0"/>
              <a:t> is a common function used to call a function on each element of a collection. Similar to return value of list comprehension.</a:t>
            </a:r>
          </a:p>
          <a:p>
            <a:pPr lvl="1"/>
            <a:r>
              <a:rPr lang="en-US" sz="1750" dirty="0">
                <a:latin typeface="Courier New" charset="0"/>
                <a:ea typeface="Courier New" charset="0"/>
                <a:cs typeface="Courier New" charset="0"/>
              </a:rPr>
              <a:t>map(lambda x : x * 2, data) </a:t>
            </a:r>
            <a:r>
              <a:rPr lang="en-US" sz="1750" dirty="0">
                <a:latin typeface="Courier New" charset="0"/>
                <a:ea typeface="Courier New" charset="0"/>
                <a:cs typeface="Courier New" charset="0"/>
                <a:sym typeface="Wingdings"/>
              </a:rPr>
              <a:t> [20, 4, 60, 8, 10]</a:t>
            </a:r>
            <a:endParaRPr lang="en-US" sz="1750" dirty="0">
              <a:latin typeface="Courier New" charset="0"/>
              <a:ea typeface="Courier New" charset="0"/>
              <a:cs typeface="Courier New" charset="0"/>
            </a:endParaRPr>
          </a:p>
          <a:p>
            <a:r>
              <a:rPr lang="en-US" sz="1750" dirty="0">
                <a:latin typeface="Courier New" charset="0"/>
                <a:ea typeface="Courier New" charset="0"/>
                <a:cs typeface="Courier New" charset="0"/>
              </a:rPr>
              <a:t>filter</a:t>
            </a:r>
            <a:r>
              <a:rPr lang="en-US" sz="1750" dirty="0"/>
              <a:t> can be used to return elements from a collection that meet a condition. Similar to </a:t>
            </a:r>
            <a:r>
              <a:rPr lang="en-US" sz="1750" dirty="0">
                <a:latin typeface="Courier New" charset="0"/>
                <a:ea typeface="Courier New" charset="0"/>
                <a:cs typeface="Courier New" charset="0"/>
              </a:rPr>
              <a:t>if</a:t>
            </a:r>
            <a:r>
              <a:rPr lang="en-US" sz="1750" dirty="0"/>
              <a:t> clause of list comprehension.</a:t>
            </a:r>
          </a:p>
          <a:p>
            <a:pPr lvl="1"/>
            <a:r>
              <a:rPr lang="en-US" sz="1750" dirty="0">
                <a:latin typeface="Courier New" charset="0"/>
                <a:ea typeface="Courier New" charset="0"/>
                <a:cs typeface="Courier New" charset="0"/>
              </a:rPr>
              <a:t>filter(lambda x : x &lt; 10, data)</a:t>
            </a:r>
            <a:r>
              <a:rPr lang="en-US" sz="1750" dirty="0">
                <a:latin typeface="Courier New" charset="0"/>
                <a:ea typeface="Courier New" charset="0"/>
                <a:cs typeface="Courier New" charset="0"/>
                <a:sym typeface="Wingdings"/>
              </a:rPr>
              <a:t> [2, 4, 5]</a:t>
            </a:r>
            <a:endParaRPr lang="en-US" sz="1750" dirty="0">
              <a:latin typeface="Courier New" charset="0"/>
              <a:ea typeface="Courier New" charset="0"/>
              <a:cs typeface="Courier New" charset="0"/>
            </a:endParaRPr>
          </a:p>
          <a:p>
            <a:r>
              <a:rPr lang="en-US" sz="1750" dirty="0">
                <a:latin typeface="Courier New" charset="0"/>
                <a:ea typeface="Courier New" charset="0"/>
                <a:cs typeface="Courier New" charset="0"/>
              </a:rPr>
              <a:t>sorted</a:t>
            </a:r>
            <a:r>
              <a:rPr lang="en-US" sz="1750" dirty="0"/>
              <a:t> returns a list in a sorted order</a:t>
            </a:r>
          </a:p>
          <a:p>
            <a:pPr lvl="1"/>
            <a:r>
              <a:rPr lang="en-US" sz="1750" dirty="0">
                <a:latin typeface="Courier New" charset="0"/>
                <a:ea typeface="Courier New" charset="0"/>
                <a:cs typeface="Courier New" charset="0"/>
              </a:rPr>
              <a:t>sorted(data) </a:t>
            </a:r>
            <a:r>
              <a:rPr lang="en-US" sz="1750" dirty="0">
                <a:latin typeface="Courier New" charset="0"/>
                <a:ea typeface="Courier New" charset="0"/>
                <a:cs typeface="Courier New" charset="0"/>
                <a:sym typeface="Wingdings"/>
              </a:rPr>
              <a:t> [2, 4, 5, 10, 30]</a:t>
            </a:r>
          </a:p>
          <a:p>
            <a:pPr lvl="1"/>
            <a:r>
              <a:rPr lang="en-US" sz="1750" dirty="0">
                <a:latin typeface="Courier New" charset="0"/>
                <a:ea typeface="Courier New" charset="0"/>
                <a:cs typeface="Courier New" charset="0"/>
                <a:sym typeface="Wingdings"/>
              </a:rPr>
              <a:t>sorted(data, reverse=True)  [30, 10, 5, 4, 2]</a:t>
            </a:r>
          </a:p>
          <a:p>
            <a:pPr lvl="1"/>
            <a:r>
              <a:rPr lang="en-US" sz="1750" dirty="0">
                <a:latin typeface="Courier New" charset="0"/>
                <a:ea typeface="Courier New" charset="0"/>
                <a:cs typeface="Courier New" charset="0"/>
                <a:sym typeface="Wingdings"/>
              </a:rPr>
              <a:t>sorted(data, key=lambda x : (x % 2, x))  [2, 4, 10, 30, 5]</a:t>
            </a:r>
            <a:endParaRPr lang="en-US" sz="1750" dirty="0"/>
          </a:p>
          <a:p>
            <a:r>
              <a:rPr lang="en-US" sz="1750" dirty="0">
                <a:latin typeface="Courier New" charset="0"/>
                <a:ea typeface="Courier New" charset="0"/>
                <a:cs typeface="Courier New" charset="0"/>
              </a:rPr>
              <a:t>reduce</a:t>
            </a:r>
            <a:r>
              <a:rPr lang="en-US" sz="1750" dirty="0"/>
              <a:t> can do an aggregation function on a collection</a:t>
            </a:r>
          </a:p>
          <a:p>
            <a:pPr lvl="1"/>
            <a:r>
              <a:rPr lang="en-US" sz="1750" dirty="0">
                <a:latin typeface="Courier New" charset="0"/>
                <a:ea typeface="Courier New" charset="0"/>
                <a:cs typeface="Courier New" charset="0"/>
              </a:rPr>
              <a:t>from functools import reduce</a:t>
            </a:r>
            <a:br>
              <a:rPr lang="en-US" sz="1750" dirty="0">
                <a:latin typeface="Courier New" charset="0"/>
                <a:ea typeface="Courier New" charset="0"/>
                <a:cs typeface="Courier New" charset="0"/>
              </a:rPr>
            </a:br>
            <a:r>
              <a:rPr lang="en-US" sz="1750" dirty="0">
                <a:latin typeface="Courier New" charset="0"/>
                <a:ea typeface="Courier New" charset="0"/>
                <a:cs typeface="Courier New" charset="0"/>
              </a:rPr>
              <a:t>reduce(lambda x, y: x + y, data) </a:t>
            </a:r>
            <a:r>
              <a:rPr lang="en-US" sz="1750" dirty="0">
                <a:latin typeface="Courier New" charset="0"/>
                <a:ea typeface="Courier New" charset="0"/>
                <a:cs typeface="Courier New" charset="0"/>
                <a:sym typeface="Wingdings"/>
              </a:rPr>
              <a:t> 51</a:t>
            </a:r>
            <a:endParaRPr lang="en-US" sz="1750" dirty="0"/>
          </a:p>
        </p:txBody>
      </p:sp>
      <p:sp>
        <p:nvSpPr>
          <p:cNvPr id="2" name="Title 1"/>
          <p:cNvSpPr>
            <a:spLocks noGrp="1"/>
          </p:cNvSpPr>
          <p:nvPr>
            <p:ph type="title"/>
          </p:nvPr>
        </p:nvSpPr>
        <p:spPr/>
        <p:txBody>
          <a:bodyPr/>
          <a:lstStyle/>
          <a:p>
            <a:r>
              <a:rPr lang="en-US" dirty="0"/>
              <a:t>Collection Functions</a:t>
            </a:r>
          </a:p>
        </p:txBody>
      </p:sp>
    </p:spTree>
    <p:extLst>
      <p:ext uri="{BB962C8B-B14F-4D97-AF65-F5344CB8AC3E}">
        <p14:creationId xmlns:p14="http://schemas.microsoft.com/office/powerpoint/2010/main" val="1741319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Modules are Python code that has been bundled up for convenience</a:t>
            </a:r>
          </a:p>
          <a:p>
            <a:r>
              <a:rPr lang="en-US" dirty="0"/>
              <a:t>Contain libraries full of function and classes programmed for a particular functionality</a:t>
            </a:r>
          </a:p>
          <a:p>
            <a:r>
              <a:rPr lang="en-US" dirty="0"/>
              <a:t>You import a module to include the code in your scripts</a:t>
            </a:r>
          </a:p>
          <a:p>
            <a:pPr lvl="1"/>
            <a:r>
              <a:rPr lang="en-US" dirty="0">
                <a:latin typeface="Courier New" charset="0"/>
                <a:ea typeface="Courier New" charset="0"/>
                <a:cs typeface="Courier New" charset="0"/>
              </a:rPr>
              <a:t>import module</a:t>
            </a:r>
          </a:p>
          <a:p>
            <a:pPr lvl="1"/>
            <a:r>
              <a:rPr lang="en-US" dirty="0">
                <a:latin typeface="Courier New" charset="0"/>
                <a:ea typeface="Courier New" charset="0"/>
                <a:cs typeface="Courier New" charset="0"/>
              </a:rPr>
              <a:t>import module as alias</a:t>
            </a:r>
          </a:p>
          <a:p>
            <a:pPr lvl="1"/>
            <a:r>
              <a:rPr lang="en-US" dirty="0">
                <a:latin typeface="Courier New" charset="0"/>
                <a:ea typeface="Courier New" charset="0"/>
                <a:cs typeface="Courier New" charset="0"/>
              </a:rPr>
              <a:t>from module import function</a:t>
            </a:r>
          </a:p>
          <a:p>
            <a:pPr lvl="1"/>
            <a:r>
              <a:rPr lang="en-US" dirty="0">
                <a:latin typeface="Courier New" charset="0"/>
                <a:ea typeface="Courier New" charset="0"/>
                <a:cs typeface="Courier New" charset="0"/>
              </a:rPr>
              <a:t>from module import function as alias</a:t>
            </a:r>
          </a:p>
          <a:p>
            <a:r>
              <a:rPr lang="en-US" dirty="0"/>
              <a:t>Once imported, you can use the code in the module using the module name and function name or alias</a:t>
            </a:r>
          </a:p>
          <a:p>
            <a:pPr lvl="1"/>
            <a:r>
              <a:rPr lang="en-US" dirty="0">
                <a:latin typeface="Courier New" charset="0"/>
                <a:ea typeface="Courier New" charset="0"/>
                <a:cs typeface="Courier New" charset="0"/>
              </a:rPr>
              <a:t>module.function()</a:t>
            </a:r>
          </a:p>
          <a:p>
            <a:pPr lvl="1"/>
            <a:r>
              <a:rPr lang="en-US" dirty="0">
                <a:latin typeface="Courier New" charset="0"/>
                <a:ea typeface="Courier New" charset="0"/>
                <a:cs typeface="Courier New" charset="0"/>
              </a:rPr>
              <a:t>alias.function()</a:t>
            </a:r>
          </a:p>
          <a:p>
            <a:pPr lvl="1"/>
            <a:r>
              <a:rPr lang="en-US" dirty="0">
                <a:latin typeface="Courier New" charset="0"/>
                <a:ea typeface="Courier New" charset="0"/>
                <a:cs typeface="Courier New" charset="0"/>
              </a:rPr>
              <a:t>function()</a:t>
            </a:r>
          </a:p>
          <a:p>
            <a:pPr lvl="1"/>
            <a:r>
              <a:rPr lang="en-US" dirty="0">
                <a:latin typeface="Courier New" charset="0"/>
                <a:ea typeface="Courier New" charset="0"/>
                <a:cs typeface="Courier New" charset="0"/>
              </a:rPr>
              <a:t>alias()</a:t>
            </a:r>
          </a:p>
        </p:txBody>
      </p:sp>
      <p:sp>
        <p:nvSpPr>
          <p:cNvPr id="2" name="Title 1"/>
          <p:cNvSpPr>
            <a:spLocks noGrp="1"/>
          </p:cNvSpPr>
          <p:nvPr>
            <p:ph type="title"/>
          </p:nvPr>
        </p:nvSpPr>
        <p:spPr/>
        <p:txBody>
          <a:bodyPr/>
          <a:lstStyle/>
          <a:p>
            <a:r>
              <a:rPr lang="en-US" dirty="0"/>
              <a:t>Modules</a:t>
            </a:r>
          </a:p>
        </p:txBody>
      </p:sp>
    </p:spTree>
    <p:extLst>
      <p:ext uri="{BB962C8B-B14F-4D97-AF65-F5344CB8AC3E}">
        <p14:creationId xmlns:p14="http://schemas.microsoft.com/office/powerpoint/2010/main" val="1631089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a:t>Chapter Concepts</a:t>
            </a:r>
          </a:p>
        </p:txBody>
      </p:sp>
      <p:graphicFrame>
        <p:nvGraphicFramePr>
          <p:cNvPr id="9" name="Table 8">
            <a:extLst>
              <a:ext uri="{FF2B5EF4-FFF2-40B4-BE49-F238E27FC236}">
                <a16:creationId xmlns:a16="http://schemas.microsoft.com/office/drawing/2014/main" id="{3FDF5E7E-7202-41CC-A059-DBEE6D6609C8}"/>
              </a:ext>
            </a:extLst>
          </p:cNvPr>
          <p:cNvGraphicFramePr>
            <a:graphicFrameLocks noGrp="1"/>
          </p:cNvGraphicFramePr>
          <p:nvPr>
            <p:extLst>
              <p:ext uri="{D42A27DB-BD31-4B8C-83A1-F6EECF244321}">
                <p14:modId xmlns:p14="http://schemas.microsoft.com/office/powerpoint/2010/main" val="2826372485"/>
              </p:ext>
            </p:extLst>
          </p:nvPr>
        </p:nvGraphicFramePr>
        <p:xfrm>
          <a:off x="2880360" y="1447543"/>
          <a:ext cx="3739896" cy="2194560"/>
        </p:xfrm>
        <a:graphic>
          <a:graphicData uri="http://schemas.openxmlformats.org/drawingml/2006/table">
            <a:tbl>
              <a:tblPr>
                <a:tableStyleId>{00A15C55-8517-42AA-B614-E9B94910E393}</a:tableStyleId>
              </a:tblPr>
              <a:tblGrid>
                <a:gridCol w="3739896">
                  <a:extLst>
                    <a:ext uri="{9D8B030D-6E8A-4147-A177-3AD203B41FA5}">
                      <a16:colId xmlns:a16="http://schemas.microsoft.com/office/drawing/2014/main" val="1695728431"/>
                    </a:ext>
                  </a:extLst>
                </a:gridCol>
              </a:tblGrid>
              <a:tr h="548640">
                <a:tc>
                  <a:txBody>
                    <a:bodyPr/>
                    <a:lstStyle/>
                    <a:p>
                      <a:pPr eaLnBrk="1" hangingPunct="1">
                        <a:spcAft>
                          <a:spcPts val="1800"/>
                        </a:spcAft>
                      </a:pPr>
                      <a:r>
                        <a:rPr lang="en-US" altLang="en-US" sz="2000" b="0" dirty="0">
                          <a:solidFill>
                            <a:schemeClr val="bg1">
                              <a:lumMod val="65000"/>
                            </a:schemeClr>
                          </a:solidFill>
                        </a:rPr>
                        <a:t>What Is Machine Learning?</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eaLnBrk="1" hangingPunct="1">
                        <a:spcAft>
                          <a:spcPts val="1800"/>
                        </a:spcAft>
                      </a:pPr>
                      <a:r>
                        <a:rPr lang="en-US" altLang="en-US" sz="2000" b="0" dirty="0">
                          <a:solidFill>
                            <a:schemeClr val="bg1">
                              <a:lumMod val="65000"/>
                            </a:schemeClr>
                          </a:solidFill>
                        </a:rPr>
                        <a:t>Python Primer</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48640">
                <a:tc>
                  <a:txBody>
                    <a:bodyPr/>
                    <a:lstStyle/>
                    <a:p>
                      <a:pPr eaLnBrk="1" hangingPunct="1">
                        <a:spcAft>
                          <a:spcPts val="1800"/>
                        </a:spcAft>
                      </a:pPr>
                      <a:r>
                        <a:rPr lang="en-US" altLang="en-US" sz="2000" b="1" dirty="0">
                          <a:solidFill>
                            <a:schemeClr val="tx1"/>
                          </a:solidFill>
                        </a:rPr>
                        <a:t>The Common Toolsets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548640">
                <a:tc>
                  <a:txBody>
                    <a:bodyPr/>
                    <a:lstStyle/>
                    <a:p>
                      <a:pPr>
                        <a:lnSpc>
                          <a:spcPct val="100000"/>
                        </a:lnSpc>
                        <a:spcAft>
                          <a:spcPts val="0"/>
                        </a:spcAft>
                      </a:pPr>
                      <a:r>
                        <a:rPr lang="en-US" sz="20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4183362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Python Libraries and Tools </a:t>
            </a:r>
          </a:p>
        </p:txBody>
      </p:sp>
      <p:sp>
        <p:nvSpPr>
          <p:cNvPr id="3" name="Content Placeholder 2"/>
          <p:cNvSpPr>
            <a:spLocks noGrp="1"/>
          </p:cNvSpPr>
          <p:nvPr>
            <p:ph idx="1"/>
          </p:nvPr>
        </p:nvSpPr>
        <p:spPr/>
        <p:txBody>
          <a:bodyPr/>
          <a:lstStyle/>
          <a:p>
            <a:r>
              <a:rPr lang="en-US" dirty="0"/>
              <a:t>In this course, we will use the following scientific libraries:</a:t>
            </a:r>
          </a:p>
          <a:p>
            <a:pPr lvl="1"/>
            <a:r>
              <a:rPr lang="en-US" dirty="0"/>
              <a:t>NumPy</a:t>
            </a:r>
          </a:p>
          <a:p>
            <a:pPr lvl="1"/>
            <a:r>
              <a:rPr lang="en-US" dirty="0"/>
              <a:t>Pandas</a:t>
            </a:r>
          </a:p>
          <a:p>
            <a:pPr lvl="1"/>
            <a:r>
              <a:rPr lang="en-US" dirty="0"/>
              <a:t>Matplotlib</a:t>
            </a:r>
          </a:p>
          <a:p>
            <a:pPr lvl="1"/>
            <a:r>
              <a:rPr lang="en-US" dirty="0"/>
              <a:t>SciPy</a:t>
            </a:r>
          </a:p>
          <a:p>
            <a:pPr lvl="1"/>
            <a:r>
              <a:rPr lang="en-US" dirty="0"/>
              <a:t>Scikit-learn</a:t>
            </a:r>
          </a:p>
          <a:p>
            <a:pPr lvl="1"/>
            <a:r>
              <a:rPr lang="en-US" dirty="0"/>
              <a:t>Seaborn</a:t>
            </a:r>
          </a:p>
          <a:p>
            <a:r>
              <a:rPr lang="en-US" dirty="0"/>
              <a:t>As well as various UIs:</a:t>
            </a:r>
          </a:p>
          <a:p>
            <a:pPr lvl="1"/>
            <a:r>
              <a:rPr lang="en-US" dirty="0"/>
              <a:t>IPython</a:t>
            </a:r>
          </a:p>
          <a:p>
            <a:pPr lvl="1"/>
            <a:r>
              <a:rPr lang="en-US" dirty="0"/>
              <a:t>Jupyter Notebook</a:t>
            </a:r>
          </a:p>
          <a:p>
            <a:pPr lvl="1"/>
            <a:r>
              <a:rPr lang="en-US" dirty="0"/>
              <a:t>Spyder</a:t>
            </a:r>
          </a:p>
          <a:p>
            <a:pPr lvl="1"/>
            <a:r>
              <a:rPr lang="en-US" dirty="0"/>
              <a:t>PyCharm</a:t>
            </a:r>
          </a:p>
          <a:p>
            <a:r>
              <a:rPr lang="en-US" dirty="0"/>
              <a:t>And explore other resources like:</a:t>
            </a:r>
          </a:p>
          <a:p>
            <a:pPr lvl="1"/>
            <a:r>
              <a:rPr lang="en-US" dirty="0"/>
              <a:t>Google Cloud Platform (GCP)</a:t>
            </a:r>
          </a:p>
          <a:p>
            <a:pPr lvl="1"/>
            <a:r>
              <a:rPr lang="en-US" dirty="0"/>
              <a:t>Hadoop</a:t>
            </a:r>
          </a:p>
          <a:p>
            <a:pPr lvl="1"/>
            <a:r>
              <a:rPr lang="en-US" dirty="0"/>
              <a:t>Spark</a:t>
            </a:r>
          </a:p>
          <a:p>
            <a:pPr lvl="1"/>
            <a:endParaRPr lang="en-US" dirty="0"/>
          </a:p>
        </p:txBody>
      </p:sp>
    </p:spTree>
    <p:extLst>
      <p:ext uri="{BB962C8B-B14F-4D97-AF65-F5344CB8AC3E}">
        <p14:creationId xmlns:p14="http://schemas.microsoft.com/office/powerpoint/2010/main" val="942706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NumPy</a:t>
            </a:r>
          </a:p>
        </p:txBody>
      </p:sp>
      <p:sp>
        <p:nvSpPr>
          <p:cNvPr id="3" name="Content Placeholder 2"/>
          <p:cNvSpPr>
            <a:spLocks noGrp="1"/>
          </p:cNvSpPr>
          <p:nvPr>
            <p:ph idx="1"/>
          </p:nvPr>
        </p:nvSpPr>
        <p:spPr/>
        <p:txBody>
          <a:bodyPr/>
          <a:lstStyle/>
          <a:p>
            <a:r>
              <a:rPr lang="en-US" dirty="0"/>
              <a:t>Numerical Python is the foundational package for scientific computing in Python</a:t>
            </a:r>
          </a:p>
          <a:p>
            <a:r>
              <a:rPr lang="en-US" dirty="0"/>
              <a:t>NumPy provides:</a:t>
            </a:r>
          </a:p>
          <a:p>
            <a:pPr lvl="1"/>
            <a:r>
              <a:rPr lang="en-US" dirty="0"/>
              <a:t>Fast and efficient multidimensional array object </a:t>
            </a:r>
            <a:r>
              <a:rPr lang="en-US" dirty="0">
                <a:latin typeface="Courier New"/>
                <a:cs typeface="Courier New"/>
              </a:rPr>
              <a:t>ndarray</a:t>
            </a:r>
          </a:p>
          <a:p>
            <a:pPr lvl="1"/>
            <a:r>
              <a:rPr lang="en-US" dirty="0"/>
              <a:t>Functions for performing computations on arrays</a:t>
            </a:r>
          </a:p>
          <a:p>
            <a:pPr lvl="1"/>
            <a:r>
              <a:rPr lang="en-US" dirty="0"/>
              <a:t>Reading/writing array-based data sets to disk</a:t>
            </a:r>
          </a:p>
          <a:p>
            <a:pPr lvl="1"/>
            <a:r>
              <a:rPr lang="en-US" dirty="0"/>
              <a:t>Linear algebra operations</a:t>
            </a:r>
          </a:p>
          <a:p>
            <a:pPr lvl="1"/>
            <a:r>
              <a:rPr lang="en-US" dirty="0"/>
              <a:t>Fourier transforms</a:t>
            </a:r>
          </a:p>
          <a:p>
            <a:r>
              <a:rPr lang="en-US" dirty="0"/>
              <a:t>NumPy arrays are much more efficient for storing and manipulating data than other Python structures</a:t>
            </a:r>
          </a:p>
          <a:p>
            <a:r>
              <a:rPr lang="en-US" dirty="0">
                <a:latin typeface="Courier New" charset="0"/>
                <a:ea typeface="Courier New" charset="0"/>
                <a:cs typeface="Courier New" charset="0"/>
              </a:rPr>
              <a:t>import numpy as np</a:t>
            </a:r>
          </a:p>
          <a:p>
            <a:pPr marL="0" indent="0">
              <a:buNone/>
            </a:pPr>
            <a:endParaRPr lang="en-US" dirty="0"/>
          </a:p>
        </p:txBody>
      </p:sp>
    </p:spTree>
    <p:extLst>
      <p:ext uri="{BB962C8B-B14F-4D97-AF65-F5344CB8AC3E}">
        <p14:creationId xmlns:p14="http://schemas.microsoft.com/office/powerpoint/2010/main" val="724082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SciPy</a:t>
            </a:r>
          </a:p>
        </p:txBody>
      </p:sp>
      <p:sp>
        <p:nvSpPr>
          <p:cNvPr id="3" name="Content Placeholder 2"/>
          <p:cNvSpPr>
            <a:spLocks noGrp="1"/>
          </p:cNvSpPr>
          <p:nvPr>
            <p:ph idx="1"/>
          </p:nvPr>
        </p:nvSpPr>
        <p:spPr/>
        <p:txBody>
          <a:bodyPr/>
          <a:lstStyle/>
          <a:p>
            <a:r>
              <a:rPr lang="en-US" dirty="0"/>
              <a:t>Collection of packages for scientific computing:</a:t>
            </a:r>
          </a:p>
          <a:p>
            <a:pPr lvl="1"/>
            <a:r>
              <a:rPr lang="en-US" dirty="0">
                <a:latin typeface="Courier New"/>
                <a:cs typeface="Courier New"/>
              </a:rPr>
              <a:t>integrate</a:t>
            </a:r>
          </a:p>
          <a:p>
            <a:pPr lvl="2"/>
            <a:r>
              <a:rPr lang="en-US" dirty="0"/>
              <a:t>Numerical integration</a:t>
            </a:r>
          </a:p>
          <a:p>
            <a:pPr lvl="1"/>
            <a:r>
              <a:rPr lang="en-US" dirty="0">
                <a:latin typeface="Courier New"/>
                <a:cs typeface="Courier New"/>
              </a:rPr>
              <a:t>linalg</a:t>
            </a:r>
          </a:p>
          <a:p>
            <a:pPr lvl="2"/>
            <a:r>
              <a:rPr lang="en-US" dirty="0"/>
              <a:t>Linear algebra and matrix decomposition</a:t>
            </a:r>
          </a:p>
          <a:p>
            <a:pPr lvl="1"/>
            <a:r>
              <a:rPr lang="en-US" dirty="0">
                <a:latin typeface="Courier New"/>
                <a:cs typeface="Courier New"/>
              </a:rPr>
              <a:t>optimize</a:t>
            </a:r>
          </a:p>
          <a:p>
            <a:pPr lvl="2"/>
            <a:r>
              <a:rPr lang="en-US" dirty="0"/>
              <a:t>Function optimizers and root finding algorithms</a:t>
            </a:r>
          </a:p>
          <a:p>
            <a:pPr lvl="1"/>
            <a:r>
              <a:rPr lang="en-US" dirty="0">
                <a:latin typeface="Courier New"/>
                <a:cs typeface="Courier New"/>
              </a:rPr>
              <a:t>signal</a:t>
            </a:r>
          </a:p>
          <a:p>
            <a:pPr lvl="2"/>
            <a:r>
              <a:rPr lang="en-US" dirty="0"/>
              <a:t>Signal processing tools</a:t>
            </a:r>
          </a:p>
          <a:p>
            <a:pPr lvl="1"/>
            <a:r>
              <a:rPr lang="en-US" dirty="0">
                <a:latin typeface="Courier New"/>
                <a:cs typeface="Courier New"/>
              </a:rPr>
              <a:t>sparse</a:t>
            </a:r>
          </a:p>
          <a:p>
            <a:pPr lvl="2"/>
            <a:r>
              <a:rPr lang="en-US" dirty="0"/>
              <a:t>Sparse matrices and sparse linear system solvers</a:t>
            </a:r>
          </a:p>
          <a:p>
            <a:pPr lvl="1"/>
            <a:r>
              <a:rPr lang="en-US" dirty="0">
                <a:latin typeface="Courier New"/>
                <a:cs typeface="Courier New"/>
              </a:rPr>
              <a:t>stats</a:t>
            </a:r>
          </a:p>
          <a:p>
            <a:pPr lvl="2"/>
            <a:r>
              <a:rPr lang="en-US" dirty="0"/>
              <a:t>Standard continuous and discrete probability distributions</a:t>
            </a:r>
          </a:p>
          <a:p>
            <a:r>
              <a:rPr lang="en-US" dirty="0">
                <a:latin typeface="Courier New" charset="0"/>
                <a:ea typeface="Courier New" charset="0"/>
                <a:cs typeface="Courier New" charset="0"/>
              </a:rPr>
              <a:t>import scipy as sp</a:t>
            </a:r>
          </a:p>
          <a:p>
            <a:pPr marL="0" indent="0">
              <a:buNone/>
            </a:pPr>
            <a:endParaRPr lang="en-US" dirty="0"/>
          </a:p>
        </p:txBody>
      </p:sp>
    </p:spTree>
    <p:extLst>
      <p:ext uri="{BB962C8B-B14F-4D97-AF65-F5344CB8AC3E}">
        <p14:creationId xmlns:p14="http://schemas.microsoft.com/office/powerpoint/2010/main" val="3795796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Pandas</a:t>
            </a:r>
          </a:p>
        </p:txBody>
      </p:sp>
      <p:sp>
        <p:nvSpPr>
          <p:cNvPr id="3" name="Content Placeholder 2"/>
          <p:cNvSpPr>
            <a:spLocks noGrp="1"/>
          </p:cNvSpPr>
          <p:nvPr>
            <p:ph idx="1"/>
          </p:nvPr>
        </p:nvSpPr>
        <p:spPr/>
        <p:txBody>
          <a:bodyPr/>
          <a:lstStyle/>
          <a:p>
            <a:r>
              <a:rPr lang="en-US" dirty="0"/>
              <a:t>Provides rich data structures and functions</a:t>
            </a:r>
          </a:p>
          <a:p>
            <a:pPr lvl="1"/>
            <a:r>
              <a:rPr lang="en-US" dirty="0"/>
              <a:t>Makes working with structured data fast and easy</a:t>
            </a:r>
          </a:p>
          <a:p>
            <a:r>
              <a:rPr lang="en-US" dirty="0"/>
              <a:t>Combines high-performance array features of NumPy with flexible data manipulation features of spreadsheets and databases</a:t>
            </a:r>
          </a:p>
          <a:p>
            <a:r>
              <a:rPr lang="en-US" dirty="0"/>
              <a:t>Indexing functionality enables reshaping, slice/dicing of data</a:t>
            </a:r>
          </a:p>
          <a:p>
            <a:r>
              <a:rPr lang="en-US" dirty="0"/>
              <a:t>Provides time-series functionality useful for financial data</a:t>
            </a:r>
          </a:p>
          <a:p>
            <a:r>
              <a:rPr lang="en-US" dirty="0">
                <a:latin typeface="Courier New" charset="0"/>
                <a:ea typeface="Courier New" charset="0"/>
                <a:cs typeface="Courier New" charset="0"/>
              </a:rPr>
              <a:t>import pandas as pd</a:t>
            </a:r>
          </a:p>
          <a:p>
            <a:pPr marL="0" indent="0">
              <a:buNone/>
            </a:pPr>
            <a:endParaRPr lang="en-US" dirty="0"/>
          </a:p>
        </p:txBody>
      </p:sp>
    </p:spTree>
    <p:extLst>
      <p:ext uri="{BB962C8B-B14F-4D97-AF65-F5344CB8AC3E}">
        <p14:creationId xmlns:p14="http://schemas.microsoft.com/office/powerpoint/2010/main" val="4163705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Matplotlib and Seaborn</a:t>
            </a:r>
          </a:p>
        </p:txBody>
      </p:sp>
      <p:sp>
        <p:nvSpPr>
          <p:cNvPr id="3" name="Content Placeholder 2"/>
          <p:cNvSpPr>
            <a:spLocks noGrp="1"/>
          </p:cNvSpPr>
          <p:nvPr>
            <p:ph idx="1"/>
          </p:nvPr>
        </p:nvSpPr>
        <p:spPr/>
        <p:txBody>
          <a:bodyPr/>
          <a:lstStyle/>
          <a:p>
            <a:r>
              <a:rPr lang="en-US" dirty="0"/>
              <a:t>Used for producing plots and 2D data visualizations</a:t>
            </a:r>
          </a:p>
          <a:p>
            <a:r>
              <a:rPr lang="en-US" dirty="0"/>
              <a:t>Provides interactive environment for plotting and exploring data</a:t>
            </a:r>
          </a:p>
          <a:p>
            <a:r>
              <a:rPr lang="en-US" dirty="0"/>
              <a:t>Plots are interactive, enabling zoom and pan of plots</a:t>
            </a:r>
          </a:p>
          <a:p>
            <a:r>
              <a:rPr lang="en-US" dirty="0">
                <a:latin typeface="Courier New" charset="0"/>
                <a:ea typeface="Courier New" charset="0"/>
                <a:cs typeface="Courier New" charset="0"/>
              </a:rPr>
              <a:t>import matplotlib as mp</a:t>
            </a:r>
          </a:p>
          <a:p>
            <a:r>
              <a:rPr lang="en-US" dirty="0">
                <a:latin typeface="Courier New" charset="0"/>
                <a:ea typeface="Courier New" charset="0"/>
                <a:cs typeface="Courier New" charset="0"/>
              </a:rPr>
              <a:t>from matplotlib import pyplot as plt</a:t>
            </a:r>
          </a:p>
          <a:p>
            <a:r>
              <a:rPr lang="en-US" dirty="0"/>
              <a:t>Seaborn builds on Matplotlib and adds more plots and visualization</a:t>
            </a:r>
            <a:endParaRPr lang="en-US" dirty="0">
              <a:latin typeface="Courier New" charset="0"/>
              <a:cs typeface="Courier New" charset="0"/>
            </a:endParaRPr>
          </a:p>
          <a:p>
            <a:r>
              <a:rPr lang="en-US">
                <a:latin typeface="Courier New" charset="0"/>
                <a:cs typeface="Courier New" charset="0"/>
              </a:rPr>
              <a:t>import </a:t>
            </a:r>
            <a:r>
              <a:rPr lang="en-US" dirty="0">
                <a:latin typeface="Courier New" charset="0"/>
                <a:cs typeface="Courier New" charset="0"/>
              </a:rPr>
              <a:t>seaborn as sns</a:t>
            </a:r>
            <a:endParaRPr lang="en-US" dirty="0"/>
          </a:p>
        </p:txBody>
      </p:sp>
    </p:spTree>
    <p:extLst>
      <p:ext uri="{BB962C8B-B14F-4D97-AF65-F5344CB8AC3E}">
        <p14:creationId xmlns:p14="http://schemas.microsoft.com/office/powerpoint/2010/main" val="430099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a:t>Chapter Concepts</a:t>
            </a:r>
          </a:p>
        </p:txBody>
      </p:sp>
      <p:graphicFrame>
        <p:nvGraphicFramePr>
          <p:cNvPr id="8" name="Table 7">
            <a:extLst>
              <a:ext uri="{FF2B5EF4-FFF2-40B4-BE49-F238E27FC236}">
                <a16:creationId xmlns:a16="http://schemas.microsoft.com/office/drawing/2014/main" id="{808D6416-5E27-4213-BE76-58BC8A4F9BDA}"/>
              </a:ext>
            </a:extLst>
          </p:cNvPr>
          <p:cNvGraphicFramePr>
            <a:graphicFrameLocks noGrp="1"/>
          </p:cNvGraphicFramePr>
          <p:nvPr>
            <p:extLst>
              <p:ext uri="{D42A27DB-BD31-4B8C-83A1-F6EECF244321}">
                <p14:modId xmlns:p14="http://schemas.microsoft.com/office/powerpoint/2010/main" val="368960502"/>
              </p:ext>
            </p:extLst>
          </p:nvPr>
        </p:nvGraphicFramePr>
        <p:xfrm>
          <a:off x="2880360" y="1447543"/>
          <a:ext cx="3739896" cy="2194560"/>
        </p:xfrm>
        <a:graphic>
          <a:graphicData uri="http://schemas.openxmlformats.org/drawingml/2006/table">
            <a:tbl>
              <a:tblPr>
                <a:tableStyleId>{00A15C55-8517-42AA-B614-E9B94910E393}</a:tableStyleId>
              </a:tblPr>
              <a:tblGrid>
                <a:gridCol w="3739896">
                  <a:extLst>
                    <a:ext uri="{9D8B030D-6E8A-4147-A177-3AD203B41FA5}">
                      <a16:colId xmlns:a16="http://schemas.microsoft.com/office/drawing/2014/main" val="1695728431"/>
                    </a:ext>
                  </a:extLst>
                </a:gridCol>
              </a:tblGrid>
              <a:tr h="548640">
                <a:tc>
                  <a:txBody>
                    <a:bodyPr/>
                    <a:lstStyle/>
                    <a:p>
                      <a:pPr eaLnBrk="1" hangingPunct="1">
                        <a:spcAft>
                          <a:spcPts val="1800"/>
                        </a:spcAft>
                      </a:pPr>
                      <a:r>
                        <a:rPr lang="en-US" altLang="en-US" sz="2000" b="1" dirty="0"/>
                        <a:t>What Is Machine Learning?</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eaLnBrk="1" hangingPunct="1">
                        <a:spcAft>
                          <a:spcPts val="1800"/>
                        </a:spcAft>
                      </a:pPr>
                      <a:r>
                        <a:rPr lang="en-US" altLang="en-US" sz="2000" b="0" dirty="0">
                          <a:solidFill>
                            <a:schemeClr val="bg1">
                              <a:lumMod val="65000"/>
                            </a:schemeClr>
                          </a:solidFill>
                        </a:rPr>
                        <a:t>Python Primer</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48640">
                <a:tc>
                  <a:txBody>
                    <a:bodyPr/>
                    <a:lstStyle/>
                    <a:p>
                      <a:pPr eaLnBrk="1" hangingPunct="1">
                        <a:spcAft>
                          <a:spcPts val="1800"/>
                        </a:spcAft>
                      </a:pPr>
                      <a:r>
                        <a:rPr lang="en-US" altLang="en-US" sz="2000" b="0" dirty="0">
                          <a:solidFill>
                            <a:schemeClr val="bg1">
                              <a:lumMod val="65000"/>
                            </a:schemeClr>
                          </a:solidFill>
                        </a:rPr>
                        <a:t>The Common Toolsets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548640">
                <a:tc>
                  <a:txBody>
                    <a:bodyPr/>
                    <a:lstStyle/>
                    <a:p>
                      <a:pPr>
                        <a:lnSpc>
                          <a:spcPct val="100000"/>
                        </a:lnSpc>
                        <a:spcAft>
                          <a:spcPts val="0"/>
                        </a:spcAft>
                      </a:pPr>
                      <a:r>
                        <a:rPr lang="en-US" sz="20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3297951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Scikit-learn</a:t>
            </a:r>
          </a:p>
        </p:txBody>
      </p:sp>
      <p:sp>
        <p:nvSpPr>
          <p:cNvPr id="3" name="Content Placeholder 2"/>
          <p:cNvSpPr>
            <a:spLocks noGrp="1"/>
          </p:cNvSpPr>
          <p:nvPr>
            <p:ph idx="1"/>
          </p:nvPr>
        </p:nvSpPr>
        <p:spPr/>
        <p:txBody>
          <a:bodyPr/>
          <a:lstStyle/>
          <a:p>
            <a:r>
              <a:rPr lang="en-US" dirty="0"/>
              <a:t>Toolset for data mining and data analysis</a:t>
            </a:r>
          </a:p>
          <a:p>
            <a:r>
              <a:rPr lang="en-US" dirty="0"/>
              <a:t>Built on NumPy, SciPy, and Matplotlib</a:t>
            </a:r>
          </a:p>
          <a:p>
            <a:r>
              <a:rPr lang="en-US" dirty="0"/>
              <a:t>Support for a number of areas, such as:</a:t>
            </a:r>
          </a:p>
          <a:p>
            <a:pPr lvl="1"/>
            <a:r>
              <a:rPr lang="en-US" dirty="0"/>
              <a:t>Classification</a:t>
            </a:r>
          </a:p>
          <a:p>
            <a:pPr lvl="1"/>
            <a:r>
              <a:rPr lang="en-US" dirty="0"/>
              <a:t>Regression</a:t>
            </a:r>
          </a:p>
          <a:p>
            <a:pPr lvl="1"/>
            <a:r>
              <a:rPr lang="en-US" dirty="0"/>
              <a:t>Clustering</a:t>
            </a:r>
          </a:p>
          <a:p>
            <a:r>
              <a:rPr lang="en-US" dirty="0">
                <a:latin typeface="Courier New" charset="0"/>
                <a:ea typeface="Courier New" charset="0"/>
                <a:cs typeface="Courier New" charset="0"/>
              </a:rPr>
              <a:t>import sklearn as sk</a:t>
            </a:r>
          </a:p>
          <a:p>
            <a:pPr marL="0" indent="0">
              <a:buNone/>
            </a:pPr>
            <a:endParaRPr lang="en-US" dirty="0"/>
          </a:p>
        </p:txBody>
      </p:sp>
    </p:spTree>
    <p:extLst>
      <p:ext uri="{BB962C8B-B14F-4D97-AF65-F5344CB8AC3E}">
        <p14:creationId xmlns:p14="http://schemas.microsoft.com/office/powerpoint/2010/main" val="2526826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Interfaces</a:t>
            </a:r>
          </a:p>
        </p:txBody>
      </p:sp>
      <p:sp>
        <p:nvSpPr>
          <p:cNvPr id="3" name="Content Placeholder 2"/>
          <p:cNvSpPr>
            <a:spLocks noGrp="1"/>
          </p:cNvSpPr>
          <p:nvPr>
            <p:ph idx="1"/>
          </p:nvPr>
        </p:nvSpPr>
        <p:spPr/>
        <p:txBody>
          <a:bodyPr/>
          <a:lstStyle/>
          <a:p>
            <a:r>
              <a:rPr lang="en-US" dirty="0"/>
              <a:t>IPython is an enhanced Python shell</a:t>
            </a:r>
          </a:p>
          <a:p>
            <a:pPr lvl="1"/>
            <a:r>
              <a:rPr lang="en-US" dirty="0"/>
              <a:t>Provides interactive environment for scientific computing</a:t>
            </a:r>
          </a:p>
          <a:p>
            <a:r>
              <a:rPr lang="en-US" dirty="0"/>
              <a:t>Useful when interactively working with data using matplotlib</a:t>
            </a:r>
          </a:p>
          <a:p>
            <a:r>
              <a:rPr lang="en-US" dirty="0"/>
              <a:t>Also provides:</a:t>
            </a:r>
          </a:p>
          <a:p>
            <a:pPr lvl="1"/>
            <a:r>
              <a:rPr lang="en-US" dirty="0"/>
              <a:t>Jupyter Notebook for working with web browser to combine markdown and Python code mixed together</a:t>
            </a:r>
          </a:p>
          <a:p>
            <a:pPr lvl="1"/>
            <a:r>
              <a:rPr lang="en-US" dirty="0"/>
              <a:t>GUI console with inline plotting, multiline editing, and syntax highlighting</a:t>
            </a:r>
          </a:p>
          <a:p>
            <a:r>
              <a:rPr lang="en-US" dirty="0"/>
              <a:t>PyCharm is a popular, general purpose Integrated Development Environment (IDE)</a:t>
            </a:r>
          </a:p>
          <a:p>
            <a:r>
              <a:rPr lang="en-US" dirty="0"/>
              <a:t>Spyder is another popular IDE among data scientists</a:t>
            </a:r>
          </a:p>
          <a:p>
            <a:endParaRPr lang="en-US" dirty="0"/>
          </a:p>
        </p:txBody>
      </p:sp>
    </p:spTree>
    <p:extLst>
      <p:ext uri="{BB962C8B-B14F-4D97-AF65-F5344CB8AC3E}">
        <p14:creationId xmlns:p14="http://schemas.microsoft.com/office/powerpoint/2010/main" val="1165259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3" name="Content Placeholder 2"/>
          <p:cNvSpPr>
            <a:spLocks noGrp="1"/>
          </p:cNvSpPr>
          <p:nvPr>
            <p:ph idx="1"/>
          </p:nvPr>
        </p:nvSpPr>
        <p:spPr/>
        <p:txBody>
          <a:bodyPr/>
          <a:lstStyle/>
          <a:p>
            <a:r>
              <a:rPr lang="en-US" dirty="0"/>
              <a:t>Hadoop is a cluster of computers that allows for storage and processing of huge multi-terabyte datasets</a:t>
            </a:r>
          </a:p>
          <a:p>
            <a:r>
              <a:rPr lang="en-US" dirty="0"/>
              <a:t>Spark is a processing engine that:</a:t>
            </a:r>
          </a:p>
          <a:p>
            <a:pPr lvl="1"/>
            <a:r>
              <a:rPr lang="en-US" dirty="0"/>
              <a:t>Works very fast on a cluster</a:t>
            </a:r>
          </a:p>
          <a:p>
            <a:pPr lvl="1"/>
            <a:r>
              <a:rPr lang="en-US" dirty="0"/>
              <a:t>Supports a lot of machine learning algorithms </a:t>
            </a:r>
          </a:p>
          <a:p>
            <a:pPr lvl="1"/>
            <a:r>
              <a:rPr lang="en-US" dirty="0"/>
              <a:t>Uses Python in addition to Scala and Java as a programming language</a:t>
            </a:r>
          </a:p>
          <a:p>
            <a:r>
              <a:rPr lang="en-US" dirty="0"/>
              <a:t>GCP provides the ability to create cloud-based machines or use existing services to do a lot of the machine learning</a:t>
            </a:r>
          </a:p>
        </p:txBody>
      </p:sp>
    </p:spTree>
    <p:extLst>
      <p:ext uri="{BB962C8B-B14F-4D97-AF65-F5344CB8AC3E}">
        <p14:creationId xmlns:p14="http://schemas.microsoft.com/office/powerpoint/2010/main" val="3835890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and Setup</a:t>
            </a:r>
          </a:p>
        </p:txBody>
      </p:sp>
      <p:sp>
        <p:nvSpPr>
          <p:cNvPr id="3" name="Content Placeholder 2"/>
          <p:cNvSpPr>
            <a:spLocks noGrp="1"/>
          </p:cNvSpPr>
          <p:nvPr>
            <p:ph idx="1"/>
          </p:nvPr>
        </p:nvSpPr>
        <p:spPr/>
        <p:txBody>
          <a:bodyPr/>
          <a:lstStyle/>
          <a:p>
            <a:r>
              <a:rPr lang="en-US" dirty="0"/>
              <a:t>Simplest way of obtaining tools is to install Anaconda</a:t>
            </a:r>
          </a:p>
          <a:p>
            <a:pPr lvl="1"/>
            <a:r>
              <a:rPr lang="en-US" dirty="0"/>
              <a:t>Provided by Continuum Analytics</a:t>
            </a:r>
          </a:p>
          <a:p>
            <a:r>
              <a:rPr lang="en-US"/>
              <a:t>You </a:t>
            </a:r>
            <a:r>
              <a:rPr lang="en-US" dirty="0"/>
              <a:t>can also use regular Python and install the libraries you need with pip</a:t>
            </a:r>
          </a:p>
          <a:p>
            <a:pPr lvl="1"/>
            <a:r>
              <a:rPr lang="en-US" dirty="0">
                <a:latin typeface="Courier New" charset="0"/>
                <a:ea typeface="Courier New" charset="0"/>
                <a:cs typeface="Courier New" charset="0"/>
              </a:rPr>
              <a:t>pip install numpy scipy pandas matplotlib sklearn seaborn</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645164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a:t>Chapter Concepts</a:t>
            </a:r>
          </a:p>
        </p:txBody>
      </p:sp>
      <p:graphicFrame>
        <p:nvGraphicFramePr>
          <p:cNvPr id="9" name="Table 8">
            <a:extLst>
              <a:ext uri="{FF2B5EF4-FFF2-40B4-BE49-F238E27FC236}">
                <a16:creationId xmlns:a16="http://schemas.microsoft.com/office/drawing/2014/main" id="{6B727A3B-6769-42BC-BB59-CD223A9AE4B6}"/>
              </a:ext>
            </a:extLst>
          </p:cNvPr>
          <p:cNvGraphicFramePr>
            <a:graphicFrameLocks noGrp="1"/>
          </p:cNvGraphicFramePr>
          <p:nvPr>
            <p:extLst>
              <p:ext uri="{D42A27DB-BD31-4B8C-83A1-F6EECF244321}">
                <p14:modId xmlns:p14="http://schemas.microsoft.com/office/powerpoint/2010/main" val="235288359"/>
              </p:ext>
            </p:extLst>
          </p:nvPr>
        </p:nvGraphicFramePr>
        <p:xfrm>
          <a:off x="2880360" y="1447543"/>
          <a:ext cx="3739896" cy="2194560"/>
        </p:xfrm>
        <a:graphic>
          <a:graphicData uri="http://schemas.openxmlformats.org/drawingml/2006/table">
            <a:tbl>
              <a:tblPr>
                <a:tableStyleId>{00A15C55-8517-42AA-B614-E9B94910E393}</a:tableStyleId>
              </a:tblPr>
              <a:tblGrid>
                <a:gridCol w="3739896">
                  <a:extLst>
                    <a:ext uri="{9D8B030D-6E8A-4147-A177-3AD203B41FA5}">
                      <a16:colId xmlns:a16="http://schemas.microsoft.com/office/drawing/2014/main" val="1695728431"/>
                    </a:ext>
                  </a:extLst>
                </a:gridCol>
              </a:tblGrid>
              <a:tr h="548640">
                <a:tc>
                  <a:txBody>
                    <a:bodyPr/>
                    <a:lstStyle/>
                    <a:p>
                      <a:pPr eaLnBrk="1" hangingPunct="1">
                        <a:spcAft>
                          <a:spcPts val="1800"/>
                        </a:spcAft>
                      </a:pPr>
                      <a:r>
                        <a:rPr lang="en-US" altLang="en-US" sz="2000" b="0" dirty="0">
                          <a:solidFill>
                            <a:schemeClr val="bg1">
                              <a:lumMod val="65000"/>
                            </a:schemeClr>
                          </a:solidFill>
                        </a:rPr>
                        <a:t>What Is Machine Learning?</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eaLnBrk="1" hangingPunct="1">
                        <a:spcAft>
                          <a:spcPts val="1800"/>
                        </a:spcAft>
                      </a:pPr>
                      <a:r>
                        <a:rPr lang="en-US" altLang="en-US" sz="2000" b="0" dirty="0">
                          <a:solidFill>
                            <a:schemeClr val="bg1">
                              <a:lumMod val="65000"/>
                            </a:schemeClr>
                          </a:solidFill>
                        </a:rPr>
                        <a:t>Python Primer</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48640">
                <a:tc>
                  <a:txBody>
                    <a:bodyPr/>
                    <a:lstStyle/>
                    <a:p>
                      <a:pPr eaLnBrk="1" hangingPunct="1">
                        <a:spcAft>
                          <a:spcPts val="1800"/>
                        </a:spcAft>
                      </a:pPr>
                      <a:r>
                        <a:rPr lang="en-US" altLang="en-US" sz="2000" b="0" dirty="0">
                          <a:solidFill>
                            <a:schemeClr val="bg1">
                              <a:lumMod val="65000"/>
                            </a:schemeClr>
                          </a:solidFill>
                        </a:rPr>
                        <a:t>The Common Toolsets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548640">
                <a:tc>
                  <a:txBody>
                    <a:bodyPr/>
                    <a:lstStyle/>
                    <a:p>
                      <a:pPr>
                        <a:lnSpc>
                          <a:spcPct val="100000"/>
                        </a:lnSpc>
                        <a:spcAft>
                          <a:spcPts val="0"/>
                        </a:spcAft>
                      </a:pPr>
                      <a:r>
                        <a:rPr lang="en-US" sz="2000" b="1" dirty="0">
                          <a:solidFill>
                            <a:schemeClr val="tx1"/>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3359116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3"/>
          <p:cNvSpPr>
            <a:spLocks noGrp="1"/>
          </p:cNvSpPr>
          <p:nvPr>
            <p:ph type="title"/>
          </p:nvPr>
        </p:nvSpPr>
        <p:spPr/>
        <p:txBody>
          <a:bodyPr/>
          <a:lstStyle/>
          <a:p>
            <a:r>
              <a:rPr lang="en-US" altLang="en-US" dirty="0"/>
              <a:t>Chapter Summary</a:t>
            </a:r>
          </a:p>
        </p:txBody>
      </p:sp>
      <p:sp>
        <p:nvSpPr>
          <p:cNvPr id="12290" name="Content Placeholder 4"/>
          <p:cNvSpPr>
            <a:spLocks noGrp="1"/>
          </p:cNvSpPr>
          <p:nvPr>
            <p:ph idx="1"/>
          </p:nvPr>
        </p:nvSpPr>
        <p:spPr/>
        <p:txBody>
          <a:bodyPr/>
          <a:lstStyle/>
          <a:p>
            <a:pPr marL="0" indent="0">
              <a:buNone/>
            </a:pPr>
            <a:r>
              <a:rPr lang="en-US" dirty="0"/>
              <a:t>In this chapter, we have introduced:</a:t>
            </a:r>
          </a:p>
          <a:p>
            <a:r>
              <a:rPr lang="en-US" dirty="0"/>
              <a:t>What machine learning is</a:t>
            </a:r>
          </a:p>
          <a:p>
            <a:r>
              <a:rPr lang="en-US" dirty="0"/>
              <a:t>The basics of Python</a:t>
            </a:r>
          </a:p>
          <a:p>
            <a:r>
              <a:rPr lang="en-US" dirty="0"/>
              <a:t>The toolset to be introduced in this course</a:t>
            </a:r>
          </a:p>
          <a:p>
            <a:endParaRPr lang="en-US" dirty="0"/>
          </a:p>
        </p:txBody>
      </p:sp>
    </p:spTree>
    <p:extLst>
      <p:ext uri="{BB962C8B-B14F-4D97-AF65-F5344CB8AC3E}">
        <p14:creationId xmlns:p14="http://schemas.microsoft.com/office/powerpoint/2010/main" val="217062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Machine learning goes beyond simply summarizing data and instead uses complex math to:</a:t>
            </a:r>
          </a:p>
          <a:p>
            <a:pPr lvl="1"/>
            <a:r>
              <a:rPr lang="en-US" dirty="0"/>
              <a:t>Make predictions of future values</a:t>
            </a:r>
          </a:p>
          <a:p>
            <a:pPr lvl="1"/>
            <a:r>
              <a:rPr lang="en-US" dirty="0"/>
              <a:t>Find hidden patterns</a:t>
            </a:r>
          </a:p>
          <a:p>
            <a:pPr lvl="1"/>
            <a:r>
              <a:rPr lang="en-US" dirty="0"/>
              <a:t>Spot outliers or anomalies</a:t>
            </a:r>
          </a:p>
          <a:p>
            <a:r>
              <a:rPr lang="en-US" dirty="0"/>
              <a:t>Is more calculation and CPU intensive than traditional reporting</a:t>
            </a:r>
          </a:p>
          <a:p>
            <a:pPr lvl="1"/>
            <a:r>
              <a:rPr lang="en-US" dirty="0"/>
              <a:t>Applies mathematical analysis to find how various attributes influence others</a:t>
            </a:r>
          </a:p>
          <a:p>
            <a:pPr lvl="1"/>
            <a:r>
              <a:rPr lang="en-US" dirty="0"/>
              <a:t>Requires an understanding of both the raw data and the business in order to explore the deeper meaning of the information</a:t>
            </a:r>
          </a:p>
          <a:p>
            <a:pPr lvl="1"/>
            <a:r>
              <a:rPr lang="en-US" dirty="0"/>
              <a:t>Each question asked leads to new questions and involves a lot of trial and error</a:t>
            </a:r>
          </a:p>
          <a:p>
            <a:r>
              <a:rPr lang="en-US" dirty="0"/>
              <a:t>Can be used to find actionable business insights</a:t>
            </a:r>
            <a:endParaRPr lang="en-US" dirty="0">
              <a:highlight>
                <a:srgbClr val="FFFF00"/>
              </a:highlight>
            </a:endParaRPr>
          </a:p>
        </p:txBody>
      </p:sp>
      <p:sp>
        <p:nvSpPr>
          <p:cNvPr id="2" name="Title 1"/>
          <p:cNvSpPr>
            <a:spLocks noGrp="1"/>
          </p:cNvSpPr>
          <p:nvPr>
            <p:ph type="title"/>
          </p:nvPr>
        </p:nvSpPr>
        <p:spPr/>
        <p:txBody>
          <a:bodyPr/>
          <a:lstStyle/>
          <a:p>
            <a:r>
              <a:rPr lang="en-US" dirty="0"/>
              <a:t>Machine Learning</a:t>
            </a:r>
          </a:p>
        </p:txBody>
      </p:sp>
    </p:spTree>
    <p:extLst>
      <p:ext uri="{BB962C8B-B14F-4D97-AF65-F5344CB8AC3E}">
        <p14:creationId xmlns:p14="http://schemas.microsoft.com/office/powerpoint/2010/main" val="4028224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Predict a future value based on past experience</a:t>
            </a:r>
          </a:p>
          <a:p>
            <a:pPr lvl="1"/>
            <a:r>
              <a:rPr lang="en-US" dirty="0"/>
              <a:t>How much of a product should be produced to meet expected demand</a:t>
            </a:r>
          </a:p>
          <a:p>
            <a:pPr lvl="1"/>
            <a:r>
              <a:rPr lang="en-US" dirty="0"/>
              <a:t>Probability a disease will respond to treatment based on a mix of patient characteristics</a:t>
            </a:r>
          </a:p>
          <a:p>
            <a:pPr lvl="1"/>
            <a:r>
              <a:rPr lang="en-US" dirty="0"/>
              <a:t>What the future price of a commodity is likely to be based on</a:t>
            </a:r>
          </a:p>
          <a:p>
            <a:pPr lvl="1"/>
            <a:r>
              <a:rPr lang="en-US" dirty="0"/>
              <a:t>Weather forecast</a:t>
            </a:r>
          </a:p>
          <a:p>
            <a:r>
              <a:rPr lang="en-US" dirty="0"/>
              <a:t>Classify a record into a different category</a:t>
            </a:r>
          </a:p>
          <a:p>
            <a:pPr lvl="1"/>
            <a:r>
              <a:rPr lang="en-US" dirty="0"/>
              <a:t>Determine if a person should qualify for a credit card</a:t>
            </a:r>
          </a:p>
          <a:p>
            <a:pPr lvl="1"/>
            <a:r>
              <a:rPr lang="en-US" dirty="0"/>
              <a:t>Decide if a new card purchase is likely to be legitimate or fraudulent</a:t>
            </a:r>
          </a:p>
          <a:p>
            <a:pPr lvl="1"/>
            <a:r>
              <a:rPr lang="en-US" dirty="0"/>
              <a:t>Predict whether a patient is at high or low risk of disease to determine correct treatment</a:t>
            </a:r>
          </a:p>
          <a:p>
            <a:pPr lvl="1"/>
            <a:r>
              <a:rPr lang="en-US" dirty="0"/>
              <a:t>Is it likely to rain tomorrow?</a:t>
            </a:r>
          </a:p>
          <a:p>
            <a:r>
              <a:rPr lang="en-US" dirty="0"/>
              <a:t>The methods used in machine learning transcend any one field or discipline and can be applied equally in the financial, medical, scientific, entertainment fields, and more</a:t>
            </a:r>
          </a:p>
          <a:p>
            <a:pPr marL="0" indent="0">
              <a:buNone/>
            </a:pPr>
            <a:endParaRPr lang="en-US" dirty="0"/>
          </a:p>
          <a:p>
            <a:pPr lvl="1"/>
            <a:endParaRPr lang="en-US" dirty="0"/>
          </a:p>
        </p:txBody>
      </p:sp>
      <p:sp>
        <p:nvSpPr>
          <p:cNvPr id="2" name="Title 1"/>
          <p:cNvSpPr>
            <a:spLocks noGrp="1"/>
          </p:cNvSpPr>
          <p:nvPr>
            <p:ph type="title"/>
          </p:nvPr>
        </p:nvSpPr>
        <p:spPr/>
        <p:txBody>
          <a:bodyPr/>
          <a:lstStyle/>
          <a:p>
            <a:r>
              <a:rPr lang="en-US" dirty="0"/>
              <a:t>Use Cases</a:t>
            </a:r>
          </a:p>
        </p:txBody>
      </p:sp>
    </p:spTree>
    <p:extLst>
      <p:ext uri="{BB962C8B-B14F-4D97-AF65-F5344CB8AC3E}">
        <p14:creationId xmlns:p14="http://schemas.microsoft.com/office/powerpoint/2010/main" val="76190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Science part of Data Science comes from the fact that the way we approach solving these problems is the same way scientists in general approach their work, the Scientific Method:</a:t>
            </a:r>
          </a:p>
          <a:p>
            <a:pPr lvl="1"/>
            <a:r>
              <a:rPr lang="en-US" dirty="0"/>
              <a:t>Ask a question</a:t>
            </a:r>
          </a:p>
          <a:p>
            <a:pPr lvl="1"/>
            <a:r>
              <a:rPr lang="en-US" dirty="0"/>
              <a:t>Construct a hypothesis</a:t>
            </a:r>
          </a:p>
          <a:p>
            <a:pPr lvl="1"/>
            <a:r>
              <a:rPr lang="en-US" dirty="0"/>
              <a:t>Test the hypothesis by doing experiments and acquiring data</a:t>
            </a:r>
          </a:p>
          <a:p>
            <a:pPr lvl="1"/>
            <a:r>
              <a:rPr lang="en-US" dirty="0"/>
              <a:t>Analyze the data and draw a conclusion about whether it supports or rejects the hypothesis</a:t>
            </a:r>
          </a:p>
          <a:p>
            <a:pPr lvl="1"/>
            <a:r>
              <a:rPr lang="en-US" dirty="0"/>
              <a:t>Communicate the findings to others </a:t>
            </a:r>
          </a:p>
          <a:p>
            <a:r>
              <a:rPr lang="en-US" dirty="0"/>
              <a:t>Models are the key to how scientists accomplish this</a:t>
            </a:r>
          </a:p>
          <a:p>
            <a:pPr lvl="1"/>
            <a:r>
              <a:rPr lang="en-US" dirty="0"/>
              <a:t>Representation of an idea, system, object, process, or phenomenon that cannot be directly experienced or observed</a:t>
            </a:r>
          </a:p>
          <a:p>
            <a:pPr lvl="1"/>
            <a:r>
              <a:rPr lang="en-US" dirty="0"/>
              <a:t>Simulation of reality that can be used to see how close the model is at describing the real thing we want to understand</a:t>
            </a:r>
          </a:p>
          <a:p>
            <a:pPr lvl="1"/>
            <a:r>
              <a:rPr lang="en-US" dirty="0"/>
              <a:t>Always have some level of uncertainty</a:t>
            </a:r>
          </a:p>
          <a:p>
            <a:pPr lvl="2"/>
            <a:r>
              <a:rPr lang="en-US" dirty="0"/>
              <a:t>Scientists rarely say always or never, they speak in terms of probabilities</a:t>
            </a:r>
          </a:p>
        </p:txBody>
      </p:sp>
      <p:sp>
        <p:nvSpPr>
          <p:cNvPr id="2" name="Title 1"/>
          <p:cNvSpPr>
            <a:spLocks noGrp="1"/>
          </p:cNvSpPr>
          <p:nvPr>
            <p:ph type="title"/>
          </p:nvPr>
        </p:nvSpPr>
        <p:spPr/>
        <p:txBody>
          <a:bodyPr/>
          <a:lstStyle/>
          <a:p>
            <a:r>
              <a:rPr lang="en-US" dirty="0"/>
              <a:t>The Science Part</a:t>
            </a:r>
          </a:p>
        </p:txBody>
      </p:sp>
    </p:spTree>
    <p:extLst>
      <p:ext uri="{BB962C8B-B14F-4D97-AF65-F5344CB8AC3E}">
        <p14:creationId xmlns:p14="http://schemas.microsoft.com/office/powerpoint/2010/main" val="1467043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Even before computers mathematicians were able to identify certain patterns in numbers that are useful in modeling a simulation of reality</a:t>
            </a:r>
          </a:p>
          <a:p>
            <a:r>
              <a:rPr lang="en-US" dirty="0"/>
              <a:t>With powerful computers capable of doing huge amounts of calculations these statistical models have been coded into easy to use preprogrammed modules that are more approachable to a wider audience</a:t>
            </a:r>
          </a:p>
          <a:p>
            <a:r>
              <a:rPr lang="en-US" dirty="0"/>
              <a:t>The basic ideas behind these models have been coded by different programmers in different ways and on a variety of platforms and languages, but the basic principles remain the same</a:t>
            </a:r>
          </a:p>
          <a:p>
            <a:r>
              <a:rPr lang="en-US" dirty="0"/>
              <a:t>To use them, you do not need to understand all the math behind them, but a rudimentary understanding helps</a:t>
            </a:r>
          </a:p>
          <a:p>
            <a:r>
              <a:rPr lang="en-US" dirty="0"/>
              <a:t>A big picture understanding of which model can be used to generate a certain result and basic skills in preparing the data is all that is needed to harness the power they offer</a:t>
            </a:r>
          </a:p>
        </p:txBody>
      </p:sp>
      <p:sp>
        <p:nvSpPr>
          <p:cNvPr id="2" name="Title 1"/>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2119578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There are a lot of different models and even within a particular type of model, there are subtle variations and implementation differences</a:t>
            </a:r>
          </a:p>
          <a:p>
            <a:r>
              <a:rPr lang="en-US" dirty="0"/>
              <a:t>The most fundamental and most widely used models generally fall into one of the following types:</a:t>
            </a:r>
          </a:p>
          <a:p>
            <a:pPr lvl="1"/>
            <a:r>
              <a:rPr lang="en-US" dirty="0"/>
              <a:t>Linear Regression</a:t>
            </a:r>
          </a:p>
          <a:p>
            <a:pPr lvl="1"/>
            <a:r>
              <a:rPr lang="en-US" dirty="0"/>
              <a:t>Classification</a:t>
            </a:r>
          </a:p>
          <a:p>
            <a:pPr lvl="1"/>
            <a:r>
              <a:rPr lang="en-US" dirty="0"/>
              <a:t>Dimension reduction</a:t>
            </a:r>
          </a:p>
          <a:p>
            <a:pPr lvl="1"/>
            <a:r>
              <a:rPr lang="en-US" dirty="0"/>
              <a:t>Tree-based methods</a:t>
            </a:r>
          </a:p>
          <a:p>
            <a:pPr lvl="1"/>
            <a:r>
              <a:rPr lang="en-US" dirty="0"/>
              <a:t>Clustering</a:t>
            </a:r>
          </a:p>
          <a:p>
            <a:pPr lvl="1"/>
            <a:r>
              <a:rPr lang="en-US" dirty="0"/>
              <a:t>Many more</a:t>
            </a:r>
          </a:p>
        </p:txBody>
      </p:sp>
      <p:sp>
        <p:nvSpPr>
          <p:cNvPr id="2" name="Title 1"/>
          <p:cNvSpPr>
            <a:spLocks noGrp="1"/>
          </p:cNvSpPr>
          <p:nvPr>
            <p:ph type="title"/>
          </p:nvPr>
        </p:nvSpPr>
        <p:spPr/>
        <p:txBody>
          <a:bodyPr/>
          <a:lstStyle/>
          <a:p>
            <a:r>
              <a:rPr lang="en-US" dirty="0"/>
              <a:t>Basic Models</a:t>
            </a:r>
          </a:p>
        </p:txBody>
      </p:sp>
    </p:spTree>
    <p:extLst>
      <p:ext uri="{BB962C8B-B14F-4D97-AF65-F5344CB8AC3E}">
        <p14:creationId xmlns:p14="http://schemas.microsoft.com/office/powerpoint/2010/main" val="2978955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Models can be supervised or unsupervised</a:t>
            </a:r>
          </a:p>
          <a:p>
            <a:r>
              <a:rPr lang="en-US" dirty="0"/>
              <a:t>Supervised</a:t>
            </a:r>
          </a:p>
          <a:p>
            <a:pPr lvl="1"/>
            <a:r>
              <a:rPr lang="en-US" dirty="0"/>
              <a:t>Need to be trained using a dataset with known values we are trying to predict</a:t>
            </a:r>
          </a:p>
          <a:p>
            <a:pPr lvl="1"/>
            <a:r>
              <a:rPr lang="en-US" dirty="0"/>
              <a:t>Require a training and testing set to validate how good a job the model does</a:t>
            </a:r>
          </a:p>
          <a:p>
            <a:pPr lvl="1"/>
            <a:r>
              <a:rPr lang="en-US" dirty="0"/>
              <a:t>Use a new set of data with unknown values to try to predict what they will be</a:t>
            </a:r>
          </a:p>
          <a:p>
            <a:pPr lvl="1"/>
            <a:r>
              <a:rPr lang="en-US" dirty="0"/>
              <a:t>Examples:</a:t>
            </a:r>
          </a:p>
          <a:p>
            <a:pPr lvl="2"/>
            <a:r>
              <a:rPr lang="en-US" dirty="0"/>
              <a:t>Regression – good for continuous values like predicting a price</a:t>
            </a:r>
          </a:p>
          <a:p>
            <a:pPr lvl="2"/>
            <a:r>
              <a:rPr lang="en-US" dirty="0"/>
              <a:t>Classification – good at identifying the data as a member of a group or category</a:t>
            </a:r>
          </a:p>
          <a:p>
            <a:r>
              <a:rPr lang="en-US" dirty="0"/>
              <a:t>Requires you to have well labeled features and known values you are trying to predict</a:t>
            </a:r>
          </a:p>
          <a:p>
            <a:pPr marL="0" indent="0">
              <a:buNone/>
            </a:pPr>
            <a:endParaRPr lang="en-US" dirty="0"/>
          </a:p>
        </p:txBody>
      </p:sp>
      <p:sp>
        <p:nvSpPr>
          <p:cNvPr id="2" name="Title 1"/>
          <p:cNvSpPr>
            <a:spLocks noGrp="1"/>
          </p:cNvSpPr>
          <p:nvPr>
            <p:ph type="title"/>
          </p:nvPr>
        </p:nvSpPr>
        <p:spPr/>
        <p:txBody>
          <a:bodyPr/>
          <a:lstStyle/>
          <a:p>
            <a:r>
              <a:rPr lang="en-US" dirty="0"/>
              <a:t>Supervised Models</a:t>
            </a:r>
          </a:p>
        </p:txBody>
      </p:sp>
    </p:spTree>
    <p:extLst>
      <p:ext uri="{BB962C8B-B14F-4D97-AF65-F5344CB8AC3E}">
        <p14:creationId xmlns:p14="http://schemas.microsoft.com/office/powerpoint/2010/main" val="1813468990"/>
      </p:ext>
    </p:extLst>
  </p:cSld>
  <p:clrMapOvr>
    <a:masterClrMapping/>
  </p:clrMapOvr>
</p:sld>
</file>

<file path=ppt/theme/theme1.xml><?xml version="1.0" encoding="utf-8"?>
<a:theme xmlns:a="http://schemas.openxmlformats.org/drawingml/2006/main" name="ROI Standard Theme">
  <a:themeElements>
    <a:clrScheme name="Custom 2">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3A7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lumMod val="25000"/>
            <a:lumOff val="75000"/>
          </a:schemeClr>
        </a:solidFill>
        <a:ln w="9525" algn="ctr">
          <a:solidFill>
            <a:schemeClr val="tx1"/>
          </a:solidFill>
          <a:round/>
          <a:headEnd/>
          <a:tailEnd/>
        </a:ln>
      </a:spPr>
      <a:bodyPr wrap="square">
        <a:spAutoFit/>
      </a:bodyPr>
      <a:lstStyle>
        <a:defPPr>
          <a:defRPr sz="1400" dirty="0" smtClean="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bwMode="auto">
        <a:solidFill>
          <a:schemeClr val="accent1"/>
        </a:solidFill>
        <a:ln w="9525" algn="ctr">
          <a:solidFill>
            <a:schemeClr val="tx1"/>
          </a:solidFill>
          <a:miter lim="800000"/>
          <a:headEnd/>
          <a:tailEnd/>
        </a:ln>
        <a:effectLst>
          <a:outerShdw blurRad="50800" dist="38100" dir="2700000" algn="tl" rotWithShape="0">
            <a:prstClr val="black">
              <a:alpha val="40000"/>
            </a:prstClr>
          </a:outerShdw>
        </a:effectLst>
      </a:spPr>
      <a:bodyPr wrap="none">
        <a:spAutoFit/>
      </a:bodyPr>
      <a:lstStyle>
        <a:defPPr eaLnBrk="1" hangingPunct="1">
          <a:defRPr dirty="0" smtClean="0">
            <a:latin typeface="Courier New" pitchFamily="49" charset="0"/>
          </a:defRPr>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NEW_Course_Summary_Template_2016" id="{A57DDD17-349E-400F-800F-BB671E09D120}" vid="{4FD302E6-2B7B-42E1-906A-3BDDEFF8660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037063e9-a85e-4c78-8627-f1a9315663e5">EVEA5JW6U4JV-6-9956</_dlc_DocId>
    <_dlc_DocIdUrl xmlns="037063e9-a85e-4c78-8627-f1a9315663e5">
      <Url>https://portal.roitraining.com/Courses/_layouts/DocIdRedir.aspx?ID=EVEA5JW6U4JV-6-9956</Url>
      <Description>EVEA5JW6U4JV-6-9956</Description>
    </_dlc_DocIdUrl>
    <Date_x0020_last_x0020_used xmlns="027ed24f-5970-4294-be5c-0919c5aaa214" xsi:nil="true"/>
    <Customization_x0020_Information xmlns="027ed24f-5970-4294-be5c-0919c5aaa21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08A054FD435346B287BB258D6D8C2A" ma:contentTypeVersion="2" ma:contentTypeDescription="Create a new document." ma:contentTypeScope="" ma:versionID="6146b90b4382322d8952632f355192b7">
  <xsd:schema xmlns:xsd="http://www.w3.org/2001/XMLSchema" xmlns:xs="http://www.w3.org/2001/XMLSchema" xmlns:p="http://schemas.microsoft.com/office/2006/metadata/properties" xmlns:ns2="027ed24f-5970-4294-be5c-0919c5aaa214" xmlns:ns3="037063e9-a85e-4c78-8627-f1a9315663e5" targetNamespace="http://schemas.microsoft.com/office/2006/metadata/properties" ma:root="true" ma:fieldsID="b5d91f802dafd2e22aeea528efbe2d3e" ns2:_="" ns3:_="">
    <xsd:import namespace="027ed24f-5970-4294-be5c-0919c5aaa214"/>
    <xsd:import namespace="037063e9-a85e-4c78-8627-f1a9315663e5"/>
    <xsd:element name="properties">
      <xsd:complexType>
        <xsd:sequence>
          <xsd:element name="documentManagement">
            <xsd:complexType>
              <xsd:all>
                <xsd:element ref="ns2:Customization_x0020_Information" minOccurs="0"/>
                <xsd:element ref="ns2:Date_x0020_last_x0020_used"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ed24f-5970-4294-be5c-0919c5aaa214" elementFormDefault="qualified">
    <xsd:import namespace="http://schemas.microsoft.com/office/2006/documentManagement/types"/>
    <xsd:import namespace="http://schemas.microsoft.com/office/infopath/2007/PartnerControls"/>
    <xsd:element name="Customization_x0020_Information" ma:index="8" nillable="true" ma:displayName="Customization Information" ma:description="Enter information about what is different about this version of the course." ma:internalName="Customization_x0020_Information">
      <xsd:simpleType>
        <xsd:restriction base="dms:Note">
          <xsd:maxLength value="255"/>
        </xsd:restriction>
      </xsd:simpleType>
    </xsd:element>
    <xsd:element name="Date_x0020_last_x0020_used" ma:index="9" nillable="true" ma:displayName="Date last used" ma:description="Enter the date of the last run of this course" ma:internalName="Date_x0020_last_x0020_use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7063e9-a85e-4c78-8627-f1a9315663e5"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47B9207-CE5C-49AD-B414-15CBFA246D65}">
  <ds:schemaRefs>
    <ds:schemaRef ds:uri="http://purl.org/dc/terms/"/>
    <ds:schemaRef ds:uri="http://schemas.microsoft.com/office/2006/metadata/properties"/>
    <ds:schemaRef ds:uri="http://schemas.microsoft.com/office/2006/documentManagement/types"/>
    <ds:schemaRef ds:uri="http://purl.org/dc/elements/1.1/"/>
    <ds:schemaRef ds:uri="037063e9-a85e-4c78-8627-f1a9315663e5"/>
    <ds:schemaRef ds:uri="http://www.w3.org/XML/1998/namespace"/>
    <ds:schemaRef ds:uri="http://schemas.microsoft.com/office/infopath/2007/PartnerControls"/>
    <ds:schemaRef ds:uri="http://schemas.openxmlformats.org/package/2006/metadata/core-properties"/>
    <ds:schemaRef ds:uri="027ed24f-5970-4294-be5c-0919c5aaa214"/>
    <ds:schemaRef ds:uri="http://purl.org/dc/dcmitype/"/>
  </ds:schemaRefs>
</ds:datastoreItem>
</file>

<file path=customXml/itemProps2.xml><?xml version="1.0" encoding="utf-8"?>
<ds:datastoreItem xmlns:ds="http://schemas.openxmlformats.org/officeDocument/2006/customXml" ds:itemID="{E2652869-862B-4561-83FD-99999CA145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7ed24f-5970-4294-be5c-0919c5aaa214"/>
    <ds:schemaRef ds:uri="037063e9-a85e-4c78-8627-f1a9315663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4.xml><?xml version="1.0" encoding="utf-8"?>
<ds:datastoreItem xmlns:ds="http://schemas.openxmlformats.org/officeDocument/2006/customXml" ds:itemID="{B9043294-8302-4947-B882-02D6486F929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ROI_Course_Summary_Template_2017</Template>
  <TotalTime>1645</TotalTime>
  <Words>2827</Words>
  <Application>Microsoft Office PowerPoint</Application>
  <PresentationFormat>On-screen Show (4:3)</PresentationFormat>
  <Paragraphs>327</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Courier New</vt:lpstr>
      <vt:lpstr>Tahoma</vt:lpstr>
      <vt:lpstr>Wingdings</vt:lpstr>
      <vt:lpstr>ROI Standard Theme</vt:lpstr>
      <vt:lpstr>Chapter 1: Toolset Overview </vt:lpstr>
      <vt:lpstr>Chapter Objectives</vt:lpstr>
      <vt:lpstr>Chapter Concepts</vt:lpstr>
      <vt:lpstr>Machine Learning</vt:lpstr>
      <vt:lpstr>Use Cases</vt:lpstr>
      <vt:lpstr>The Science Part</vt:lpstr>
      <vt:lpstr>Models</vt:lpstr>
      <vt:lpstr>Basic Models</vt:lpstr>
      <vt:lpstr>Supervised Models</vt:lpstr>
      <vt:lpstr>Unsupervised Models</vt:lpstr>
      <vt:lpstr>Semi-Supervised and Reinforcement</vt:lpstr>
      <vt:lpstr>Chapter Concepts</vt:lpstr>
      <vt:lpstr>Why Python for Data Analysis? </vt:lpstr>
      <vt:lpstr>Python</vt:lpstr>
      <vt:lpstr>Data Types</vt:lpstr>
      <vt:lpstr>Lists</vt:lpstr>
      <vt:lpstr>Sets</vt:lpstr>
      <vt:lpstr>Tuples</vt:lpstr>
      <vt:lpstr>Dictionaries</vt:lpstr>
      <vt:lpstr>List Comprehensions</vt:lpstr>
      <vt:lpstr>Functions and Lambdas</vt:lpstr>
      <vt:lpstr>Collection Functions</vt:lpstr>
      <vt:lpstr>Modules</vt:lpstr>
      <vt:lpstr>Chapter Concepts</vt:lpstr>
      <vt:lpstr>Essential Python Libraries and Tools </vt:lpstr>
      <vt:lpstr>NumPy</vt:lpstr>
      <vt:lpstr>SciPy</vt:lpstr>
      <vt:lpstr>Pandas</vt:lpstr>
      <vt:lpstr>Matplotlib and Seaborn</vt:lpstr>
      <vt:lpstr>Scikit-learn</vt:lpstr>
      <vt:lpstr>User Interfaces</vt:lpstr>
      <vt:lpstr>Other Resources</vt:lpstr>
      <vt:lpstr>Installation and Setup</vt:lpstr>
      <vt:lpstr>Chapter Concepts</vt:lpstr>
      <vt:lpstr>Chapter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Toolset Overview</dc:title>
  <dc:creator>Linda Karsen</dc:creator>
  <cp:lastModifiedBy>Christel Silva</cp:lastModifiedBy>
  <cp:revision>54</cp:revision>
  <dcterms:created xsi:type="dcterms:W3CDTF">2017-04-03T16:55:00Z</dcterms:created>
  <dcterms:modified xsi:type="dcterms:W3CDTF">2019-09-24T22:22:58Z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0x0101006B08A054FD435346B287BB258D6D8C2A</vt:lpwstr>
  </property>
  <property fmtid="{D5CDD505-2E9C-101B-9397-08002B2CF9AE}" pid="3" name="_dlc_DocIdItemGuid">
    <vt:lpwstr>d9719c6d-bd78-4716-94ec-0d54535fa2ff</vt:lpwstr>
  </property>
</Properties>
</file>