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33"/>
  </p:notesMasterIdLst>
  <p:handoutMasterIdLst>
    <p:handoutMasterId r:id="rId34"/>
  </p:handoutMasterIdLst>
  <p:sldIdLst>
    <p:sldId id="257" r:id="rId6"/>
    <p:sldId id="258" r:id="rId7"/>
    <p:sldId id="259" r:id="rId8"/>
    <p:sldId id="260" r:id="rId9"/>
    <p:sldId id="261" r:id="rId10"/>
    <p:sldId id="262" r:id="rId11"/>
    <p:sldId id="285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4" r:id="rId31"/>
    <p:sldId id="283" r:id="rId32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pos="480" userDrawn="1">
          <p15:clr>
            <a:srgbClr val="A4A3A4"/>
          </p15:clr>
        </p15:guide>
        <p15:guide id="2" orient="horz" pos="84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0" autoAdjust="0"/>
    <p:restoredTop sz="83659" autoAdjust="0"/>
  </p:normalViewPr>
  <p:slideViewPr>
    <p:cSldViewPr snapToGrid="0">
      <p:cViewPr varScale="1">
        <p:scale>
          <a:sx n="82" d="100"/>
          <a:sy n="82" d="100"/>
        </p:scale>
        <p:origin x="96" y="714"/>
      </p:cViewPr>
      <p:guideLst>
        <p:guide pos="480"/>
        <p:guide orient="horz" pos="84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811M: Python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5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9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5-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033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543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96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21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30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8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89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242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14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3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23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73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661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130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70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1856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64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841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Image Placeholder 1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13" name="Notes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69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60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188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2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703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315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50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0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64" y="4406900"/>
            <a:ext cx="8069447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055936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6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84791" y="1145328"/>
            <a:ext cx="7916272" cy="50649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42452" y="1586192"/>
            <a:ext cx="5742641" cy="41019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1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791" y="1146648"/>
            <a:ext cx="7916272" cy="50815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4791" y="1142535"/>
            <a:ext cx="7916272" cy="5076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7"/>
            <a:ext cx="7916272" cy="507790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11"/>
            <a:ext cx="7916272" cy="50740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5"/>
            <a:ext cx="7916272" cy="506894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894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5-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811M: Python for Data Scientists</a:t>
            </a:r>
          </a:p>
        </p:txBody>
      </p:sp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Series.plo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DataFrame.plot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org/2.0.0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5: </a:t>
            </a:r>
            <a:br>
              <a:rPr lang="en-US" dirty="0"/>
            </a:br>
            <a:r>
              <a:rPr lang="en-US" dirty="0"/>
              <a:t>Plotting and Visualization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and Legends Example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28949" y="1106122"/>
            <a:ext cx="7086102" cy="5166000"/>
            <a:chOff x="1028949" y="1106122"/>
            <a:chExt cx="7086102" cy="5166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949" y="1106122"/>
              <a:ext cx="7086102" cy="5166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TextBox 2"/>
            <p:cNvSpPr txBox="1"/>
            <p:nvPr/>
          </p:nvSpPr>
          <p:spPr bwMode="auto">
            <a:xfrm rot="16200000">
              <a:off x="652657" y="3394764"/>
              <a:ext cx="1423916" cy="2923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1" hangingPunct="1"/>
              <a:r>
                <a:rPr lang="en-US" sz="125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Random 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811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43C619E-360A-4F21-A4F9-7ACB9D27B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022029"/>
              </p:ext>
            </p:extLst>
          </p:nvPr>
        </p:nvGraphicFramePr>
        <p:xfrm>
          <a:off x="2061972" y="1447543"/>
          <a:ext cx="5020056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020056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Introducing Matplotlib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Plotting Functions in Pandas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Python Visualization Tool Ecosystem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911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Plotting Functions in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objects have built-in plotting functions</a:t>
            </a:r>
          </a:p>
          <a:p>
            <a:pPr lvl="1"/>
            <a:r>
              <a:rPr lang="en-US" dirty="0"/>
              <a:t>Simplify working with Matplotlib</a:t>
            </a:r>
          </a:p>
          <a:p>
            <a:pPr lvl="2"/>
            <a:r>
              <a:rPr lang="en-US" dirty="0"/>
              <a:t>In particular, for DataFrame objects</a:t>
            </a:r>
          </a:p>
          <a:p>
            <a:r>
              <a:rPr lang="en-US" dirty="0"/>
              <a:t>Provide support for a number of different chart types such as:</a:t>
            </a:r>
          </a:p>
          <a:p>
            <a:pPr lvl="1"/>
            <a:r>
              <a:rPr lang="en-US" dirty="0"/>
              <a:t>Line plots</a:t>
            </a:r>
          </a:p>
          <a:p>
            <a:pPr lvl="1"/>
            <a:r>
              <a:rPr lang="en-US" dirty="0"/>
              <a:t>Bar plots</a:t>
            </a:r>
          </a:p>
          <a:p>
            <a:pPr lvl="1"/>
            <a:r>
              <a:rPr lang="en-US" dirty="0"/>
              <a:t>Histograms</a:t>
            </a:r>
          </a:p>
          <a:p>
            <a:pPr lvl="1"/>
            <a:r>
              <a:rPr lang="en-US" dirty="0"/>
              <a:t>Density plots</a:t>
            </a:r>
          </a:p>
          <a:p>
            <a:pPr lvl="1"/>
            <a:r>
              <a:rPr lang="en-US" dirty="0"/>
              <a:t>Scatter plots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463783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plotting the function </a:t>
            </a:r>
            <a:r>
              <a:rPr lang="en-US" dirty="0">
                <a:latin typeface="Courier New"/>
                <a:cs typeface="Courier New"/>
              </a:rPr>
              <a:t>f(x)=cos(x)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45474" y="1699666"/>
            <a:ext cx="7566187" cy="397031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pylab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import numpy as np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import pandas as pd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from pandas import Series, DataFrame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ts = 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Series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(np.random.randn(1000), \ 			index=pd.date_range('1/1/2000', periods=1000))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ts.cumsum()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ts.plot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3810743" y="4925437"/>
            <a:ext cx="1726982" cy="338554"/>
          </a:xfrm>
          <a:prstGeom prst="wedgeRectCallout">
            <a:avLst>
              <a:gd name="adj1" fmla="val -154003"/>
              <a:gd name="adj2" fmla="val 10748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Built-in function</a:t>
            </a:r>
          </a:p>
        </p:txBody>
      </p:sp>
    </p:spTree>
    <p:extLst>
      <p:ext uri="{BB962C8B-B14F-4D97-AF65-F5344CB8AC3E}">
        <p14:creationId xmlns:p14="http://schemas.microsoft.com/office/powerpoint/2010/main" val="2510069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 (continued)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72" y="1268031"/>
            <a:ext cx="6626256" cy="50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394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with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DataFrame’s</a:t>
            </a:r>
            <a:r>
              <a:rPr lang="en-US" dirty="0"/>
              <a:t> plot method plots each of its columns as a different line</a:t>
            </a:r>
          </a:p>
          <a:p>
            <a:pPr lvl="1"/>
            <a:r>
              <a:rPr lang="en-US" dirty="0"/>
              <a:t>On the same plot</a:t>
            </a:r>
          </a:p>
          <a:p>
            <a:pPr lvl="1"/>
            <a:r>
              <a:rPr lang="en-US" dirty="0"/>
              <a:t>A legend is created automatically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43654" y="2281778"/>
            <a:ext cx="7902467" cy="258532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ts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= Series(np.random.randn(1000), \</a:t>
            </a:r>
            <a:b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</a:b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       index=pd.date_range('1/1/2000', periods=1000))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df = 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DataFrame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(np.random.randn(1000,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4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), \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       index= 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ts.index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, columns=list('ABCD'))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df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= df.cumsum()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df.plot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648749" y="5156322"/>
            <a:ext cx="1675548" cy="338554"/>
          </a:xfrm>
          <a:prstGeom prst="wedgeRectCallout">
            <a:avLst>
              <a:gd name="adj1" fmla="val 63077"/>
              <a:gd name="adj2" fmla="val -494304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Used in legend</a:t>
            </a:r>
          </a:p>
        </p:txBody>
      </p:sp>
    </p:spTree>
    <p:extLst>
      <p:ext uri="{BB962C8B-B14F-4D97-AF65-F5344CB8AC3E}">
        <p14:creationId xmlns:p14="http://schemas.microsoft.com/office/powerpoint/2010/main" val="1643319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with </a:t>
            </a:r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>
                <a:latin typeface="+mn-lt"/>
                <a:cs typeface="Courier New"/>
              </a:rPr>
              <a:t>(continued)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705" y="1209003"/>
            <a:ext cx="6410591" cy="507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5837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 plot()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Series plots can be customized using arguments to </a:t>
            </a:r>
            <a:r>
              <a:rPr lang="en-US" dirty="0">
                <a:latin typeface="Courier New"/>
                <a:cs typeface="Courier New"/>
              </a:rPr>
              <a:t>plot()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label</a:t>
            </a:r>
          </a:p>
          <a:p>
            <a:pPr lvl="2"/>
            <a:r>
              <a:rPr lang="en-US" dirty="0"/>
              <a:t>Label for plot legend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style</a:t>
            </a:r>
          </a:p>
          <a:p>
            <a:pPr lvl="2"/>
            <a:r>
              <a:rPr lang="en-US" dirty="0"/>
              <a:t>String such as </a:t>
            </a:r>
            <a:r>
              <a:rPr lang="en-US" dirty="0">
                <a:latin typeface="Courier New"/>
                <a:cs typeface="Courier New"/>
              </a:rPr>
              <a:t>'g—'</a:t>
            </a:r>
            <a:r>
              <a:rPr lang="en-US" dirty="0"/>
              <a:t> for Matplotlib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alpha</a:t>
            </a:r>
          </a:p>
          <a:p>
            <a:pPr lvl="2"/>
            <a:r>
              <a:rPr lang="en-US" dirty="0"/>
              <a:t>Fill opacity from 0 to 1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kind</a:t>
            </a:r>
          </a:p>
          <a:p>
            <a:pPr lvl="2"/>
            <a:r>
              <a:rPr lang="en-US" dirty="0"/>
              <a:t>Line, bar, barh, kde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grid</a:t>
            </a:r>
          </a:p>
          <a:p>
            <a:pPr lvl="2"/>
            <a:r>
              <a:rPr lang="en-US" dirty="0"/>
              <a:t>Display axis grid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logy</a:t>
            </a:r>
          </a:p>
          <a:p>
            <a:pPr lvl="2"/>
            <a:r>
              <a:rPr lang="en-US" dirty="0"/>
              <a:t>Use logarithmic scaling on the Y axis </a:t>
            </a:r>
          </a:p>
          <a:p>
            <a:r>
              <a:rPr lang="en-US" dirty="0"/>
              <a:t>For full list, see:</a:t>
            </a:r>
          </a:p>
          <a:p>
            <a:pPr lvl="1"/>
            <a:r>
              <a:rPr lang="en-US" sz="1600" dirty="0">
                <a:latin typeface="+mj-lt"/>
                <a:cs typeface="Courier New"/>
                <a:hlinkClick r:id="rId3"/>
              </a:rPr>
              <a:t>http://pandas.pydata.org/pandas-docs/stable/generated/pandas.Series.plot.html</a:t>
            </a:r>
            <a:r>
              <a:rPr lang="en-US" sz="1600" dirty="0">
                <a:latin typeface="+mj-lt"/>
                <a:cs typeface="Courier New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5646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458043" cy="5065062"/>
          </a:xfrm>
        </p:spPr>
        <p:txBody>
          <a:bodyPr/>
          <a:lstStyle/>
          <a:p>
            <a:r>
              <a:rPr lang="en-US" dirty="0"/>
              <a:t>Series plots can be customized using arguments to </a:t>
            </a:r>
            <a:r>
              <a:rPr lang="en-US" dirty="0">
                <a:latin typeface="Courier New"/>
                <a:cs typeface="Courier New"/>
              </a:rPr>
              <a:t>plot()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subplots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Plot each DataFrame in separate subplot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sharex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Share same x axis for subplots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sharey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Share same y axis for subplots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figsize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Size of figure to create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title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Plot title as a string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legend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Add a subplot legend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sort_columns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Plot columns in alphabetical order using existing column order</a:t>
            </a:r>
          </a:p>
          <a:p>
            <a:r>
              <a:rPr lang="en-US" dirty="0"/>
              <a:t>For full list, see: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sz="1600" dirty="0">
                <a:latin typeface="+mj-lt"/>
                <a:cs typeface="Courier New"/>
                <a:hlinkClick r:id="rId3"/>
              </a:rPr>
              <a:t>http://pandas.pydata.org/pandas-docs/stable/generated/pandas.DataFrame.plot.html</a:t>
            </a:r>
            <a:r>
              <a:rPr lang="en-US" sz="1600" dirty="0">
                <a:latin typeface="+mj-lt"/>
                <a:cs typeface="Courier New"/>
              </a:rPr>
              <a:t>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 plot()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Arguments</a:t>
            </a:r>
          </a:p>
        </p:txBody>
      </p:sp>
    </p:spTree>
    <p:extLst>
      <p:ext uri="{BB962C8B-B14F-4D97-AF65-F5344CB8AC3E}">
        <p14:creationId xmlns:p14="http://schemas.microsoft.com/office/powerpoint/2010/main" val="191438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Example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8091" y="1355691"/>
            <a:ext cx="7520121" cy="397031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df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 =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pd.DataFrame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({'A':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np.random.randn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(1000) + 1, \</a:t>
            </a:r>
          </a:p>
          <a:p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	 'B':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np.random.randn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(1000), \</a:t>
            </a:r>
          </a:p>
          <a:p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	 'C':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np.ran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dom.randn(1000)-1})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(df.head())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  A         B         C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0  0.627152  1.984009  0.785683</a:t>
            </a:r>
          </a:p>
          <a:p>
            <a:r>
              <a:rPr lang="pl-PL" sz="1800" dirty="0">
                <a:solidFill>
                  <a:schemeClr val="tx1"/>
                </a:solidFill>
                <a:latin typeface="Courier New"/>
                <a:cs typeface="Courier New"/>
              </a:rPr>
              <a:t>1  1.316856  0.318605  0.143795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2 -0.763011 -0.261403 -1.346760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3  1.174517  1.044114  0.556043</a:t>
            </a:r>
          </a:p>
          <a:p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4  1.052025 -0.021766 -1.868798</a:t>
            </a:r>
          </a:p>
          <a:p>
            <a:endParaRPr lang="fi-FI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fi-FI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df.plot</a:t>
            </a:r>
            <a:r>
              <a:rPr lang="fi-FI" sz="18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fi-FI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kind</a:t>
            </a:r>
            <a:r>
              <a:rPr lang="fi-FI" sz="1800" b="1" dirty="0">
                <a:solidFill>
                  <a:schemeClr val="tx1"/>
                </a:solidFill>
                <a:latin typeface="Courier New"/>
                <a:cs typeface="Courier New"/>
              </a:rPr>
              <a:t>='</a:t>
            </a:r>
            <a:r>
              <a:rPr lang="fi-FI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hist</a:t>
            </a:r>
            <a:r>
              <a:rPr lang="fi-FI" sz="1800" b="1" dirty="0">
                <a:solidFill>
                  <a:schemeClr val="tx1"/>
                </a:solidFill>
                <a:latin typeface="Courier New"/>
                <a:cs typeface="Courier New"/>
              </a:rPr>
              <a:t>')</a:t>
            </a:r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3361080" y="5617208"/>
            <a:ext cx="1876864" cy="338554"/>
          </a:xfrm>
          <a:prstGeom prst="wedgeRectCallout">
            <a:avLst>
              <a:gd name="adj1" fmla="val -56740"/>
              <a:gd name="adj2" fmla="val -16214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Select histogram</a:t>
            </a:r>
          </a:p>
        </p:txBody>
      </p:sp>
    </p:spTree>
    <p:extLst>
      <p:ext uri="{BB962C8B-B14F-4D97-AF65-F5344CB8AC3E}">
        <p14:creationId xmlns:p14="http://schemas.microsoft.com/office/powerpoint/2010/main" val="373549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Objectives</a:t>
            </a:r>
          </a:p>
        </p:txBody>
      </p:sp>
      <p:sp>
        <p:nvSpPr>
          <p:cNvPr id="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 introduce:</a:t>
            </a:r>
          </a:p>
          <a:p>
            <a:pPr lvl="0"/>
            <a:r>
              <a:rPr lang="en-US" dirty="0"/>
              <a:t>Matplotlib </a:t>
            </a:r>
            <a:endParaRPr lang="en-GB" dirty="0"/>
          </a:p>
          <a:p>
            <a:pPr lvl="0"/>
            <a:r>
              <a:rPr lang="en-US" dirty="0"/>
              <a:t>Plotting functions in pandas</a:t>
            </a:r>
            <a:endParaRPr lang="en-GB" dirty="0"/>
          </a:p>
          <a:p>
            <a:pPr lvl="0"/>
            <a:r>
              <a:rPr lang="en-US" dirty="0"/>
              <a:t>Python visualization tool ecosystem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7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Example (continued)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613" y="1127345"/>
            <a:ext cx="6778775" cy="5101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1077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</p:spPr>
        <p:txBody>
          <a:bodyPr/>
          <a:lstStyle/>
          <a:p>
            <a:r>
              <a:rPr lang="en-US" dirty="0"/>
              <a:t>Useful way of visualizing relationship between two one-dimensional data series</a:t>
            </a:r>
          </a:p>
          <a:p>
            <a:r>
              <a:rPr lang="en-US" dirty="0">
                <a:latin typeface="Courier New"/>
                <a:cs typeface="Courier New"/>
              </a:rPr>
              <a:t>matplotlib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pyplot</a:t>
            </a:r>
            <a:r>
              <a:rPr lang="en-US" dirty="0"/>
              <a:t> have a scatter method for plotting charts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70803" y="2466994"/>
            <a:ext cx="5661623" cy="341632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df.head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  A         B         C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0  0.627152  1.984009  0.785683</a:t>
            </a:r>
          </a:p>
          <a:p>
            <a:r>
              <a:rPr lang="pl-PL" sz="1800" dirty="0">
                <a:solidFill>
                  <a:schemeClr val="tx1"/>
                </a:solidFill>
                <a:latin typeface="Courier New"/>
                <a:cs typeface="Courier New"/>
              </a:rPr>
              <a:t>1  1.316856  0.318605  0.143795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2 -0.763011 -0.261403 -1.346760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3  1.174517  1.044114  0.556043</a:t>
            </a:r>
          </a:p>
          <a:p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4  1.052025 -0.021766 -1.868798</a:t>
            </a:r>
          </a:p>
          <a:p>
            <a:endParaRPr lang="fi-FI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plt.scatter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(df['A'], df['B'])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plt.title('Changes in A v changes in B') 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205425" y="4487821"/>
            <a:ext cx="1376760" cy="338554"/>
          </a:xfrm>
          <a:prstGeom prst="wedgeRectCallout">
            <a:avLst>
              <a:gd name="adj1" fmla="val -276974"/>
              <a:gd name="adj2" fmla="val 10504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Scatter plot</a:t>
            </a:r>
          </a:p>
        </p:txBody>
      </p:sp>
    </p:spTree>
    <p:extLst>
      <p:ext uri="{BB962C8B-B14F-4D97-AF65-F5344CB8AC3E}">
        <p14:creationId xmlns:p14="http://schemas.microsoft.com/office/powerpoint/2010/main" val="1162395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 (continued)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300" y="1146856"/>
            <a:ext cx="6561401" cy="514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9587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exploratory data analysis, it may be helpful to look at all scatter plots amongst a group of variables</a:t>
            </a:r>
          </a:p>
          <a:p>
            <a:pPr lvl="1"/>
            <a:r>
              <a:rPr lang="en-US" dirty="0"/>
              <a:t>Known as a pair plot or scatter plot matrix</a:t>
            </a:r>
          </a:p>
          <a:p>
            <a:r>
              <a:rPr lang="en-US" dirty="0"/>
              <a:t>Pandas has </a:t>
            </a:r>
            <a:r>
              <a:rPr lang="en-US" dirty="0">
                <a:latin typeface="Courier New"/>
                <a:cs typeface="Courier New"/>
              </a:rPr>
              <a:t>scatter_matrix</a:t>
            </a:r>
            <a:r>
              <a:rPr lang="en-US" dirty="0"/>
              <a:t> function	</a:t>
            </a:r>
          </a:p>
          <a:p>
            <a:pPr lvl="1"/>
            <a:r>
              <a:rPr lang="en-US" dirty="0"/>
              <a:t>Works with a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  <a:p>
            <a:pPr lvl="1"/>
            <a:r>
              <a:rPr lang="en-US" dirty="0"/>
              <a:t>Also supports placing histograms or density plots of each variable along the diagonal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Matrix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23968" y="3411210"/>
            <a:ext cx="6847722" cy="286232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df.head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  A         B         C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0  0.627152  1.984009  0.785683</a:t>
            </a:r>
          </a:p>
          <a:p>
            <a:r>
              <a:rPr lang="pl-PL" sz="1800" dirty="0">
                <a:solidFill>
                  <a:schemeClr val="tx1"/>
                </a:solidFill>
                <a:latin typeface="Courier New"/>
                <a:cs typeface="Courier New"/>
              </a:rPr>
              <a:t>1  1.316856  0.318605  0.143795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2 -0.763011 -0.261403 -1.346760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3  1.174517  1.044114  0.556043</a:t>
            </a:r>
          </a:p>
          <a:p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4  1.052025 -0.021766 -1.868798</a:t>
            </a:r>
          </a:p>
          <a:p>
            <a:endParaRPr lang="fi-FI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fi-FI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pd.scatter_matrix</a:t>
            </a:r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fi-FI" sz="1800" dirty="0" err="1">
                <a:solidFill>
                  <a:schemeClr val="tx1"/>
                </a:solidFill>
                <a:latin typeface="Courier New"/>
                <a:cs typeface="Courier New"/>
              </a:rPr>
              <a:t>df</a:t>
            </a:r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, diagonal='kde',alpha=0.3)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810173" y="4377001"/>
            <a:ext cx="1497419" cy="584776"/>
          </a:xfrm>
          <a:prstGeom prst="wedgeRectCallout">
            <a:avLst>
              <a:gd name="adj1" fmla="val -111041"/>
              <a:gd name="adj2" fmla="val 21883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Density plot on diagonal</a:t>
            </a:r>
          </a:p>
        </p:txBody>
      </p:sp>
    </p:spTree>
    <p:extLst>
      <p:ext uri="{BB962C8B-B14F-4D97-AF65-F5344CB8AC3E}">
        <p14:creationId xmlns:p14="http://schemas.microsoft.com/office/powerpoint/2010/main" val="749375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Matrix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699" y="1214753"/>
            <a:ext cx="6486602" cy="506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0970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08AC4D9-C0D9-4123-8B9C-50DC204DE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891958"/>
              </p:ext>
            </p:extLst>
          </p:nvPr>
        </p:nvGraphicFramePr>
        <p:xfrm>
          <a:off x="2061972" y="1447543"/>
          <a:ext cx="5020056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020056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Introducing Matplotlib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Plotting Functions in Pandas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Python Visualization Tool Ecosystem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829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0C31336-2D6F-4189-979E-2F010D4E7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461144"/>
              </p:ext>
            </p:extLst>
          </p:nvPr>
        </p:nvGraphicFramePr>
        <p:xfrm>
          <a:off x="2061972" y="1447543"/>
          <a:ext cx="5020056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020056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Introducing Matplotlib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Plotting Functions in Pandas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Python Visualization Tool Ecosystem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913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Summary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 introduced:</a:t>
            </a:r>
          </a:p>
          <a:p>
            <a:pPr lvl="0"/>
            <a:r>
              <a:rPr lang="en-US" dirty="0"/>
              <a:t>Matplotlib </a:t>
            </a:r>
            <a:endParaRPr lang="en-GB" dirty="0"/>
          </a:p>
          <a:p>
            <a:pPr lvl="0"/>
            <a:r>
              <a:rPr lang="en-US" dirty="0"/>
              <a:t>Plotting functions in pandas</a:t>
            </a:r>
            <a:endParaRPr lang="en-GB" dirty="0"/>
          </a:p>
          <a:p>
            <a:pPr lvl="0"/>
            <a:r>
              <a:rPr lang="en-US" dirty="0"/>
              <a:t>Python visualization tool ecosystem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3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E93D692-2D04-4636-9B0E-D1EA92E02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278864"/>
              </p:ext>
            </p:extLst>
          </p:nvPr>
        </p:nvGraphicFramePr>
        <p:xfrm>
          <a:off x="2061972" y="1447543"/>
          <a:ext cx="5020056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020056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Introducing Matplotlib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Plotting Functions in Pandas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Python Visualization Tool Ecosystem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04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matplotlib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is a plotting package designed for creating publication quality plots</a:t>
            </a:r>
          </a:p>
          <a:p>
            <a:pPr lvl="1"/>
            <a:r>
              <a:rPr lang="en-US" dirty="0"/>
              <a:t>Has a number of add-on toolkits</a:t>
            </a:r>
          </a:p>
          <a:p>
            <a:pPr lvl="2"/>
            <a:r>
              <a:rPr lang="en-US" dirty="0"/>
              <a:t>3D plots</a:t>
            </a:r>
          </a:p>
          <a:p>
            <a:pPr lvl="2"/>
            <a:r>
              <a:rPr lang="en-US" dirty="0"/>
              <a:t>Mapping and projections</a:t>
            </a:r>
          </a:p>
          <a:p>
            <a:r>
              <a:rPr lang="en-US" dirty="0">
                <a:latin typeface="Courier New"/>
                <a:cs typeface="Courier New"/>
              </a:rPr>
              <a:t>pyplot</a:t>
            </a:r>
            <a:r>
              <a:rPr lang="en-US" dirty="0"/>
              <a:t> is a module built on </a:t>
            </a:r>
            <a:r>
              <a:rPr lang="en-US" dirty="0">
                <a:latin typeface="Courier New"/>
                <a:cs typeface="Courier New"/>
              </a:rPr>
              <a:t>matplotlib</a:t>
            </a:r>
            <a:r>
              <a:rPr lang="en-US" dirty="0">
                <a:latin typeface="+mn-lt"/>
                <a:cs typeface="Courier New"/>
              </a:rPr>
              <a:t> </a:t>
            </a:r>
            <a:r>
              <a:rPr lang="en-US" dirty="0"/>
              <a:t>usually imported as</a:t>
            </a:r>
            <a:r>
              <a:rPr lang="en-US" dirty="0">
                <a:latin typeface="+mn-lt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plt</a:t>
            </a:r>
          </a:p>
          <a:p>
            <a:r>
              <a:rPr lang="en-US" dirty="0">
                <a:latin typeface="+mn-lt"/>
                <a:cs typeface="Courier New"/>
              </a:rPr>
              <a:t>Run in </a:t>
            </a:r>
            <a:r>
              <a:rPr lang="en-US" dirty="0">
                <a:latin typeface="Courier New"/>
                <a:cs typeface="Courier New"/>
              </a:rPr>
              <a:t>pylab</a:t>
            </a:r>
            <a:r>
              <a:rPr lang="en-US" dirty="0">
                <a:latin typeface="+mn-lt"/>
                <a:cs typeface="Courier New"/>
              </a:rPr>
              <a:t> mode in IPython</a:t>
            </a:r>
          </a:p>
          <a:p>
            <a:r>
              <a:rPr lang="en-US" dirty="0"/>
              <a:t>In this chapter, we provide enough detail to begin working with </a:t>
            </a:r>
            <a:r>
              <a:rPr lang="en-US" dirty="0">
                <a:latin typeface="Courier New"/>
                <a:cs typeface="Courier New"/>
              </a:rPr>
              <a:t>matplotlib</a:t>
            </a:r>
          </a:p>
          <a:p>
            <a:pPr lvl="1"/>
            <a:r>
              <a:rPr lang="en-US" dirty="0"/>
              <a:t>Full documentation including extensive examples can be found at:</a:t>
            </a:r>
          </a:p>
          <a:p>
            <a:pPr lvl="2"/>
            <a:r>
              <a:rPr lang="en-US" dirty="0">
                <a:latin typeface="+mj-lt"/>
                <a:cs typeface="Courier New"/>
                <a:hlinkClick r:id="rId3"/>
              </a:rPr>
              <a:t>http://matplotlib.org/2.0.0/index.html</a:t>
            </a:r>
            <a:r>
              <a:rPr lang="en-US" dirty="0">
                <a:latin typeface="+mj-lt"/>
                <a:cs typeface="Courier New"/>
              </a:rPr>
              <a:t>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Introducing Matplotlib </a:t>
            </a:r>
          </a:p>
        </p:txBody>
      </p:sp>
    </p:spTree>
    <p:extLst>
      <p:ext uri="{BB962C8B-B14F-4D97-AF65-F5344CB8AC3E}">
        <p14:creationId xmlns:p14="http://schemas.microsoft.com/office/powerpoint/2010/main" val="121773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 and Subplots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995080"/>
            <a:ext cx="8016949" cy="5065062"/>
          </a:xfrm>
        </p:spPr>
        <p:txBody>
          <a:bodyPr/>
          <a:lstStyle/>
          <a:p>
            <a:r>
              <a:rPr lang="en-US" dirty="0"/>
              <a:t>Plots reside within a </a:t>
            </a:r>
            <a:r>
              <a:rPr lang="en-US" dirty="0">
                <a:latin typeface="Courier New"/>
                <a:cs typeface="Courier New"/>
              </a:rPr>
              <a:t>Figure</a:t>
            </a:r>
            <a:r>
              <a:rPr lang="en-US" dirty="0"/>
              <a:t> object</a:t>
            </a:r>
          </a:p>
          <a:p>
            <a:r>
              <a:rPr lang="en-US" dirty="0"/>
              <a:t>Subplots are added to a </a:t>
            </a:r>
            <a:r>
              <a:rPr lang="en-US" dirty="0">
                <a:latin typeface="Courier New"/>
                <a:cs typeface="Courier New"/>
              </a:rPr>
              <a:t>Figure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Using </a:t>
            </a:r>
            <a:r>
              <a:rPr lang="en-US" dirty="0">
                <a:latin typeface="Courier New"/>
                <a:cs typeface="Courier New"/>
              </a:rPr>
              <a:t>add_subplot(rows, columns, plot number)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Returns </a:t>
            </a:r>
            <a:r>
              <a:rPr lang="en-US" dirty="0">
                <a:latin typeface="Courier New"/>
                <a:cs typeface="Courier New"/>
              </a:rPr>
              <a:t>AxesSubplot</a:t>
            </a:r>
            <a:r>
              <a:rPr lang="en-US" dirty="0">
                <a:latin typeface="+mn-lt"/>
                <a:cs typeface="Courier New"/>
              </a:rPr>
              <a:t> objects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47887" y="2379728"/>
            <a:ext cx="6896710" cy="397031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import matplotlib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from matplotlib import pyplot as plt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figure = plt.figure()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sp1 = figure.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add_subplot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(2,2,1)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sp2 = figure.add_subplot(2,2,2)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sp3 = figure.add_subplot(2,2,3)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sp4 = figure.add_subplot(2,2,4)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sp1.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plot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(randn(100).cumsum(), 'k—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sp2.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hist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(randn(100), bins=20)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sp3.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scatter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(randn(100), randn(100)-5*randn(100))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sp4.hist(randn(100), bins=20, color=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en-GB" sz="1800" dirty="0">
                <a:solidFill>
                  <a:schemeClr val="tx1"/>
                </a:solidFill>
                <a:latin typeface="Courier New"/>
                <a:cs typeface="Courier New"/>
              </a:rPr>
              <a:t>r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plt.show()</a:t>
            </a:r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559825" y="2168712"/>
            <a:ext cx="1545913" cy="584776"/>
          </a:xfrm>
          <a:prstGeom prst="wedgeRectCallout">
            <a:avLst>
              <a:gd name="adj1" fmla="val -116723"/>
              <a:gd name="adj2" fmla="val 17504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2x2 subplots, subplot 1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6622007" y="3515260"/>
            <a:ext cx="1499292" cy="584776"/>
          </a:xfrm>
          <a:prstGeom prst="wedgeRectCallout">
            <a:avLst>
              <a:gd name="adj1" fmla="val -123683"/>
              <a:gd name="adj2" fmla="val -1480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2x2 subplots, subplot 2</a:t>
            </a:r>
          </a:p>
        </p:txBody>
      </p:sp>
    </p:spTree>
    <p:extLst>
      <p:ext uri="{BB962C8B-B14F-4D97-AF65-F5344CB8AC3E}">
        <p14:creationId xmlns:p14="http://schemas.microsoft.com/office/powerpoint/2010/main" val="125228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 and Subplots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831" y="1149441"/>
            <a:ext cx="6600339" cy="5133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447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Plots can be saved using the </a:t>
            </a:r>
            <a:r>
              <a:rPr lang="en-US" dirty="0">
                <a:latin typeface="Courier New"/>
                <a:cs typeface="Courier New"/>
              </a:rPr>
              <a:t>savefig</a:t>
            </a:r>
            <a:r>
              <a:rPr lang="en-US" dirty="0"/>
              <a:t> method</a:t>
            </a:r>
          </a:p>
          <a:p>
            <a:r>
              <a:rPr lang="en-US" dirty="0"/>
              <a:t>Various file formats are supported and can be listed with the following command:</a:t>
            </a:r>
          </a:p>
          <a:p>
            <a:endParaRPr lang="en-US" sz="2000" dirty="0"/>
          </a:p>
          <a:p>
            <a:endParaRPr lang="en-US" dirty="0">
              <a:latin typeface="+mn-lt"/>
              <a:cs typeface="Courier New"/>
            </a:endParaRPr>
          </a:p>
          <a:p>
            <a:endParaRPr lang="en-US" dirty="0">
              <a:latin typeface="+mn-lt"/>
              <a:cs typeface="Courier New"/>
            </a:endParaRPr>
          </a:p>
          <a:p>
            <a:endParaRPr lang="en-US" dirty="0">
              <a:latin typeface="+mn-lt"/>
              <a:cs typeface="Courier New"/>
            </a:endParaRPr>
          </a:p>
          <a:p>
            <a:endParaRPr lang="en-US" dirty="0">
              <a:latin typeface="+mn-lt"/>
              <a:cs typeface="Courier New"/>
            </a:endParaRPr>
          </a:p>
          <a:p>
            <a:endParaRPr lang="en-US" dirty="0">
              <a:latin typeface="+mn-lt"/>
              <a:cs typeface="Courier New"/>
            </a:endParaRPr>
          </a:p>
          <a:p>
            <a:r>
              <a:rPr lang="en-US" dirty="0">
                <a:latin typeface="+mn-lt"/>
                <a:cs typeface="Courier New"/>
              </a:rPr>
              <a:t>Using the extension indicates which format to save as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47887" y="2270870"/>
            <a:ext cx="7764484" cy="258532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plt.gcf().canvas.get_supported_filetypes_grouped()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{'Postscript': ['ps'], 'Encapsulated Postscript': ['eps'], 'Portable Document Format': ['pdf'], 'PGF code for LaTeX': ['pgf'], 'Portable Network Graphics': ['png'], 'Raw RGBA bitmap': ['raw', 'rgba'], 'Scalable Vector Graphics': ['svg', 'svgz'], 'Joint Photographic Experts Group': ['jpeg', 'jpg'], 'Tagged Image File Format': ['tif', 'tiff']}</a:t>
            </a:r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0C2DB-2BE0-BC4F-9262-6C0A6A5B5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887" y="5289211"/>
            <a:ext cx="6758967" cy="64633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plt.savefig('chart1.jpg')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plt.savefig('chart1.pdf'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2073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plot function accepts arrays of x and y coordinates and also an optional string </a:t>
            </a:r>
          </a:p>
          <a:p>
            <a:pPr lvl="1"/>
            <a:r>
              <a:rPr lang="en-US" dirty="0"/>
              <a:t>Optional string is for color and style</a:t>
            </a:r>
          </a:p>
          <a:p>
            <a:pPr lvl="2"/>
            <a:r>
              <a:rPr lang="en-US" dirty="0"/>
              <a:t>E.g., </a:t>
            </a:r>
            <a:r>
              <a:rPr lang="en-US" dirty="0">
                <a:latin typeface="Courier New"/>
                <a:cs typeface="Courier New"/>
              </a:rPr>
              <a:t>sp1.plot(x,y,'r—')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indicates red color and </a:t>
            </a:r>
            <a:r>
              <a:rPr lang="en-US" dirty="0">
                <a:latin typeface="Courier New"/>
                <a:cs typeface="Courier New"/>
              </a:rPr>
              <a:t>--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is the dashed style</a:t>
            </a:r>
          </a:p>
          <a:p>
            <a:r>
              <a:rPr lang="en-US" dirty="0"/>
              <a:t>More explicit requests for color and style can be made 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/>
                <a:cs typeface="Courier New"/>
              </a:rPr>
              <a:t>sp1.plot(x,y,linestyle='—', color='r')</a:t>
            </a:r>
          </a:p>
          <a:p>
            <a:r>
              <a:rPr lang="en-US" dirty="0">
                <a:latin typeface="+mn-lt"/>
                <a:cs typeface="Courier New"/>
              </a:rPr>
              <a:t>Plots will have continuous line plots and, therefore, will have data interpolated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Can request data points to be shown</a:t>
            </a:r>
          </a:p>
          <a:p>
            <a:pPr lvl="2"/>
            <a:r>
              <a:rPr lang="en-US" dirty="0"/>
              <a:t>E.g., </a:t>
            </a:r>
            <a:r>
              <a:rPr lang="en-US" dirty="0">
                <a:latin typeface="Courier New"/>
                <a:cs typeface="Courier New"/>
              </a:rPr>
              <a:t>sp1.plot(x,y,'ro—')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Or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sp1.plot(x,y,linestyle='—', color='r', marker='o')</a:t>
            </a:r>
          </a:p>
          <a:p>
            <a:pPr lvl="2"/>
            <a:endParaRPr lang="en-US" dirty="0">
              <a:latin typeface="Courier New"/>
              <a:cs typeface="Courier New"/>
            </a:endParaRPr>
          </a:p>
          <a:p>
            <a:pPr lvl="2"/>
            <a:endParaRPr lang="en-US" dirty="0">
              <a:latin typeface="Courier New"/>
              <a:cs typeface="Courier New"/>
            </a:endParaRPr>
          </a:p>
          <a:p>
            <a:pPr lvl="1"/>
            <a:endParaRPr lang="en-US" dirty="0">
              <a:latin typeface="+mn-lt"/>
              <a:cs typeface="Courier New"/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 and Styles</a:t>
            </a:r>
          </a:p>
        </p:txBody>
      </p:sp>
    </p:spTree>
    <p:extLst>
      <p:ext uri="{BB962C8B-B14F-4D97-AF65-F5344CB8AC3E}">
        <p14:creationId xmlns:p14="http://schemas.microsoft.com/office/powerpoint/2010/main" val="2481319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and Legends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example shows how to change axis ticks, labels, and add a title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84531" y="1712064"/>
            <a:ext cx="4621063" cy="341632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figure = plt.figure()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p1 = figure.add_subplot(1,1,1)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p1.plot(randn(1000).cumsum())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p1.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set_title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('Random Walk')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p1.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set_xticks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([0,500,1000])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p1.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set_xlabel</a:t>
            </a:r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('</a:t>
            </a:r>
            <a:r>
              <a:rPr lang="pt-BR" sz="1800" dirty="0" err="1">
                <a:solidFill>
                  <a:schemeClr val="tx1"/>
                </a:solidFill>
                <a:latin typeface="Courier New"/>
                <a:cs typeface="Courier New"/>
              </a:rPr>
              <a:t>Count</a:t>
            </a:r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')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p1.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set_ylabel</a:t>
            </a:r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('Random Number')</a:t>
            </a:r>
          </a:p>
          <a:p>
            <a:endParaRPr lang="en-US" sz="1800" dirty="0"/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917853" y="3420224"/>
            <a:ext cx="1571717" cy="584776"/>
          </a:xfrm>
          <a:prstGeom prst="wedgeRectCallout">
            <a:avLst>
              <a:gd name="adj1" fmla="val -117021"/>
              <a:gd name="adj2" fmla="val -3813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set_yticks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for Y axis</a:t>
            </a:r>
          </a:p>
        </p:txBody>
      </p:sp>
    </p:spTree>
    <p:extLst>
      <p:ext uri="{BB962C8B-B14F-4D97-AF65-F5344CB8AC3E}">
        <p14:creationId xmlns:p14="http://schemas.microsoft.com/office/powerpoint/2010/main" val="1825316051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Custom 2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3A7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25000"/>
            <a:lumOff val="75000"/>
          </a:schemeClr>
        </a:solidFill>
        <a:ln w="9525" algn="ctr">
          <a:solidFill>
            <a:schemeClr val="tx1"/>
          </a:solidFill>
          <a:round/>
          <a:headEnd/>
          <a:tailEnd/>
        </a:ln>
      </a:spPr>
      <a:bodyPr wrap="square">
        <a:spAutoFit/>
      </a:bodyPr>
      <a:lstStyle>
        <a:defPPr>
          <a:defRPr sz="1400" dirty="0" smtClean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 bwMode="auto">
        <a:solidFill>
          <a:schemeClr val="accent1"/>
        </a:soli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>
        <a:spAutoFit/>
      </a:bodyPr>
      <a:lstStyle>
        <a:defPPr eaLnBrk="1" hangingPunct="1">
          <a:defRPr dirty="0" smtClean="0">
            <a:latin typeface="Courier New" pitchFamily="49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NEW_Course_Summary_Template_2016" id="{A57DDD17-349E-400F-800F-BB671E09D120}" vid="{4FD302E6-2B7B-42E1-906A-3BDDEFF8660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EVEA5JW6U4JV-6-9960</_dlc_DocId>
    <_dlc_DocIdUrl xmlns="037063e9-a85e-4c78-8627-f1a9315663e5">
      <Url>https://portal.roitraining.com/Courses/_layouts/DocIdRedir.aspx?ID=EVEA5JW6U4JV-6-9960</Url>
      <Description>EVEA5JW6U4JV-6-9960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DC1111-121F-4086-B564-4B1C46DE4F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  <ds:schemaRef ds:uri="037063e9-a85e-4c78-8627-f1a9315663e5"/>
    <ds:schemaRef ds:uri="027ed24f-5970-4294-be5c-0919c5aaa214"/>
  </ds:schemaRefs>
</ds:datastoreItem>
</file>

<file path=customXml/itemProps4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ROI_Course_Summary_Template_2017</Template>
  <TotalTime>1153</TotalTime>
  <Words>1221</Words>
  <Application>Microsoft Office PowerPoint</Application>
  <PresentationFormat>On-screen Show (4:3)</PresentationFormat>
  <Paragraphs>236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Tahoma</vt:lpstr>
      <vt:lpstr>Wingdings</vt:lpstr>
      <vt:lpstr>ROI Standard Theme</vt:lpstr>
      <vt:lpstr>Chapter 5:  Plotting and Visualization</vt:lpstr>
      <vt:lpstr>Chapter Objectives</vt:lpstr>
      <vt:lpstr>Chapter Concepts</vt:lpstr>
      <vt:lpstr>Introducing Matplotlib </vt:lpstr>
      <vt:lpstr>Figures and Subplots</vt:lpstr>
      <vt:lpstr>Figures and Subplots Example</vt:lpstr>
      <vt:lpstr>Saving Plot</vt:lpstr>
      <vt:lpstr>Colors and Styles</vt:lpstr>
      <vt:lpstr>Labels and Legends</vt:lpstr>
      <vt:lpstr>Labels and Legends Example</vt:lpstr>
      <vt:lpstr>Chapter Concepts</vt:lpstr>
      <vt:lpstr>Plotting Functions in Pandas</vt:lpstr>
      <vt:lpstr>A Simple Example</vt:lpstr>
      <vt:lpstr>A Simple Example (continued)</vt:lpstr>
      <vt:lpstr>Line Plot with DataFrame</vt:lpstr>
      <vt:lpstr>Line Plot with DataFrame (continued)</vt:lpstr>
      <vt:lpstr>Series plot() Arguments</vt:lpstr>
      <vt:lpstr>DataFrame plot() Arguments</vt:lpstr>
      <vt:lpstr>Histogram Example</vt:lpstr>
      <vt:lpstr>Histogram Example (continued)</vt:lpstr>
      <vt:lpstr>Scatter Plots</vt:lpstr>
      <vt:lpstr>Scatter Plots (continued)</vt:lpstr>
      <vt:lpstr>Scatter Plot Matrix</vt:lpstr>
      <vt:lpstr>Scatter Plot Matrix Example</vt:lpstr>
      <vt:lpstr>Chapter Concepts</vt:lpstr>
      <vt:lpstr>Chapter Concepts</vt:lpstr>
      <vt:lpstr>Chapter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 Plotting and Visualization</dc:title>
  <dc:creator>Linda Karsen</dc:creator>
  <cp:lastModifiedBy>Christel Silva</cp:lastModifiedBy>
  <cp:revision>43</cp:revision>
  <dcterms:created xsi:type="dcterms:W3CDTF">2017-04-03T16:55:00Z</dcterms:created>
  <dcterms:modified xsi:type="dcterms:W3CDTF">2019-09-24T22:26:12Z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05e6e956-66f2-4004-9d10-5c8f0c7141bf</vt:lpwstr>
  </property>
</Properties>
</file>