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handoutMasterIdLst>
    <p:handoutMasterId r:id="rId43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62" r:id="rId21"/>
    <p:sldId id="363" r:id="rId22"/>
    <p:sldId id="342" r:id="rId23"/>
    <p:sldId id="355" r:id="rId24"/>
    <p:sldId id="343" r:id="rId25"/>
    <p:sldId id="353" r:id="rId26"/>
    <p:sldId id="344" r:id="rId27"/>
    <p:sldId id="360" r:id="rId28"/>
    <p:sldId id="345" r:id="rId29"/>
    <p:sldId id="346" r:id="rId30"/>
    <p:sldId id="347" r:id="rId31"/>
    <p:sldId id="359" r:id="rId32"/>
    <p:sldId id="348" r:id="rId33"/>
    <p:sldId id="361" r:id="rId34"/>
    <p:sldId id="356" r:id="rId35"/>
    <p:sldId id="357" r:id="rId36"/>
    <p:sldId id="358" r:id="rId37"/>
    <p:sldId id="330" r:id="rId38"/>
    <p:sldId id="349" r:id="rId39"/>
    <p:sldId id="354" r:id="rId40"/>
    <p:sldId id="351" r:id="rId4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82" d="100"/>
          <a:sy n="82" d="100"/>
        </p:scale>
        <p:origin x="84" y="714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8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28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08722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02151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400072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25999" cy="5072616"/>
          </a:xfrm>
        </p:spPr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good but were in fact fraudulent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fraudulent but were in fact good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747846" y="2848562"/>
            <a:ext cx="3754355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30508" y="1588198"/>
            <a:ext cx="6482985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sklearn.ensemble import RandomForestClassifier</a:t>
            </a:r>
          </a:p>
          <a:p>
            <a:r>
              <a:rPr lang="en-US" sz="1600" b="1" dirty="0"/>
              <a:t>modelRF = RandomForestClassifier(n_estimators=10)</a:t>
            </a:r>
          </a:p>
          <a:p>
            <a:r>
              <a:rPr lang="en-US" sz="1600" b="1" dirty="0"/>
              <a:t>modelRF.fit(trainX,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3445325"/>
            <a:ext cx="732704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modelRF.predict(testX)</a:t>
            </a:r>
          </a:p>
          <a:p>
            <a:r>
              <a:rPr lang="en-US" sz="1600" b="1" dirty="0"/>
              <a:t>from sklearn import metrics</a:t>
            </a:r>
          </a:p>
          <a:p>
            <a:r>
              <a:rPr lang="en-US" sz="1600" b="1" dirty="0"/>
              <a:t>print ("Accuracy:",metrics.accuracy_score(testY, predY))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endParaRPr lang="en-US" sz="1600" b="1" dirty="0"/>
          </a:p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feature_imp = pd.Series(modelRF.feature_importances_,\    </a:t>
            </a:r>
            <a:br>
              <a:rPr lang="en-US" sz="1600" b="1" dirty="0"/>
            </a:br>
            <a:r>
              <a:rPr lang="en-US" sz="1600" b="1" dirty="0"/>
              <a:t>    index=trainX.columns).sort_values(ascending=False)</a:t>
            </a:r>
          </a:p>
          <a:p>
            <a:r>
              <a:rPr lang="en-US" sz="1600" b="1" dirty="0"/>
              <a:t>print (feature_imp)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33530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 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3447" y="2931126"/>
            <a:ext cx="5217107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67541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look at how good a model is at making predictions is the Receiver Operating Characteristic curve and the AUC (Area Under Curve)</a:t>
            </a:r>
          </a:p>
          <a:p>
            <a:r>
              <a:rPr lang="en-US" dirty="0"/>
              <a:t>Plots the True Positive Rate (TPR) vs the False Positive Rate (FPR)</a:t>
            </a:r>
          </a:p>
          <a:p>
            <a:r>
              <a:rPr lang="en-US" dirty="0"/>
              <a:t>A good model gives a value close to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83755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85125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DDBF1534-2A1A-4210-A5A9-F76B8815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00750"/>
            <a:ext cx="4911251" cy="5072616"/>
          </a:xfrm>
        </p:spPr>
        <p:txBody>
          <a:bodyPr/>
          <a:lstStyle/>
          <a:p>
            <a:r>
              <a:rPr lang="en-US" dirty="0"/>
              <a:t>Support Vector Machine attempts to find the hyperplane that separates the two classes better—in this case, B clearly does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it tries to find the right hyperplane that maximizes the distances from that plane to the nearest data points in either group—again, it is B in this case</a:t>
            </a:r>
          </a:p>
          <a:p>
            <a:pPr lvl="1"/>
            <a:r>
              <a:rPr lang="en-US" dirty="0"/>
              <a:t>This is called a margin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3A780-A4DA-4F41-828B-8B7F4FD77CB7}"/>
              </a:ext>
            </a:extLst>
          </p:cNvPr>
          <p:cNvGrpSpPr/>
          <p:nvPr/>
        </p:nvGrpSpPr>
        <p:grpSpPr>
          <a:xfrm>
            <a:off x="5707305" y="1173989"/>
            <a:ext cx="2919021" cy="2157311"/>
            <a:chOff x="1241501" y="1755519"/>
            <a:chExt cx="2687955" cy="198654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E6E372-32A7-4472-AB83-26A38D40F127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8E896A-192B-4DC7-B37D-C3FFAA095D32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D91A50-B449-449F-9BDE-8EFEBCC2DDCE}"/>
                  </a:ext>
                </a:extLst>
              </p:cNvPr>
              <p:cNvSpPr/>
              <p:nvPr/>
            </p:nvSpPr>
            <p:spPr bwMode="auto">
              <a:xfrm>
                <a:off x="4096385" y="319024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8265840-6905-4CF9-84A7-12EDB9E7571F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02F5390-FB14-49A9-AB29-BF08EC7CB2DA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0484B95-4E8C-4A25-A288-0FF647CEEAEE}"/>
                  </a:ext>
                </a:extLst>
              </p:cNvPr>
              <p:cNvSpPr/>
              <p:nvPr/>
            </p:nvSpPr>
            <p:spPr bwMode="auto">
              <a:xfrm>
                <a:off x="2029375" y="4394198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D82026-D972-45DF-B481-4E67B88CAB16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A68367E-6899-4339-B514-0735ED2031D1}"/>
                  </a:ext>
                </a:extLst>
              </p:cNvPr>
              <p:cNvSpPr/>
              <p:nvPr/>
            </p:nvSpPr>
            <p:spPr bwMode="auto">
              <a:xfrm>
                <a:off x="1489550" y="3139439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79EE43A-1057-4AE9-9AC2-F3B7946D4BBD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1FE32DD-E8AA-4D8A-B1DC-B7F411D27177}"/>
                  </a:ext>
                </a:extLst>
              </p:cNvPr>
              <p:cNvSpPr/>
              <p:nvPr/>
            </p:nvSpPr>
            <p:spPr bwMode="auto">
              <a:xfrm>
                <a:off x="1726248" y="2834641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84DB0B6-B8FD-4E37-968E-B38830FFAB3B}"/>
                  </a:ext>
                </a:extLst>
              </p:cNvPr>
              <p:cNvSpPr/>
              <p:nvPr/>
            </p:nvSpPr>
            <p:spPr bwMode="auto">
              <a:xfrm>
                <a:off x="2239646" y="2987040"/>
                <a:ext cx="203200" cy="2032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284AB1A-ADE5-4595-AC5A-8C1A3C3CF506}"/>
                  </a:ext>
                </a:extLst>
              </p:cNvPr>
              <p:cNvSpPr/>
              <p:nvPr/>
            </p:nvSpPr>
            <p:spPr bwMode="auto">
              <a:xfrm>
                <a:off x="3519171" y="33934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F6B4E8-D1E5-4CB8-B457-0FBCDCC32366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B660EF-DC4D-4215-83A4-6E6E32D44CED}"/>
                  </a:ext>
                </a:extLst>
              </p:cNvPr>
              <p:cNvSpPr/>
              <p:nvPr/>
            </p:nvSpPr>
            <p:spPr bwMode="auto">
              <a:xfrm>
                <a:off x="3538854" y="369386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5FC2D69-48A8-4A7F-A9D5-8B605CB4BECC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E1F37FA-94F6-467C-A8BD-AFFD31983173}"/>
                  </a:ext>
                </a:extLst>
              </p:cNvPr>
              <p:cNvSpPr/>
              <p:nvPr/>
            </p:nvSpPr>
            <p:spPr bwMode="auto">
              <a:xfrm>
                <a:off x="3528852" y="2608229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7505048-6F3D-45E3-B440-A7A73F34D1EC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725B1F-9F91-4B04-BCD6-E808C66FBE6F}"/>
                  </a:ext>
                </a:extLst>
              </p:cNvPr>
              <p:cNvSpPr/>
              <p:nvPr/>
            </p:nvSpPr>
            <p:spPr bwMode="auto">
              <a:xfrm>
                <a:off x="3406774" y="4078001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9B105CE-B267-4FD7-8CC9-88B4237CF9E2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4FB71B-7543-48AB-A2ED-BAFF9DC0D1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F7B3F1-875F-48E4-A9F6-165A556A7A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0CA4E4-7314-46A9-B133-31FD5AAF3D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D03ED4-27C2-4604-9700-AF5A2F49C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570" y="2091402"/>
              <a:ext cx="585512" cy="15015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01752D-B6EA-411F-B04C-CE7413E7AB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A354EB-10A9-434F-8893-A95206EEC9F2}"/>
                </a:ext>
              </a:extLst>
            </p:cNvPr>
            <p:cNvSpPr txBox="1"/>
            <p:nvPr/>
          </p:nvSpPr>
          <p:spPr>
            <a:xfrm>
              <a:off x="2042839" y="18563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87384-6B3E-4803-AB2A-7270BAEAE1EB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C424E3-2382-4905-A3E2-871E2B39CCA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24342C5-120C-4807-A598-08E62DFD840B}"/>
              </a:ext>
            </a:extLst>
          </p:cNvPr>
          <p:cNvGrpSpPr/>
          <p:nvPr/>
        </p:nvGrpSpPr>
        <p:grpSpPr>
          <a:xfrm>
            <a:off x="5707305" y="3880400"/>
            <a:ext cx="2924631" cy="2142528"/>
            <a:chOff x="4370780" y="4311719"/>
            <a:chExt cx="2687955" cy="196914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54EA224-FDAD-4EE5-91BB-FEC5C20EB980}"/>
                </a:ext>
              </a:extLst>
            </p:cNvPr>
            <p:cNvGrpSpPr/>
            <p:nvPr/>
          </p:nvGrpSpPr>
          <p:grpSpPr>
            <a:xfrm>
              <a:off x="4370780" y="4630205"/>
              <a:ext cx="2687955" cy="1650658"/>
              <a:chOff x="1050925" y="2458720"/>
              <a:chExt cx="3937635" cy="241808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4E25EE-1314-40ED-9807-3C1BFC4D0B4C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54B54B3-8950-4D0F-9EED-8B3B45D5E2B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70B8F7-2B0D-4354-86C7-1568101C5B1D}"/>
                  </a:ext>
                </a:extLst>
              </p:cNvPr>
              <p:cNvSpPr/>
              <p:nvPr/>
            </p:nvSpPr>
            <p:spPr bwMode="auto">
              <a:xfrm>
                <a:off x="2385218" y="33528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3606C35-6843-4BC5-9063-7663F7083A94}"/>
                  </a:ext>
                </a:extLst>
              </p:cNvPr>
              <p:cNvSpPr/>
              <p:nvPr/>
            </p:nvSpPr>
            <p:spPr bwMode="auto">
              <a:xfrm>
                <a:off x="2232025" y="37693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68329AA-06D5-4251-A2BB-44A2512C242E}"/>
                  </a:ext>
                </a:extLst>
              </p:cNvPr>
              <p:cNvSpPr/>
              <p:nvPr/>
            </p:nvSpPr>
            <p:spPr bwMode="auto">
              <a:xfrm>
                <a:off x="2029375" y="439419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FA2061D-F632-43DE-A408-9F3BF678370E}"/>
                  </a:ext>
                </a:extLst>
              </p:cNvPr>
              <p:cNvSpPr/>
              <p:nvPr/>
            </p:nvSpPr>
            <p:spPr bwMode="auto">
              <a:xfrm>
                <a:off x="1961833" y="3538572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94C396-FFDD-496F-8B94-9E869ADB312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96A4BCC-088D-4807-98E7-5B02D2EAA9D2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A660396-E08A-4C1B-8466-D50051CD38B1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F38AEB3-3489-48F1-889E-AEDF17888251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95A5A9D-8F7B-4B9B-96AD-4901747C5736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9D7630B-21B1-473B-8148-CFADB962DDC4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9F2D035-2825-4897-96B4-84DE1540AB14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81E372-D858-4FC6-AEE0-D1079796F128}"/>
                  </a:ext>
                </a:extLst>
              </p:cNvPr>
              <p:cNvSpPr/>
              <p:nvPr/>
            </p:nvSpPr>
            <p:spPr bwMode="auto">
              <a:xfrm>
                <a:off x="2816541" y="419808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8ADC77-CB1F-4E82-A62E-D65AE5C6B193}"/>
                  </a:ext>
                </a:extLst>
              </p:cNvPr>
              <p:cNvSpPr/>
              <p:nvPr/>
            </p:nvSpPr>
            <p:spPr bwMode="auto">
              <a:xfrm>
                <a:off x="3528851" y="260823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4C67EA7-00A2-45B4-9765-1411CF83B6D5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0B628F-54AB-487A-A048-A6BF4E13839B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C82A362-6CD8-4F95-BF80-917D34F8FB5E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1C72E7-2151-43EF-9586-BA33998FB8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032552-25A2-4F6C-BEEE-7BC133C63D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A30310-496E-420B-A362-02871187D0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0224" y="4569081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EFFCBEE-661B-4D95-92B0-BC21C5DF92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6917" y="4564033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88F4BE-FCF4-4202-82BE-64959441EA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8610" y="4574129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E518BD-3003-4D72-B2D1-38F6563DE576}"/>
                </a:ext>
              </a:extLst>
            </p:cNvPr>
            <p:cNvSpPr txBox="1"/>
            <p:nvPr/>
          </p:nvSpPr>
          <p:spPr>
            <a:xfrm>
              <a:off x="5712223" y="4314135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570521C-9432-4725-AF46-A48FED6CF20B}"/>
                </a:ext>
              </a:extLst>
            </p:cNvPr>
            <p:cNvSpPr txBox="1"/>
            <p:nvPr/>
          </p:nvSpPr>
          <p:spPr>
            <a:xfrm>
              <a:off x="5855048" y="43117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78EDC85-10CB-41B2-8F7E-92B3BB32E2B8}"/>
                </a:ext>
              </a:extLst>
            </p:cNvPr>
            <p:cNvSpPr txBox="1"/>
            <p:nvPr/>
          </p:nvSpPr>
          <p:spPr>
            <a:xfrm>
              <a:off x="5984517" y="4311719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B2F94E7-659A-45F7-A443-44BD8380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4628458" cy="5072616"/>
          </a:xfrm>
        </p:spPr>
        <p:txBody>
          <a:bodyPr/>
          <a:lstStyle/>
          <a:p>
            <a:r>
              <a:rPr lang="en-US" dirty="0"/>
              <a:t>In this case, B has a bigger margin but A is the plane it determined did a better job of classifying them so it would choose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a blue outlier, and SVM has a feature that allows such outliers to be ignored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6D3B6B-D7BF-49C1-93AD-C1C15AA2A9AE}"/>
              </a:ext>
            </a:extLst>
          </p:cNvPr>
          <p:cNvGrpSpPr/>
          <p:nvPr/>
        </p:nvGrpSpPr>
        <p:grpSpPr>
          <a:xfrm>
            <a:off x="5652843" y="1195703"/>
            <a:ext cx="3058926" cy="2260708"/>
            <a:chOff x="1241501" y="1755519"/>
            <a:chExt cx="2687955" cy="19865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DC5E7FF-BAAD-460E-972D-5B5913F9AA2E}"/>
                </a:ext>
              </a:extLst>
            </p:cNvPr>
            <p:cNvGrpSpPr/>
            <p:nvPr/>
          </p:nvGrpSpPr>
          <p:grpSpPr>
            <a:xfrm>
              <a:off x="1241501" y="2091402"/>
              <a:ext cx="2687955" cy="1650658"/>
              <a:chOff x="1050925" y="2458720"/>
              <a:chExt cx="3937635" cy="241808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8F0D5-2FB2-4575-806F-5D89627A35ED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B619949-E401-43BC-86C7-835FBAEB04A0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06C37B6-72C9-4C3C-B813-992CC9BE8C72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47DF087-DA75-432F-9D88-362278E8C9D6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9CCDB7-D89E-4125-995A-A47B8E54AB29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3719F1-634A-4A24-8CB8-97B6856C5017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0A6F521-4715-4BB1-9814-0A0B27665157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57D9913-E954-4474-A213-8F0B513427AB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FBA426-064A-4B49-A414-471ACF4FA9C3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C45D5B4-04B8-402E-8FE4-E5E8ED2BC477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53F5F3-A68C-40AA-A679-62CA7D6C11BE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9EAA481-1807-4853-BBD8-CEE757EF255F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D7DC927-9F4D-491F-AB45-E9EC126B57F5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694F5F-48D9-445B-A2FE-31D018FFD6D4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975E136-AE4D-420A-87D4-3733A78A8AD4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6EC3E2A-8531-4119-8CCB-3EA11D8ADE7B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8575E1D-8178-4632-B6C1-8C1C03F643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37812DA-D042-45E3-BC21-E62DD759DE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39754C8-59F7-4F39-A212-A85CC812906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5614466-18F5-42AF-82B8-B400E9DFBEDA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CB2146-8AF6-4813-B739-3766B75EB9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8707" y="1989382"/>
              <a:ext cx="741778" cy="16506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D1610F-B936-4276-A84F-916EC0F1CE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12252" y="2348017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3459E6-5A93-49DF-8C32-9D48C05C74EA}"/>
                </a:ext>
              </a:extLst>
            </p:cNvPr>
            <p:cNvSpPr txBox="1"/>
            <p:nvPr/>
          </p:nvSpPr>
          <p:spPr>
            <a:xfrm>
              <a:off x="2816549" y="1755519"/>
              <a:ext cx="287258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E596C2-6344-4A93-BE28-E9C74FDB0080}"/>
                </a:ext>
              </a:extLst>
            </p:cNvPr>
            <p:cNvSpPr txBox="1"/>
            <p:nvPr/>
          </p:nvSpPr>
          <p:spPr>
            <a:xfrm>
              <a:off x="3353802" y="2140545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CEDD16E-9A67-490B-B343-B1AD21D2AC49}"/>
              </a:ext>
            </a:extLst>
          </p:cNvPr>
          <p:cNvGrpSpPr/>
          <p:nvPr/>
        </p:nvGrpSpPr>
        <p:grpSpPr>
          <a:xfrm>
            <a:off x="5670170" y="3955673"/>
            <a:ext cx="3058926" cy="1878469"/>
            <a:chOff x="1129741" y="4601496"/>
            <a:chExt cx="2687955" cy="16506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19065A-BE14-4576-AD20-C31A57287E14}"/>
                </a:ext>
              </a:extLst>
            </p:cNvPr>
            <p:cNvGrpSpPr/>
            <p:nvPr/>
          </p:nvGrpSpPr>
          <p:grpSpPr>
            <a:xfrm>
              <a:off x="1129741" y="4601496"/>
              <a:ext cx="2687955" cy="1650658"/>
              <a:chOff x="1050925" y="2458720"/>
              <a:chExt cx="3937635" cy="241808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2580B77-312E-4A73-B110-A70E22FA995A}"/>
                  </a:ext>
                </a:extLst>
              </p:cNvPr>
              <p:cNvSpPr/>
              <p:nvPr/>
            </p:nvSpPr>
            <p:spPr bwMode="auto">
              <a:xfrm>
                <a:off x="1797367" y="321056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AA0E48E-407C-49F8-BD7F-8F91D2CE36AF}"/>
                  </a:ext>
                </a:extLst>
              </p:cNvPr>
              <p:cNvSpPr/>
              <p:nvPr/>
            </p:nvSpPr>
            <p:spPr bwMode="auto">
              <a:xfrm>
                <a:off x="4096385" y="3190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99D08A1-DC4F-4E51-8A6E-2DD75D1C06C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535E52F-11B3-4866-87DD-E4F377D502CC}"/>
                  </a:ext>
                </a:extLst>
              </p:cNvPr>
              <p:cNvSpPr/>
              <p:nvPr/>
            </p:nvSpPr>
            <p:spPr bwMode="auto">
              <a:xfrm>
                <a:off x="1552230" y="3946579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326BEBC-80A5-4D78-A7E1-75EF0D2BAC30}"/>
                  </a:ext>
                </a:extLst>
              </p:cNvPr>
              <p:cNvSpPr/>
              <p:nvPr/>
            </p:nvSpPr>
            <p:spPr bwMode="auto">
              <a:xfrm>
                <a:off x="1943737" y="39700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FA92E6-62BF-4C77-98C9-464BC25D4BD5}"/>
                  </a:ext>
                </a:extLst>
              </p:cNvPr>
              <p:cNvSpPr/>
              <p:nvPr/>
            </p:nvSpPr>
            <p:spPr bwMode="auto">
              <a:xfrm>
                <a:off x="1489550" y="31394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8BA614B-62FE-4C65-8D9F-C6A67B0742B1}"/>
                  </a:ext>
                </a:extLst>
              </p:cNvPr>
              <p:cNvSpPr/>
              <p:nvPr/>
            </p:nvSpPr>
            <p:spPr bwMode="auto">
              <a:xfrm>
                <a:off x="1489550" y="3596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8557F93-524D-4614-B04C-6BC8611E8F5C}"/>
                  </a:ext>
                </a:extLst>
              </p:cNvPr>
              <p:cNvSpPr/>
              <p:nvPr/>
            </p:nvSpPr>
            <p:spPr bwMode="auto">
              <a:xfrm>
                <a:off x="1726248" y="28346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0103EB1-DE55-458E-BC2B-BC065EADC100}"/>
                  </a:ext>
                </a:extLst>
              </p:cNvPr>
              <p:cNvSpPr/>
              <p:nvPr/>
            </p:nvSpPr>
            <p:spPr bwMode="auto">
              <a:xfrm>
                <a:off x="2239645" y="298704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68C279F-0806-49EC-84A7-5A4E99826B2D}"/>
                  </a:ext>
                </a:extLst>
              </p:cNvPr>
              <p:cNvSpPr/>
              <p:nvPr/>
            </p:nvSpPr>
            <p:spPr bwMode="auto">
              <a:xfrm>
                <a:off x="3519170" y="33934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A39C017-90F9-4BC4-9B09-AABF086F491B}"/>
                  </a:ext>
                </a:extLst>
              </p:cNvPr>
              <p:cNvSpPr/>
              <p:nvPr/>
            </p:nvSpPr>
            <p:spPr bwMode="auto">
              <a:xfrm>
                <a:off x="4264977" y="35458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B742F34-7387-4735-B93A-3A7076F88861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4EA2125-28F2-4FE5-BF03-25F86A3C154B}"/>
                  </a:ext>
                </a:extLst>
              </p:cNvPr>
              <p:cNvSpPr/>
              <p:nvPr/>
            </p:nvSpPr>
            <p:spPr bwMode="auto">
              <a:xfrm>
                <a:off x="3042047" y="434851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5C36B6-4D9F-41B1-A025-DA3943228927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16C9717E-2FFF-47A3-B3B6-45268CC63438}"/>
                  </a:ext>
                </a:extLst>
              </p:cNvPr>
              <p:cNvSpPr/>
              <p:nvPr/>
            </p:nvSpPr>
            <p:spPr bwMode="auto">
              <a:xfrm>
                <a:off x="3406775" y="4078002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5A55DF4-1FC8-4B8A-879C-1FFA196124C8}"/>
                  </a:ext>
                </a:extLst>
              </p:cNvPr>
              <p:cNvSpPr/>
              <p:nvPr/>
            </p:nvSpPr>
            <p:spPr bwMode="auto">
              <a:xfrm>
                <a:off x="3913505" y="36982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9E95CC5-E183-4550-AA68-403C7EFE76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2458720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A82DE2A-1533-48D5-86B9-080818182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50925" y="487680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87BED2E-A573-4B39-B486-0D9EC3386790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D3B18EC-34C5-4920-A029-8F87D6DDA82F}"/>
                  </a:ext>
                </a:extLst>
              </p:cNvPr>
              <p:cNvSpPr/>
              <p:nvPr/>
            </p:nvSpPr>
            <p:spPr bwMode="auto">
              <a:xfrm>
                <a:off x="1972388" y="4480954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3990AC-0771-4C27-BF8E-CC2D6C98C14F}"/>
                  </a:ext>
                </a:extLst>
              </p:cNvPr>
              <p:cNvSpPr/>
              <p:nvPr/>
            </p:nvSpPr>
            <p:spPr bwMode="auto">
              <a:xfrm>
                <a:off x="3926680" y="42672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3AD30F-5870-4C1D-A860-E81549ED3E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00492" y="4858111"/>
              <a:ext cx="1677532" cy="115129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(continued)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1CE4CD1-E6C3-49A9-B49C-A0A421C3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155614"/>
            <a:ext cx="4752182" cy="5072616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x2 + y2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new feature ‘z’ could then be used to find the hyperplane using a built-in feature called kernel trick</a:t>
            </a:r>
          </a:p>
          <a:p>
            <a:pPr lvl="1"/>
            <a:r>
              <a:rPr lang="en-US" dirty="0"/>
              <a:t>Effectively it can solve for a non-linear feature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6BCB92-3273-4E64-A36A-6454C6696CC5}"/>
              </a:ext>
            </a:extLst>
          </p:cNvPr>
          <p:cNvGrpSpPr/>
          <p:nvPr/>
        </p:nvGrpSpPr>
        <p:grpSpPr>
          <a:xfrm>
            <a:off x="5456654" y="1194711"/>
            <a:ext cx="3419084" cy="2368188"/>
            <a:chOff x="1100492" y="1804344"/>
            <a:chExt cx="3008744" cy="20839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5C6DFFE-DA85-4926-BDA1-CD6107EDD1B3}"/>
                </a:ext>
              </a:extLst>
            </p:cNvPr>
            <p:cNvGrpSpPr/>
            <p:nvPr/>
          </p:nvGrpSpPr>
          <p:grpSpPr>
            <a:xfrm>
              <a:off x="1100492" y="2237657"/>
              <a:ext cx="2687955" cy="1650658"/>
              <a:chOff x="1041207" y="2524835"/>
              <a:chExt cx="3937635" cy="24180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902E9C5-165F-4983-9B53-42202514F304}"/>
                  </a:ext>
                </a:extLst>
              </p:cNvPr>
              <p:cNvSpPr/>
              <p:nvPr/>
            </p:nvSpPr>
            <p:spPr bwMode="auto">
              <a:xfrm>
                <a:off x="4109007" y="318357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A1C855-144A-485B-850A-1727C67466FE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93A39A-58AD-4D74-A623-78BD66BDFE38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510AC7C-87DB-4A4C-8D87-166620FBBEA6}"/>
                  </a:ext>
                </a:extLst>
              </p:cNvPr>
              <p:cNvSpPr/>
              <p:nvPr/>
            </p:nvSpPr>
            <p:spPr bwMode="auto">
              <a:xfrm>
                <a:off x="1878330" y="415277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76E7223-3090-4071-8A0F-1CD3584147C4}"/>
                  </a:ext>
                </a:extLst>
              </p:cNvPr>
              <p:cNvSpPr/>
              <p:nvPr/>
            </p:nvSpPr>
            <p:spPr bwMode="auto">
              <a:xfrm>
                <a:off x="2655409" y="449130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908980-F044-472B-822E-6E2E5F6677C9}"/>
                  </a:ext>
                </a:extLst>
              </p:cNvPr>
              <p:cNvSpPr/>
              <p:nvPr/>
            </p:nvSpPr>
            <p:spPr bwMode="auto">
              <a:xfrm>
                <a:off x="3348090" y="450452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8A501F2-91F6-4849-81E6-1DCA41A33916}"/>
                  </a:ext>
                </a:extLst>
              </p:cNvPr>
              <p:cNvSpPr/>
              <p:nvPr/>
            </p:nvSpPr>
            <p:spPr bwMode="auto">
              <a:xfrm>
                <a:off x="4052319" y="411379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E90F8CF-57B5-4683-8DCB-71EAEE285BAF}"/>
                  </a:ext>
                </a:extLst>
              </p:cNvPr>
              <p:cNvSpPr/>
              <p:nvPr/>
            </p:nvSpPr>
            <p:spPr bwMode="auto">
              <a:xfrm>
                <a:off x="1739441" y="313277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1C69AF-6FE0-4EA0-B74E-33AA684A17E7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29AF70A-4BF7-4913-ADB0-17DD919B8328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0A49844-4494-4C41-8A64-C0942874250A}"/>
                  </a:ext>
                </a:extLst>
              </p:cNvPr>
              <p:cNvSpPr/>
              <p:nvPr/>
            </p:nvSpPr>
            <p:spPr bwMode="auto">
              <a:xfrm>
                <a:off x="2810194" y="369433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CDD5E7-A874-46FC-876D-9C822DAE4646}"/>
                  </a:ext>
                </a:extLst>
              </p:cNvPr>
              <p:cNvSpPr/>
              <p:nvPr/>
            </p:nvSpPr>
            <p:spPr bwMode="auto">
              <a:xfrm>
                <a:off x="3538855" y="369386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6E34098-B27E-4C95-89E6-49E730AE7F22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2E48946-099C-4143-9846-AE1B3C142ED6}"/>
                  </a:ext>
                </a:extLst>
              </p:cNvPr>
              <p:cNvSpPr/>
              <p:nvPr/>
            </p:nvSpPr>
            <p:spPr bwMode="auto">
              <a:xfrm>
                <a:off x="3164205" y="37338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BAE27AD-7BA6-49E1-A452-4B52C48F7CFF}"/>
                  </a:ext>
                </a:extLst>
              </p:cNvPr>
              <p:cNvSpPr/>
              <p:nvPr/>
            </p:nvSpPr>
            <p:spPr bwMode="auto">
              <a:xfrm>
                <a:off x="2757010" y="400158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D32B49D-4D9F-46AB-AC8A-7EB3111C938D}"/>
                  </a:ext>
                </a:extLst>
              </p:cNvPr>
              <p:cNvSpPr/>
              <p:nvPr/>
            </p:nvSpPr>
            <p:spPr bwMode="auto">
              <a:xfrm>
                <a:off x="3298604" y="4057540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FCB161A-860A-456B-BF68-1B7FEFAAB5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23454" y="2524835"/>
                <a:ext cx="0" cy="24180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D52F2D8-A5C8-4C71-B646-BB270FCE17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17A44AF-5494-43C5-B114-3B97ACDE49B5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EA611D3-A1DE-46D9-B2B3-8A68F037F504}"/>
                  </a:ext>
                </a:extLst>
              </p:cNvPr>
              <p:cNvSpPr/>
              <p:nvPr/>
            </p:nvSpPr>
            <p:spPr bwMode="auto">
              <a:xfrm>
                <a:off x="2354584" y="369049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C305-B9A6-4FE5-837A-FE97E4CDB6AE}"/>
                </a:ext>
              </a:extLst>
            </p:cNvPr>
            <p:cNvSpPr txBox="1"/>
            <p:nvPr/>
          </p:nvSpPr>
          <p:spPr>
            <a:xfrm>
              <a:off x="3813962" y="288122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1B40CB-BA05-449D-9C40-C300D74DFD2E}"/>
                </a:ext>
              </a:extLst>
            </p:cNvPr>
            <p:cNvSpPr txBox="1"/>
            <p:nvPr/>
          </p:nvSpPr>
          <p:spPr>
            <a:xfrm>
              <a:off x="2382073" y="1804344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C20AE8-EA4B-4524-B685-B145FA8CA363}"/>
              </a:ext>
            </a:extLst>
          </p:cNvPr>
          <p:cNvGrpSpPr/>
          <p:nvPr/>
        </p:nvGrpSpPr>
        <p:grpSpPr>
          <a:xfrm>
            <a:off x="5461172" y="4166151"/>
            <a:ext cx="3492223" cy="1851767"/>
            <a:chOff x="5604160" y="4574783"/>
            <a:chExt cx="3073105" cy="162952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0A7C94B-BE24-4675-95EC-6680D8508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04160" y="5465658"/>
              <a:ext cx="2737522" cy="160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359811-347D-4BEF-BE11-A17910F61C8E}"/>
                </a:ext>
              </a:extLst>
            </p:cNvPr>
            <p:cNvSpPr txBox="1"/>
            <p:nvPr/>
          </p:nvSpPr>
          <p:spPr>
            <a:xfrm>
              <a:off x="8381991" y="5271428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448C577-EDA8-41DA-ADAD-575F5E145E6C}"/>
                </a:ext>
              </a:extLst>
            </p:cNvPr>
            <p:cNvGrpSpPr/>
            <p:nvPr/>
          </p:nvGrpSpPr>
          <p:grpSpPr>
            <a:xfrm>
              <a:off x="5656027" y="4924098"/>
              <a:ext cx="2687955" cy="1280213"/>
              <a:chOff x="1041207" y="2401785"/>
              <a:chExt cx="3937635" cy="187540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01B855-E11C-4B4A-AA8A-DF8481C07596}"/>
                  </a:ext>
                </a:extLst>
              </p:cNvPr>
              <p:cNvSpPr/>
              <p:nvPr/>
            </p:nvSpPr>
            <p:spPr bwMode="auto">
              <a:xfrm>
                <a:off x="4357969" y="2874727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466B1BB-EA20-48C4-92A6-00CEAFDA71C3}"/>
                  </a:ext>
                </a:extLst>
              </p:cNvPr>
              <p:cNvSpPr/>
              <p:nvPr/>
            </p:nvSpPr>
            <p:spPr bwMode="auto">
              <a:xfrm>
                <a:off x="3428652" y="332544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B5B8814-2BA6-44DB-BDAC-6C074788E511}"/>
                  </a:ext>
                </a:extLst>
              </p:cNvPr>
              <p:cNvSpPr/>
              <p:nvPr/>
            </p:nvSpPr>
            <p:spPr bwMode="auto">
              <a:xfrm>
                <a:off x="2428076" y="259334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E73834-2900-4306-825E-1E1E23B06DEB}"/>
                  </a:ext>
                </a:extLst>
              </p:cNvPr>
              <p:cNvSpPr/>
              <p:nvPr/>
            </p:nvSpPr>
            <p:spPr bwMode="auto">
              <a:xfrm>
                <a:off x="1954339" y="2466906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1E69395-0838-40DF-92C9-51EF2A20BD57}"/>
                  </a:ext>
                </a:extLst>
              </p:cNvPr>
              <p:cNvSpPr/>
              <p:nvPr/>
            </p:nvSpPr>
            <p:spPr bwMode="auto">
              <a:xfrm>
                <a:off x="2806825" y="2466908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42866B-DF3E-42F5-B641-8752D04689F5}"/>
                  </a:ext>
                </a:extLst>
              </p:cNvPr>
              <p:cNvSpPr/>
              <p:nvPr/>
            </p:nvSpPr>
            <p:spPr bwMode="auto">
              <a:xfrm>
                <a:off x="3499506" y="2480121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A73E8-E74A-464F-8878-D16F63C163ED}"/>
                  </a:ext>
                </a:extLst>
              </p:cNvPr>
              <p:cNvSpPr/>
              <p:nvPr/>
            </p:nvSpPr>
            <p:spPr bwMode="auto">
              <a:xfrm>
                <a:off x="4252150" y="240178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23CB6AA-07FB-4694-9FB2-20D70C8C4AD7}"/>
                  </a:ext>
                </a:extLst>
              </p:cNvPr>
              <p:cNvSpPr/>
              <p:nvPr/>
            </p:nvSpPr>
            <p:spPr bwMode="auto">
              <a:xfrm>
                <a:off x="1671761" y="2942700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0EEADEA-2E5A-4FE8-9087-CE82213D1CD5}"/>
                  </a:ext>
                </a:extLst>
              </p:cNvPr>
              <p:cNvSpPr/>
              <p:nvPr/>
            </p:nvSpPr>
            <p:spPr bwMode="auto">
              <a:xfrm>
                <a:off x="3196356" y="2742614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B3B86D4-DCB2-4082-9FDC-5CF88BE4DBA5}"/>
                  </a:ext>
                </a:extLst>
              </p:cNvPr>
              <p:cNvSpPr/>
              <p:nvPr/>
            </p:nvSpPr>
            <p:spPr bwMode="auto">
              <a:xfrm>
                <a:off x="2435336" y="326992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F7FF1D-62AE-4364-A6CB-906B35014BD7}"/>
                  </a:ext>
                </a:extLst>
              </p:cNvPr>
              <p:cNvSpPr/>
              <p:nvPr/>
            </p:nvSpPr>
            <p:spPr bwMode="auto">
              <a:xfrm>
                <a:off x="2662614" y="343057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3DAAC1D-E1D7-4C0E-B37D-8A8CD1D83859}"/>
                  </a:ext>
                </a:extLst>
              </p:cNvPr>
              <p:cNvSpPr/>
              <p:nvPr/>
            </p:nvSpPr>
            <p:spPr bwMode="auto">
              <a:xfrm>
                <a:off x="3391275" y="3430099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189EA34-20D3-4C1D-8ACA-4C224AB3F90F}"/>
                  </a:ext>
                </a:extLst>
              </p:cNvPr>
              <p:cNvSpPr/>
              <p:nvPr/>
            </p:nvSpPr>
            <p:spPr bwMode="auto">
              <a:xfrm>
                <a:off x="2890946" y="3339596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D76D58-F498-4798-9E07-53C7B5BAAAB4}"/>
                  </a:ext>
                </a:extLst>
              </p:cNvPr>
              <p:cNvSpPr/>
              <p:nvPr/>
            </p:nvSpPr>
            <p:spPr bwMode="auto">
              <a:xfrm>
                <a:off x="3016625" y="3470111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D39BB78-8A1D-40A3-890D-9D714C4295A8}"/>
                  </a:ext>
                </a:extLst>
              </p:cNvPr>
              <p:cNvSpPr/>
              <p:nvPr/>
            </p:nvSpPr>
            <p:spPr bwMode="auto">
              <a:xfrm>
                <a:off x="3182503" y="3229675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4CD1C56-E2E3-4278-88D0-4494B4E365A5}"/>
                  </a:ext>
                </a:extLst>
              </p:cNvPr>
              <p:cNvSpPr/>
              <p:nvPr/>
            </p:nvSpPr>
            <p:spPr bwMode="auto">
              <a:xfrm>
                <a:off x="3810972" y="3242757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BF2EC12-A670-467B-95E5-2F68B3D749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90777" y="2524835"/>
                <a:ext cx="32676" cy="17523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CF15A49-1365-4D47-A25A-4AE792CA6B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41207" y="3667760"/>
                <a:ext cx="393763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FD7E16C-FD75-4CFD-9A29-52078487BC0A}"/>
                  </a:ext>
                </a:extLst>
              </p:cNvPr>
              <p:cNvSpPr/>
              <p:nvPr/>
            </p:nvSpPr>
            <p:spPr bwMode="auto">
              <a:xfrm>
                <a:off x="3769039" y="2707395"/>
                <a:ext cx="203200" cy="2032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12074D1-1D44-44FD-887E-F70727BC4B9F}"/>
                  </a:ext>
                </a:extLst>
              </p:cNvPr>
              <p:cNvSpPr/>
              <p:nvPr/>
            </p:nvSpPr>
            <p:spPr bwMode="auto">
              <a:xfrm>
                <a:off x="2207004" y="3426733"/>
                <a:ext cx="203200" cy="203200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58BDF6D-0DCD-4AC0-939D-6B327EA44D7E}"/>
                </a:ext>
              </a:extLst>
            </p:cNvPr>
            <p:cNvSpPr txBox="1"/>
            <p:nvPr/>
          </p:nvSpPr>
          <p:spPr>
            <a:xfrm>
              <a:off x="8369497" y="5651662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36BDE8-11F7-48AA-8A7E-023395A8DDA1}"/>
                </a:ext>
              </a:extLst>
            </p:cNvPr>
            <p:cNvSpPr txBox="1"/>
            <p:nvPr/>
          </p:nvSpPr>
          <p:spPr>
            <a:xfrm>
              <a:off x="6937608" y="4574783"/>
              <a:ext cx="295274" cy="2769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20635" y="1861140"/>
            <a:ext cx="6702731" cy="447814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500" b="1" dirty="0"/>
              <a:t>from sklearn import svm</a:t>
            </a:r>
          </a:p>
          <a:p>
            <a:r>
              <a:rPr lang="en-US" sz="1500" b="1" dirty="0"/>
              <a:t>train_size = .03; test_size = .01</a:t>
            </a:r>
          </a:p>
          <a:p>
            <a:r>
              <a:rPr lang="en-US" sz="1500" b="1" dirty="0"/>
              <a:t>trainX, testX, trainY, testY = train_test_split( \</a:t>
            </a:r>
            <a:br>
              <a:rPr lang="en-US" sz="1500" b="1" dirty="0"/>
            </a:br>
            <a:r>
              <a:rPr lang="en-US" sz="1500" b="1" dirty="0"/>
              <a:t>   df2.iloc[:,df2.columns != 'isFraud'], df2.isFraud, \</a:t>
            </a:r>
            <a:br>
              <a:rPr lang="en-US" sz="1500" b="1" dirty="0"/>
            </a:br>
            <a:r>
              <a:rPr lang="en-US" sz="1500" b="1" dirty="0"/>
              <a:t>   train_size = train_size, test_size = test_size)</a:t>
            </a:r>
          </a:p>
          <a:p>
            <a:endParaRPr lang="en-US" sz="1500" b="1" dirty="0"/>
          </a:p>
          <a:p>
            <a:r>
              <a:rPr lang="en-US" sz="1500" b="1" dirty="0"/>
              <a:t>def do_SVM(kernel, gamma):</a:t>
            </a:r>
          </a:p>
          <a:p>
            <a:r>
              <a:rPr lang="en-US" sz="1500" b="1" dirty="0"/>
              <a:t>    print ("\nKernel:", kernel, "Gamma:", gamma)</a:t>
            </a:r>
          </a:p>
          <a:p>
            <a:r>
              <a:rPr lang="en-US" sz="1500" b="1" dirty="0"/>
              <a:t>    modelSVM = svm.SVC(gamma = gamma,  kernel = kernel)</a:t>
            </a:r>
          </a:p>
          <a:p>
            <a:r>
              <a:rPr lang="en-US" sz="1500" b="1" dirty="0"/>
              <a:t>    modelSVM.fit(trainX, trainY)</a:t>
            </a:r>
          </a:p>
          <a:p>
            <a:r>
              <a:rPr lang="en-US" sz="1500" b="1" dirty="0"/>
              <a:t>    print (modelSVM.score(testX, testY))</a:t>
            </a:r>
          </a:p>
          <a:p>
            <a:r>
              <a:rPr lang="en-US" sz="1500" b="1" dirty="0"/>
              <a:t>    predY = modelSVM.predict(testX)</a:t>
            </a:r>
          </a:p>
          <a:p>
            <a:r>
              <a:rPr lang="en-US" sz="1500" b="1" dirty="0"/>
              <a:t>    print (confusion_matrix(testY, predY))</a:t>
            </a:r>
          </a:p>
          <a:p>
            <a:endParaRPr lang="en-US" sz="1500" b="1" dirty="0"/>
          </a:p>
          <a:p>
            <a:r>
              <a:rPr lang="en-US" sz="1500" b="1" dirty="0"/>
              <a:t>do_SVM('linear', gamma='auto')</a:t>
            </a:r>
          </a:p>
          <a:p>
            <a:r>
              <a:rPr lang="en-US" sz="1500" b="1" dirty="0"/>
              <a:t>for kernel in ['rbf', 'poly', 'sigmoid']:</a:t>
            </a:r>
          </a:p>
          <a:p>
            <a:r>
              <a:rPr lang="en-US" sz="1500" b="1" dirty="0"/>
              <a:t>    for gamma in ['auto', 10, 100]:</a:t>
            </a:r>
          </a:p>
          <a:p>
            <a:r>
              <a:rPr lang="en-US" sz="1500" b="1" dirty="0"/>
              <a:t>        if not (kernel == 'poly' and gamma == 100):</a:t>
            </a:r>
          </a:p>
          <a:p>
            <a:r>
              <a:rPr lang="en-US" sz="1500" b="1" dirty="0"/>
              <a:t>           do_SVM(kernel,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81400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dtype: 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(trainY.value_counts()/trainY.count())</a:t>
            </a:r>
          </a:p>
          <a:p>
            <a:r>
              <a:rPr lang="en-US" sz="1600" b="1" dirty="0"/>
              <a:t>print 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5141</TotalTime>
  <Words>3542</Words>
  <Application>Microsoft Office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Naive Bayes</vt:lpstr>
      <vt:lpstr>Apply Naive Bayes</vt:lpstr>
      <vt:lpstr>Interpret the Results</vt:lpstr>
      <vt:lpstr>Save and Load Model</vt:lpstr>
      <vt:lpstr>Decision Trees</vt:lpstr>
      <vt:lpstr>Apply Decision Tree</vt:lpstr>
      <vt:lpstr>Interpret the Results</vt:lpstr>
      <vt:lpstr>Random Forest</vt:lpstr>
      <vt:lpstr>Apply Random Forest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 (continued)</vt:lpstr>
      <vt:lpstr>Support Vector Machine (continued)</vt:lpstr>
      <vt:lpstr>Apply SVM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150</cp:revision>
  <dcterms:created xsi:type="dcterms:W3CDTF">2019-05-09T17:36:01Z</dcterms:created>
  <dcterms:modified xsi:type="dcterms:W3CDTF">2019-09-24T22:28:01Z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