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47"/>
  </p:notesMasterIdLst>
  <p:handoutMasterIdLst>
    <p:handoutMasterId r:id="rId48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89" r:id="rId39"/>
    <p:sldId id="296" r:id="rId40"/>
    <p:sldId id="295" r:id="rId41"/>
    <p:sldId id="297" r:id="rId42"/>
    <p:sldId id="298" r:id="rId43"/>
    <p:sldId id="299" r:id="rId44"/>
    <p:sldId id="284" r:id="rId45"/>
    <p:sldId id="283" r:id="rId4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77" d="100"/>
          <a:sy n="77" d="100"/>
        </p:scale>
        <p:origin x="90" y="822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12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3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3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8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2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0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3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0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7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6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2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5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0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82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4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6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0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Series.plo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plo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2.0.0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Plotting and Visualization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949" y="1106122"/>
            <a:ext cx="7086102" cy="5166000"/>
            <a:chOff x="1028949" y="1106122"/>
            <a:chExt cx="7086102" cy="516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949" y="1106122"/>
              <a:ext cx="7086102" cy="516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 bwMode="auto">
            <a:xfrm rot="16200000">
              <a:off x="652657" y="3394764"/>
              <a:ext cx="1423916" cy="292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5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Random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C619E-360A-4F21-A4F9-7ACB9D27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2029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1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Plotting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built-in plotting functions</a:t>
            </a:r>
          </a:p>
          <a:p>
            <a:pPr lvl="1"/>
            <a:r>
              <a:rPr lang="en-US" dirty="0"/>
              <a:t>Simplify working with Matplotlib</a:t>
            </a:r>
          </a:p>
          <a:p>
            <a:pPr lvl="2"/>
            <a:r>
              <a:rPr lang="en-US" dirty="0"/>
              <a:t>In particular, for DataFrame objects</a:t>
            </a:r>
          </a:p>
          <a:p>
            <a:r>
              <a:rPr lang="en-US" dirty="0"/>
              <a:t>Provide support for a number of different chart types such as:</a:t>
            </a:r>
          </a:p>
          <a:p>
            <a:pPr lvl="1"/>
            <a:r>
              <a:rPr lang="en-US" dirty="0"/>
              <a:t>Line plots</a:t>
            </a:r>
          </a:p>
          <a:p>
            <a:pPr lvl="1"/>
            <a:r>
              <a:rPr lang="en-US" dirty="0"/>
              <a:t>Bar plots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37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3325BB-E044-4748-B943-27E75D0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16B24C-7BCE-4168-B938-D2D9908E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Consider plotting a series of 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62EA7-B375-4FC9-84A4-F449647B0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74" y="1699666"/>
            <a:ext cx="7566187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numpy as np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pandas as pd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Series, DataFrame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(np.random.randn(1000), \ 			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ts = ts.cumsum()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ts.plot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485222E0-D603-4D4D-9C3D-20EDE7DD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405" y="3864388"/>
            <a:ext cx="1726982" cy="338554"/>
          </a:xfrm>
          <a:prstGeom prst="wedgeRectCallout">
            <a:avLst>
              <a:gd name="adj1" fmla="val -154003"/>
              <a:gd name="adj2" fmla="val 10748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25100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(continued)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72" y="1268031"/>
            <a:ext cx="6626256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DataFrame’s</a:t>
            </a:r>
            <a:r>
              <a:rPr lang="en-US" dirty="0"/>
              <a:t> plot method plots each of its columns as a different line</a:t>
            </a:r>
          </a:p>
          <a:p>
            <a:pPr lvl="1"/>
            <a:r>
              <a:rPr lang="en-US" dirty="0"/>
              <a:t>On the same plot</a:t>
            </a:r>
          </a:p>
          <a:p>
            <a:pPr lvl="1"/>
            <a:r>
              <a:rPr lang="en-US" dirty="0"/>
              <a:t>A legend is created automatically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3654" y="2281778"/>
            <a:ext cx="7902467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Series(np.random.randn(1000), \</a:t>
            </a:r>
            <a:b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index=pd.date_range('1/1/2000', periods=1000))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df 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(np.random.randn(1000,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), \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  index=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ts.index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, columns=list('ABCD'))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= df.cumsum()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48749" y="5156322"/>
            <a:ext cx="1675548" cy="338554"/>
          </a:xfrm>
          <a:prstGeom prst="wedgeRectCallout">
            <a:avLst>
              <a:gd name="adj1" fmla="val 63077"/>
              <a:gd name="adj2" fmla="val -4943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Used in legend</a:t>
            </a:r>
          </a:p>
        </p:txBody>
      </p:sp>
    </p:spTree>
    <p:extLst>
      <p:ext uri="{BB962C8B-B14F-4D97-AF65-F5344CB8AC3E}">
        <p14:creationId xmlns:p14="http://schemas.microsoft.com/office/powerpoint/2010/main" val="164331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with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05" y="1209003"/>
            <a:ext cx="6410591" cy="50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83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72C82A-03A6-4FB1-BC7D-7D9BF6EE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89E5C-0254-4CDE-A76F-0F38D5A0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label</a:t>
            </a:r>
          </a:p>
          <a:p>
            <a:pPr lvl="2"/>
            <a:r>
              <a:rPr lang="en-US" dirty="0"/>
              <a:t>Label for 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style</a:t>
            </a:r>
          </a:p>
          <a:p>
            <a:pPr lvl="2"/>
            <a:r>
              <a:rPr lang="en-US" dirty="0"/>
              <a:t>String such as </a:t>
            </a:r>
            <a:r>
              <a:rPr lang="en-US" dirty="0">
                <a:latin typeface="Courier New"/>
                <a:cs typeface="Courier New"/>
              </a:rPr>
              <a:t>'g--'</a:t>
            </a:r>
            <a:r>
              <a:rPr lang="en-US" dirty="0"/>
              <a:t> for Matplotlib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alpha</a:t>
            </a:r>
          </a:p>
          <a:p>
            <a:pPr lvl="2"/>
            <a:r>
              <a:rPr lang="en-US" dirty="0"/>
              <a:t>Fill opacity from 0 to 1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kind</a:t>
            </a:r>
          </a:p>
          <a:p>
            <a:pPr lvl="2"/>
            <a:r>
              <a:rPr lang="en-US" dirty="0"/>
              <a:t>Line, bar, barh, kde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grid</a:t>
            </a:r>
          </a:p>
          <a:p>
            <a:pPr lvl="2"/>
            <a:r>
              <a:rPr lang="en-US" dirty="0"/>
              <a:t>Display axis grid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logy</a:t>
            </a:r>
          </a:p>
          <a:p>
            <a:pPr lvl="2"/>
            <a:r>
              <a:rPr lang="en-US" dirty="0"/>
              <a:t>Use logarithmic scaling on the Y axis </a:t>
            </a:r>
          </a:p>
          <a:p>
            <a:r>
              <a:rPr lang="en-US" dirty="0"/>
              <a:t>For full list, see: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http://pandas.pydata.org/pandas-docs/stable/generated/pandas.Series.plot.html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6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458043" cy="5065062"/>
          </a:xfrm>
        </p:spPr>
        <p:txBody>
          <a:bodyPr/>
          <a:lstStyle/>
          <a:p>
            <a:r>
              <a:rPr lang="en-US" dirty="0"/>
              <a:t>Series plots can be customized using arguments to </a:t>
            </a:r>
            <a:r>
              <a:rPr lang="en-US" dirty="0">
                <a:latin typeface="Courier New"/>
                <a:cs typeface="Courier New"/>
              </a:rPr>
              <a:t>plot()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subplots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each DataFrame in separate subplot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sharex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x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sharey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Share same y axis for subplots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figsize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Size of figure to create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title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title as a string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legend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Add a subplot legend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sort_columns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Plot columns in alphabetical order using existing column order</a:t>
            </a:r>
          </a:p>
          <a:p>
            <a:r>
              <a:rPr lang="en-US" dirty="0"/>
              <a:t>For full list, see: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http://pandas.pydata.org/pandas-docs/stable/generated/pandas.DataFrame.plot.html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 plot()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9143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1" y="1355691"/>
            <a:ext cx="752012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pd.DataFrame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({'A':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 + 1,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'B':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np.random.randn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(1000), \</a:t>
            </a: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	 'C':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np.ran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dom.randn(1000)-1})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(df.head())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df.plot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kind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='</a:t>
            </a:r>
            <a:r>
              <a:rPr lang="fi-FI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61080" y="5617208"/>
            <a:ext cx="1876864" cy="338554"/>
          </a:xfrm>
          <a:prstGeom prst="wedgeRectCallout">
            <a:avLst>
              <a:gd name="adj1" fmla="val -56740"/>
              <a:gd name="adj2" fmla="val -1621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Select histogram</a:t>
            </a:r>
          </a:p>
        </p:txBody>
      </p:sp>
    </p:spTree>
    <p:extLst>
      <p:ext uri="{BB962C8B-B14F-4D97-AF65-F5344CB8AC3E}">
        <p14:creationId xmlns:p14="http://schemas.microsoft.com/office/powerpoint/2010/main" val="37354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13" y="1127345"/>
            <a:ext cx="6778775" cy="510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07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Useful way of visualizing relationship between two one-dimensional data series</a:t>
            </a:r>
          </a:p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have a scatter method for plotting charts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0803" y="2466994"/>
            <a:ext cx="566162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plt.scatter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(df['A'], df['B'])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plt.title('Changes in A v changes in B') 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205425" y="4487821"/>
            <a:ext cx="1376760" cy="338554"/>
          </a:xfrm>
          <a:prstGeom prst="wedgeRectCallout">
            <a:avLst>
              <a:gd name="adj1" fmla="val -276974"/>
              <a:gd name="adj2" fmla="val 1050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6239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0" y="1146856"/>
            <a:ext cx="6561401" cy="51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8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C980F6-978C-4D92-9166-262DB8B6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For exploratory data analysis, it may be helpful to look at all scatter plots amongst a group of variables</a:t>
            </a:r>
          </a:p>
          <a:p>
            <a:pPr lvl="1"/>
            <a:r>
              <a:rPr lang="en-US" dirty="0"/>
              <a:t>Known as a pair plot or scatter plot matrix</a:t>
            </a:r>
          </a:p>
          <a:p>
            <a:r>
              <a:rPr lang="en-US" dirty="0"/>
              <a:t>Pandas has </a:t>
            </a:r>
            <a:r>
              <a:rPr lang="en-US" dirty="0">
                <a:latin typeface="Courier New"/>
                <a:cs typeface="Courier New"/>
              </a:rPr>
              <a:t>scatter_matrix</a:t>
            </a:r>
            <a:r>
              <a:rPr lang="en-US" dirty="0"/>
              <a:t> function	</a:t>
            </a:r>
          </a:p>
          <a:p>
            <a:pPr lvl="1"/>
            <a:r>
              <a:rPr lang="en-US" dirty="0"/>
              <a:t>Works with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  <a:p>
            <a:pPr lvl="1"/>
            <a:r>
              <a:rPr lang="en-US" dirty="0"/>
              <a:t>Also supports placing histograms or density plots of each variable along the diagonal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6EF1D-62AC-48BA-811F-7768DD6A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Scatter Plot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738E-46D9-4227-803C-3BFFED0E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411210"/>
            <a:ext cx="8146145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df.head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A         B         C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0  0.627152  1.984009  0.785683</a:t>
            </a:r>
          </a:p>
          <a:p>
            <a:r>
              <a:rPr lang="pl-PL" sz="1800" dirty="0">
                <a:solidFill>
                  <a:schemeClr val="tx1"/>
                </a:solidFill>
                <a:latin typeface="Courier New"/>
                <a:cs typeface="Courier New"/>
              </a:rPr>
              <a:t>1  1.316856  0.318605  0.143795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2 -0.763011 -0.261403 -1.346760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3  1.174517  1.044114  0.556043</a:t>
            </a:r>
          </a:p>
          <a:p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4  1.052025 -0.021766 -1.868798</a:t>
            </a:r>
          </a:p>
          <a:p>
            <a:endParaRPr lang="fi-FI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fi-FI" sz="1800" b="1" dirty="0">
                <a:solidFill>
                  <a:schemeClr val="tx1"/>
                </a:solidFill>
                <a:latin typeface="Courier New"/>
                <a:cs typeface="Courier New"/>
              </a:rPr>
              <a:t>pd.plotting.scatter_matrix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(df, diagonal='kde', alpha=0.3)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327C4D8F-120C-4117-B722-0467AA54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173" y="4377001"/>
            <a:ext cx="1497419" cy="584776"/>
          </a:xfrm>
          <a:prstGeom prst="wedgeRectCallout">
            <a:avLst>
              <a:gd name="adj1" fmla="val -111041"/>
              <a:gd name="adj2" fmla="val 2188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Density plot on diagonal</a:t>
            </a:r>
          </a:p>
        </p:txBody>
      </p:sp>
    </p:spTree>
    <p:extLst>
      <p:ext uri="{BB962C8B-B14F-4D97-AF65-F5344CB8AC3E}">
        <p14:creationId xmlns:p14="http://schemas.microsoft.com/office/powerpoint/2010/main" val="7493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Matrix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9" y="1214753"/>
            <a:ext cx="6486602" cy="506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8AC4D9-C0D9-4123-8B9C-50DC204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91958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20B77-46C6-4E13-A499-B96615B4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library to simplify making presentation quality graphs from matplotlib</a:t>
            </a:r>
          </a:p>
          <a:p>
            <a:pPr lvl="1"/>
            <a:r>
              <a:rPr lang="en-GB" dirty="0"/>
              <a:t>Short-cut methods to create advanced graphics</a:t>
            </a:r>
          </a:p>
          <a:p>
            <a:pPr lvl="2"/>
            <a:r>
              <a:rPr lang="en-GB" dirty="0"/>
              <a:t>Especially combining more than one graph</a:t>
            </a:r>
          </a:p>
          <a:p>
            <a:pPr lvl="1"/>
            <a:r>
              <a:rPr lang="en-GB" dirty="0"/>
              <a:t>Themes and palettes to simplify applying consistent styles</a:t>
            </a:r>
          </a:p>
          <a:p>
            <a:pPr lvl="2"/>
            <a:r>
              <a:rPr lang="en-GB" dirty="0"/>
              <a:t>Applies themes immediately to all matplotlib graphs</a:t>
            </a:r>
          </a:p>
          <a:p>
            <a:pPr lvl="2"/>
            <a:r>
              <a:rPr lang="en-GB" dirty="0"/>
              <a:t>Even those created without seaborn</a:t>
            </a:r>
          </a:p>
          <a:p>
            <a:r>
              <a:rPr lang="en-GB" dirty="0"/>
              <a:t>To use</a:t>
            </a:r>
          </a:p>
          <a:p>
            <a:pPr lvl="1"/>
            <a:r>
              <a:rPr lang="en-GB" dirty="0"/>
              <a:t>Usually imported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Many seaborn methods accept additional parameters</a:t>
            </a:r>
          </a:p>
          <a:p>
            <a:pPr lvl="1"/>
            <a:r>
              <a:rPr lang="en-GB" dirty="0"/>
              <a:t>Passed to the underlying implementation (e.g., matplotlib, pandas)</a:t>
            </a:r>
          </a:p>
          <a:p>
            <a:pPr lvl="1"/>
            <a:r>
              <a:rPr lang="en-GB" dirty="0"/>
              <a:t>Sometimes makes it hard to understand all the options</a:t>
            </a:r>
          </a:p>
          <a:p>
            <a:r>
              <a:rPr lang="en-GB" dirty="0"/>
              <a:t>Seaborn has many options</a:t>
            </a:r>
          </a:p>
          <a:p>
            <a:pPr lvl="1"/>
            <a:r>
              <a:rPr lang="en-GB" dirty="0"/>
              <a:t>Too many for this course to cover all of them</a:t>
            </a:r>
          </a:p>
          <a:p>
            <a:pPr lvl="1"/>
            <a:r>
              <a:rPr lang="en-GB" dirty="0"/>
              <a:t>The following slides pick out some key areas of interest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8B1A1-A086-4118-B915-AEF372DC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CAC31-89F2-40CE-8A24-303201B4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903" y="3610193"/>
            <a:ext cx="3424487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sns.set()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B2964A2-9032-4644-9A06-C976D640F46F}"/>
              </a:ext>
            </a:extLst>
          </p:cNvPr>
          <p:cNvSpPr/>
          <p:nvPr/>
        </p:nvSpPr>
        <p:spPr bwMode="auto">
          <a:xfrm>
            <a:off x="3796006" y="3940075"/>
            <a:ext cx="2249194" cy="428725"/>
          </a:xfrm>
          <a:prstGeom prst="wedgeRectCallout">
            <a:avLst>
              <a:gd name="adj1" fmla="val -104939"/>
              <a:gd name="adj2" fmla="val -40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basic pre-set style</a:t>
            </a:r>
          </a:p>
        </p:txBody>
      </p:sp>
    </p:spTree>
    <p:extLst>
      <p:ext uri="{BB962C8B-B14F-4D97-AF65-F5344CB8AC3E}">
        <p14:creationId xmlns:p14="http://schemas.microsoft.com/office/powerpoint/2010/main" val="334606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7794-8434-4245-BB75-844EE372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seaborn style commands follow a common format</a:t>
            </a:r>
          </a:p>
          <a:p>
            <a:pPr lvl="1"/>
            <a:r>
              <a:rPr lang="en-GB" dirty="0"/>
              <a:t>Accept a parameter choosing from a set of pre-defined names</a:t>
            </a:r>
          </a:p>
          <a:p>
            <a:pPr lvl="1"/>
            <a:r>
              <a:rPr lang="en-GB" dirty="0"/>
              <a:t>Allow an extra parameter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/>
              <a:t> to override settings</a:t>
            </a:r>
          </a:p>
          <a:p>
            <a:pPr lvl="2"/>
            <a:r>
              <a:rPr lang="en-GB" dirty="0"/>
              <a:t>Accepts a dictionary of detailed style settings</a:t>
            </a:r>
          </a:p>
          <a:p>
            <a:pPr lvl="2"/>
            <a:r>
              <a:rPr lang="en-GB" dirty="0"/>
              <a:t>Will only override styles that are part of the pre-defined name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Context defines basic settings (labels, lines, etc.) suitable for certain uses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GB" dirty="0"/>
              <a:t> (default),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paper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r>
              <a:rPr lang="en-GB" dirty="0"/>
              <a:t>Pre-defined style sheets: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darkgrid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whitegrid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ticks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set_style</a:t>
            </a:r>
            <a:r>
              <a:rPr lang="en-GB" dirty="0"/>
              <a:t> affects overall graphic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set_axes</a:t>
            </a:r>
            <a:r>
              <a:rPr lang="en-GB" dirty="0"/>
              <a:t> can be used to affect individual subplots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2A9B7-AE59-4567-A1A7-40F9320C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 Style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17CF4-C4B3-44FE-AE09-2C31AAB27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19" y="2721098"/>
            <a:ext cx="7432962" cy="36933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sns.set_context(</a:t>
            </a:r>
            <a:r>
              <a:rPr lang="fi-FI" sz="1800" dirty="0">
                <a:solidFill>
                  <a:schemeClr val="tx1"/>
                </a:solidFill>
                <a:latin typeface="Courier New"/>
                <a:cs typeface="Courier New"/>
              </a:rPr>
              <a:t>'talk', rc = {'lines.linewidth': 3}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205CC3-E976-45D2-BFF7-6946FCA8E678}"/>
              </a:ext>
            </a:extLst>
          </p:cNvPr>
          <p:cNvSpPr/>
          <p:nvPr/>
        </p:nvSpPr>
        <p:spPr bwMode="auto">
          <a:xfrm>
            <a:off x="1050925" y="3244351"/>
            <a:ext cx="2216988" cy="523220"/>
          </a:xfrm>
          <a:prstGeom prst="wedgeRectCallout">
            <a:avLst>
              <a:gd name="adj1" fmla="val 50763"/>
              <a:gd name="adj2" fmla="val -94457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Apply settings suitable for a talk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4B7BA7B-FDCE-4A13-85A4-7D5710C3F905}"/>
              </a:ext>
            </a:extLst>
          </p:cNvPr>
          <p:cNvSpPr/>
          <p:nvPr/>
        </p:nvSpPr>
        <p:spPr bwMode="auto">
          <a:xfrm>
            <a:off x="4106174" y="3244351"/>
            <a:ext cx="4088920" cy="523220"/>
          </a:xfrm>
          <a:prstGeom prst="wedgeRectCallout">
            <a:avLst>
              <a:gd name="adj1" fmla="val 6542"/>
              <a:gd name="adj2" fmla="val -94457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Override the line width, if line width were not part of the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settings, would not be affected</a:t>
            </a:r>
          </a:p>
        </p:txBody>
      </p:sp>
    </p:spTree>
    <p:extLst>
      <p:ext uri="{BB962C8B-B14F-4D97-AF65-F5344CB8AC3E}">
        <p14:creationId xmlns:p14="http://schemas.microsoft.com/office/powerpoint/2010/main" val="265235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4F20B-1DED-4878-9ECF-6448319D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Colors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set_color_codes()</a:t>
            </a:r>
            <a:r>
              <a:rPr lang="en-GB" dirty="0"/>
              <a:t> changes how the color codes are interpreted</a:t>
            </a:r>
          </a:p>
          <a:p>
            <a:pPr lvl="2"/>
            <a:r>
              <a:rPr lang="en-GB" dirty="0"/>
              <a:t>Single parameter,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GB" dirty="0"/>
              <a:t>, set to one of 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muted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pastel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bright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colorblind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set_palette()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 change color palette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Named palette (from the list above) or any form that matplotlib accepts, such as a color map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Blues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GnBu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rainbow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, etc.)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Shortcut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Set style parameters in one step</a:t>
            </a:r>
          </a:p>
          <a:p>
            <a:pPr lvl="3"/>
            <a:r>
              <a:rPr lang="en-GB" dirty="0">
                <a:latin typeface="+mn-lt"/>
                <a:cs typeface="Courier New" panose="02070309020205020404" pitchFamily="49" charset="0"/>
              </a:rPr>
              <a:t>Context, Style, Palette, Font, Font Scale, Color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EDBAC-A4E9-4775-A97D-59816913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 Style Control (continued)</a:t>
            </a:r>
          </a:p>
        </p:txBody>
      </p:sp>
    </p:spTree>
    <p:extLst>
      <p:ext uri="{BB962C8B-B14F-4D97-AF65-F5344CB8AC3E}">
        <p14:creationId xmlns:p14="http://schemas.microsoft.com/office/powerpoint/2010/main" val="429189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CA774-C927-44C5-B8A2-75802566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data analysis libraries require data in </a:t>
            </a:r>
            <a:r>
              <a:rPr lang="en-GB" i="1" dirty="0">
                <a:latin typeface="Century Schoolbook" panose="02040604050505020304" pitchFamily="18" charset="0"/>
              </a:rPr>
              <a:t>Tidy DataFrames</a:t>
            </a:r>
          </a:p>
          <a:p>
            <a:pPr lvl="1"/>
            <a:r>
              <a:rPr lang="en-GB" dirty="0"/>
              <a:t>Including most seaborn tools</a:t>
            </a:r>
          </a:p>
          <a:p>
            <a:pPr lvl="1"/>
            <a:r>
              <a:rPr lang="en-GB" dirty="0"/>
              <a:t>Based on </a:t>
            </a:r>
            <a:r>
              <a:rPr lang="en-GB" i="1" dirty="0">
                <a:latin typeface="Century Schoolbook" panose="02040604050505020304" pitchFamily="18" charset="0"/>
              </a:rPr>
              <a:t>Tidy Data</a:t>
            </a:r>
            <a:r>
              <a:rPr lang="en-GB" dirty="0"/>
              <a:t> defined in a paper by Hadley Wickham (</a:t>
            </a:r>
            <a:r>
              <a:rPr lang="en-GB" dirty="0">
                <a:hlinkClick r:id="rId3"/>
              </a:rPr>
              <a:t>http://vita.had.co.nz/papers/tidy-data.html</a:t>
            </a:r>
            <a:r>
              <a:rPr lang="en-GB" dirty="0"/>
              <a:t>)</a:t>
            </a:r>
          </a:p>
          <a:p>
            <a:r>
              <a:rPr lang="en-GB" dirty="0"/>
              <a:t>Lays out rules for the structure of data</a:t>
            </a:r>
          </a:p>
          <a:p>
            <a:pPr lvl="1"/>
            <a:r>
              <a:rPr lang="en-US" dirty="0"/>
              <a:t>Each </a:t>
            </a:r>
            <a:r>
              <a:rPr lang="en-US" i="1" dirty="0">
                <a:latin typeface="Century Schoolbook" panose="02040604050505020304" pitchFamily="18" charset="0"/>
              </a:rPr>
              <a:t>variable</a:t>
            </a:r>
            <a:r>
              <a:rPr lang="en-US" dirty="0"/>
              <a:t> (height, weight) forms a column and contains </a:t>
            </a:r>
            <a:r>
              <a:rPr lang="en-US" i="1" dirty="0">
                <a:latin typeface="Century Schoolbook" panose="02040604050505020304" pitchFamily="18" charset="0"/>
              </a:rPr>
              <a:t>values</a:t>
            </a:r>
            <a:endParaRPr lang="en-US" dirty="0">
              <a:latin typeface="Century Schoolbook" panose="02040604050505020304" pitchFamily="18" charset="0"/>
            </a:endParaRPr>
          </a:p>
          <a:p>
            <a:pPr lvl="1"/>
            <a:r>
              <a:rPr lang="en-US" dirty="0"/>
              <a:t>Each </a:t>
            </a:r>
            <a:r>
              <a:rPr lang="en-US" i="1" dirty="0">
                <a:latin typeface="Century Schoolbook" panose="02040604050505020304" pitchFamily="18" charset="0"/>
              </a:rPr>
              <a:t>observation</a:t>
            </a:r>
            <a:r>
              <a:rPr lang="en-US" dirty="0"/>
              <a:t> (person, car) forms a row</a:t>
            </a:r>
          </a:p>
          <a:p>
            <a:pPr lvl="1"/>
            <a:r>
              <a:rPr lang="en-US" dirty="0"/>
              <a:t>Each type of </a:t>
            </a:r>
            <a:r>
              <a:rPr lang="en-US" i="1" dirty="0">
                <a:latin typeface="Century Schoolbook" panose="02040604050505020304" pitchFamily="18" charset="0"/>
              </a:rPr>
              <a:t>observational unit</a:t>
            </a:r>
            <a:r>
              <a:rPr lang="en-US" dirty="0"/>
              <a:t> forms a table</a:t>
            </a:r>
          </a:p>
          <a:p>
            <a:pPr lvl="2"/>
            <a:r>
              <a:rPr lang="en-US" dirty="0"/>
              <a:t>Do not mix, do not split</a:t>
            </a:r>
          </a:p>
          <a:p>
            <a:r>
              <a:rPr lang="en-GB" dirty="0"/>
              <a:t>Identifies five common problems</a:t>
            </a:r>
          </a:p>
          <a:p>
            <a:pPr lvl="1"/>
            <a:r>
              <a:rPr lang="en-US" dirty="0"/>
              <a:t>Column headers are values, not variable names</a:t>
            </a:r>
          </a:p>
          <a:p>
            <a:pPr lvl="1"/>
            <a:r>
              <a:rPr lang="en-US" dirty="0"/>
              <a:t>Multiple variables are stored in one column</a:t>
            </a:r>
          </a:p>
          <a:p>
            <a:pPr lvl="1"/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Multiple types of observational units are stored in the same table</a:t>
            </a:r>
          </a:p>
          <a:p>
            <a:pPr lvl="1"/>
            <a:r>
              <a:rPr lang="en-US" dirty="0"/>
              <a:t>A single observational unit is stored in multiple tables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8CBA2-4178-404B-B84E-CAA5ADD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DataFrames</a:t>
            </a:r>
          </a:p>
        </p:txBody>
      </p:sp>
    </p:spTree>
    <p:extLst>
      <p:ext uri="{BB962C8B-B14F-4D97-AF65-F5344CB8AC3E}">
        <p14:creationId xmlns:p14="http://schemas.microsoft.com/office/powerpoint/2010/main" val="30252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93D692-2D04-4636-9B0E-D1EA92E0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886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4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C487D-CE76-4A9B-B567-3BF6506D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headers are values, not variable names</a:t>
            </a:r>
          </a:p>
          <a:p>
            <a:pPr lvl="1"/>
            <a:r>
              <a:rPr lang="en-US" dirty="0"/>
              <a:t>Such a common issue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 has a function,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melt</a:t>
            </a:r>
            <a:r>
              <a:rPr lang="en-US" dirty="0"/>
              <a:t>, to address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6C6D-50D1-4DF3-A4C6-478B08F6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Column Headers Are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989C72-5845-4A2F-9CDE-CCC3E9F558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9330" y="2250756"/>
          <a:ext cx="1404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63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4680144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269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31AC46-E6C7-4AD7-8FC2-4BDEF7AB62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30107" y="1798547"/>
          <a:ext cx="176400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269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834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45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261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07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13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6383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E0C20DAE-63B3-4562-BAB6-C024A0FBDE4C}"/>
              </a:ext>
            </a:extLst>
          </p:cNvPr>
          <p:cNvSpPr/>
          <p:nvPr/>
        </p:nvSpPr>
        <p:spPr bwMode="auto">
          <a:xfrm>
            <a:off x="3959524" y="2645289"/>
            <a:ext cx="819509" cy="500332"/>
          </a:xfrm>
          <a:prstGeom prst="rightArrow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DF4F-FAEB-476E-A62B-B3B2A70F4D48}"/>
              </a:ext>
            </a:extLst>
          </p:cNvPr>
          <p:cNvSpPr txBox="1"/>
          <p:nvPr/>
        </p:nvSpPr>
        <p:spPr bwMode="auto">
          <a:xfrm>
            <a:off x="3908254" y="2162192"/>
            <a:ext cx="92204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GB" dirty="0">
                <a:solidFill>
                  <a:schemeClr val="tx1"/>
                </a:solidFill>
                <a:latin typeface="Courier New" pitchFamily="49" charset="0"/>
              </a:rPr>
              <a:t>melt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3561ED3-5777-4171-8BC6-99EC478AA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9954" y="5056300"/>
          <a:ext cx="4896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0801465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123,456.78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99,100.01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42,424.42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79,234.56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Acme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29,306.67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D205B04-2CC3-4AD2-9CF1-2A0881D89D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6371" y="4612024"/>
          <a:ext cx="2916000" cy="165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123,456.78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99,100.01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42,424.42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79,234.56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39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Acme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29,306.67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9932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0AB71A-4512-477B-A5A8-8E59A8881E6C}"/>
              </a:ext>
            </a:extLst>
          </p:cNvPr>
          <p:cNvSpPr/>
          <p:nvPr/>
        </p:nvSpPr>
        <p:spPr bwMode="auto">
          <a:xfrm>
            <a:off x="5235317" y="5537409"/>
            <a:ext cx="512209" cy="312717"/>
          </a:xfrm>
          <a:prstGeom prst="rightArrow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89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C487D-CE76-4A9B-B567-3BF6506D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variables are stored in one column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6C6D-50D1-4DF3-A4C6-478B08F6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Variables in One Column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3561ED3-5777-4171-8BC6-99EC478AA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896" y="1646988"/>
          <a:ext cx="86400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0801465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52025106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2593668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9888638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239013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1Q2018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2Q2018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3Q2018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4Q2018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1Q2019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2Q2019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3Q2019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4Q2019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123,456.78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99,100.01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42,424.42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79,234.56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101,501.29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89,900.42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56,789.00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90,909.09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Acme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29,306.67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D532530-F724-4596-B70B-5A7FC7CC44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0156" y="3437411"/>
          <a:ext cx="3564000" cy="27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123,456.78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99,100.01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42,424.42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79,234.56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39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101,501.29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114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89,900.42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48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56,789.00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71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90,909.09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72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Acme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29,306.67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9932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D7D646-F65C-4CF4-9E03-3E7937CABA83}"/>
              </a:ext>
            </a:extLst>
          </p:cNvPr>
          <p:cNvSpPr/>
          <p:nvPr/>
        </p:nvSpPr>
        <p:spPr bwMode="auto">
          <a:xfrm rot="5400000">
            <a:off x="4310240" y="2863828"/>
            <a:ext cx="587311" cy="500332"/>
          </a:xfrm>
          <a:prstGeom prst="rightArrow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8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C487D-CE76-4A9B-B567-3BF6506D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stored in both rows and columns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D6C6D-50D1-4DF3-A4C6-478B08F6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in Rows and Columns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3561ED3-5777-4171-8BC6-99EC478AA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896" y="1646988"/>
          <a:ext cx="8448088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83693311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308014653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3520251065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925936685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1198886386"/>
                    </a:ext>
                  </a:extLst>
                </a:gridCol>
                <a:gridCol w="844511">
                  <a:extLst>
                    <a:ext uri="{9D8B030D-6E8A-4147-A177-3AD203B41FA5}">
                      <a16:colId xmlns:a16="http://schemas.microsoft.com/office/drawing/2014/main" val="13239013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GB" sz="1100" dirty="0"/>
                        <a:t>Company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endParaRPr lang="en-GB" sz="11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1Q2018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2Q2018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3Q2018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4Q2018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1Q2019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2Q2019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3Q2019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4Q2019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100" dirty="0"/>
                        <a:t>Ace Chemical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Income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123,456.78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99,100.01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42,424.42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79,234.56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101,501.29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89,900.42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56,789.00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90,909.09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Profit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23,456.77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80,000.11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-21,222.22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9287854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100" dirty="0"/>
                        <a:t>Acme Corp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Income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29,306.67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Profit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5169818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D532530-F724-4596-B70B-5A7FC7CC44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5031" y="3582757"/>
          <a:ext cx="4357728" cy="27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2905435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69491338"/>
                    </a:ext>
                  </a:extLst>
                </a:gridCol>
                <a:gridCol w="541728">
                  <a:extLst>
                    <a:ext uri="{9D8B030D-6E8A-4147-A177-3AD203B41FA5}">
                      <a16:colId xmlns:a16="http://schemas.microsoft.com/office/drawing/2014/main" val="113864085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5581937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970175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8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123,456.78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23,456.78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469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99,100.01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80,000.11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521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42,424.42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-21,222.22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96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79,234.56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39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101,501.29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114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89,900.42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48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56,789.00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371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Ace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90,909.09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72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200" dirty="0"/>
                        <a:t>Acme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29,306.67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9932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D7D646-F65C-4CF4-9E03-3E7937CABA83}"/>
              </a:ext>
            </a:extLst>
          </p:cNvPr>
          <p:cNvSpPr/>
          <p:nvPr/>
        </p:nvSpPr>
        <p:spPr bwMode="auto">
          <a:xfrm rot="5400000">
            <a:off x="4310239" y="3001636"/>
            <a:ext cx="587311" cy="500332"/>
          </a:xfrm>
          <a:prstGeom prst="rightArrow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61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45C800-1379-4EFE-B027-EFC38AC0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types of observational units are stored in the same table</a:t>
            </a:r>
          </a:p>
          <a:p>
            <a:pPr lvl="1"/>
            <a:r>
              <a:rPr lang="en-GB" dirty="0"/>
              <a:t>The idea is analogous to data normalization in a relational database</a:t>
            </a:r>
          </a:p>
          <a:p>
            <a:pPr lvl="1"/>
            <a:r>
              <a:rPr lang="en-US" dirty="0"/>
              <a:t>Tables frequently combine data about an observational unit with data about the values</a:t>
            </a:r>
          </a:p>
          <a:p>
            <a:pPr lvl="2"/>
            <a:r>
              <a:rPr lang="en-US" dirty="0"/>
              <a:t>Should be split into two </a:t>
            </a:r>
            <a:r>
              <a:rPr lang="en-US" i="1" dirty="0">
                <a:latin typeface="Century Schoolbook" panose="02040604050505020304" pitchFamily="18" charset="0"/>
              </a:rPr>
              <a:t>tables</a:t>
            </a:r>
          </a:p>
          <a:p>
            <a:pPr lvl="1"/>
            <a:r>
              <a:rPr lang="en-US" dirty="0"/>
              <a:t>However, while this aspect of Tidy Data is useful in cleaning data, it is usually undone when creating a reporting data set</a:t>
            </a:r>
          </a:p>
          <a:p>
            <a:pPr lvl="2"/>
            <a:r>
              <a:rPr lang="en-US" dirty="0"/>
              <a:t>Separate tables are combined</a:t>
            </a:r>
          </a:p>
          <a:p>
            <a:r>
              <a:rPr lang="en-US" dirty="0"/>
              <a:t>A single observational unit is stored in multiple tables</a:t>
            </a:r>
          </a:p>
          <a:p>
            <a:pPr lvl="1"/>
            <a:r>
              <a:rPr lang="en-US" dirty="0"/>
              <a:t>Common to split data across multiple files</a:t>
            </a:r>
          </a:p>
          <a:p>
            <a:pPr lvl="2"/>
            <a:r>
              <a:rPr lang="en-US" dirty="0"/>
              <a:t>E.g., file per year, file per variable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42CE2-E5E4-46B0-87F1-E3FC4CC1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 and Combined Tables</a:t>
            </a:r>
          </a:p>
        </p:txBody>
      </p:sp>
    </p:spTree>
    <p:extLst>
      <p:ext uri="{BB962C8B-B14F-4D97-AF65-F5344CB8AC3E}">
        <p14:creationId xmlns:p14="http://schemas.microsoft.com/office/powerpoint/2010/main" val="294960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5F54A-A604-49D8-ABCA-62A8BF18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056039"/>
            <a:ext cx="8016949" cy="5065062"/>
          </a:xfrm>
        </p:spPr>
        <p:txBody>
          <a:bodyPr/>
          <a:lstStyle/>
          <a:p>
            <a:r>
              <a:rPr lang="en-GB" dirty="0"/>
              <a:t>Compare two principal variables</a:t>
            </a:r>
          </a:p>
          <a:p>
            <a:pPr lvl="1"/>
            <a:r>
              <a:rPr lang="en-GB" dirty="0"/>
              <a:t>Using a scatter or line graph superimposed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FacetGrid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Line graph automatically includes confidence interval by default</a:t>
            </a:r>
          </a:p>
          <a:p>
            <a:r>
              <a:rPr lang="en-GB" dirty="0"/>
              <a:t>Represent subsidiary variables</a:t>
            </a:r>
          </a:p>
          <a:p>
            <a:pPr lvl="1"/>
            <a:r>
              <a:rPr lang="en-GB" dirty="0"/>
              <a:t>Not normal to use </a:t>
            </a:r>
            <a:r>
              <a:rPr lang="en-GB" i="1" dirty="0">
                <a:latin typeface="Century Schoolbook" panose="02040604050505020304" pitchFamily="18" charset="0"/>
              </a:rPr>
              <a:t>all</a:t>
            </a:r>
            <a:r>
              <a:rPr lang="en-GB" dirty="0"/>
              <a:t> of these to show different variables</a:t>
            </a:r>
          </a:p>
          <a:p>
            <a:pPr lvl="1"/>
            <a:r>
              <a:rPr lang="en-GB" dirty="0"/>
              <a:t>Using size, color, or style (data point marker, line type)</a:t>
            </a:r>
          </a:p>
          <a:p>
            <a:pPr lvl="1"/>
            <a:r>
              <a:rPr lang="en-GB" dirty="0"/>
              <a:t>By separating </a:t>
            </a:r>
            <a:r>
              <a:rPr lang="en-GB" i="1" dirty="0">
                <a:latin typeface="Century Schoolbook" panose="02040604050505020304" pitchFamily="18" charset="0"/>
              </a:rPr>
              <a:t>facets</a:t>
            </a:r>
            <a:r>
              <a:rPr lang="en-GB" dirty="0">
                <a:latin typeface="+mn-lt"/>
              </a:rPr>
              <a:t> (s</a:t>
            </a:r>
            <a:r>
              <a:rPr lang="en-GB" dirty="0"/>
              <a:t>ubplots arranged in a grid)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20549-D0C9-4553-9A51-3901176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5179B-9645-4DC2-A32E-1F02E5E2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22" y="3257150"/>
            <a:ext cx="4494163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import seaborn as sns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sns.set(style = 'ticks')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tips = sns.load_dataset('tips')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g = sns.relplot(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'total_bill',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'tip',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'time',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size = 'size',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palette = ['b', 'r'],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sizes = (10, 100),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col = 'time',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tips)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6B057-6572-4082-829F-824DB367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79" y="3963607"/>
            <a:ext cx="5442392" cy="2409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928272-7028-4E43-B419-C7F55A2B28C3}"/>
              </a:ext>
            </a:extLst>
          </p:cNvPr>
          <p:cNvSpPr/>
          <p:nvPr/>
        </p:nvSpPr>
        <p:spPr bwMode="auto">
          <a:xfrm>
            <a:off x="5393114" y="3372886"/>
            <a:ext cx="1457864" cy="307777"/>
          </a:xfrm>
          <a:prstGeom prst="wedgeRectCallout">
            <a:avLst>
              <a:gd name="adj1" fmla="val 46779"/>
              <a:gd name="adj2" fmla="val 146585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D7D62E3-1878-43F0-9C87-A8B0FF8C78E4}"/>
              </a:ext>
            </a:extLst>
          </p:cNvPr>
          <p:cNvSpPr/>
          <p:nvPr/>
        </p:nvSpPr>
        <p:spPr bwMode="auto">
          <a:xfrm>
            <a:off x="5393114" y="3372885"/>
            <a:ext cx="1457864" cy="307777"/>
          </a:xfrm>
          <a:prstGeom prst="wedgeRectCallout">
            <a:avLst>
              <a:gd name="adj1" fmla="val -78665"/>
              <a:gd name="adj2" fmla="val 160600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0D6B892-5164-4AD0-BEB4-778F70FB3618}"/>
              </a:ext>
            </a:extLst>
          </p:cNvPr>
          <p:cNvSpPr/>
          <p:nvPr/>
        </p:nvSpPr>
        <p:spPr bwMode="auto">
          <a:xfrm>
            <a:off x="793829" y="5984806"/>
            <a:ext cx="2553220" cy="307777"/>
          </a:xfrm>
          <a:prstGeom prst="wedgeRectCallout">
            <a:avLst>
              <a:gd name="adj1" fmla="val -30819"/>
              <a:gd name="adj2" fmla="val -103360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Facet (may be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712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6C2A7-1D2D-488B-9758-1425FA9C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a numerical value with one, or more, categories</a:t>
            </a:r>
          </a:p>
          <a:p>
            <a:pPr lvl="1"/>
            <a:r>
              <a:rPr lang="en-GB" dirty="0"/>
              <a:t>Using scatter, boxes, violins, error bars, histograms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C375-10F7-4F80-9A49-A761622DC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830480"/>
            <a:ext cx="2238375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0EB0B-F5A0-481F-8213-7E28FCDC3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4098480"/>
            <a:ext cx="2238375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208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E5E49-5FAB-41D0-921C-D9C2BE23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424248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'swarm'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79039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1FCA2-5ECE-4F99-B6BE-603CD9B8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Plots (continued)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A31B8-54AA-418D-AC09-9559FA8C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34240"/>
            <a:ext cx="22383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7F6C7-2ABE-4D77-8C16-E30C2AFEC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702240"/>
            <a:ext cx="2542794" cy="2238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DFB1-5149-4226-87AD-408D06B39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1686240"/>
            <a:ext cx="364877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iris = sns.load_dataset('iris');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'species’,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'sepal_length’,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iris,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'strip’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ED03-BE31-49AD-BF01-66913162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000" y="3846240"/>
            <a:ext cx="364877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mpg = sns.load_dataset('mpg')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sns.catplot(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kind = 'point',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hue = 'cylinders',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dodge = True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341E3A7-E3F4-4C31-B06A-348F25E37067}"/>
              </a:ext>
            </a:extLst>
          </p:cNvPr>
          <p:cNvSpPr/>
          <p:nvPr/>
        </p:nvSpPr>
        <p:spPr bwMode="auto">
          <a:xfrm>
            <a:off x="6600742" y="4492570"/>
            <a:ext cx="1947836" cy="738664"/>
          </a:xfrm>
          <a:prstGeom prst="wedgeRectCallout">
            <a:avLst>
              <a:gd name="adj1" fmla="val -97250"/>
              <a:gd name="adj2" fmla="val 27438"/>
            </a:avLst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n-lt"/>
              </a:rPr>
              <a:t>Automatically calculates mean and shows error bars</a:t>
            </a:r>
          </a:p>
        </p:txBody>
      </p:sp>
    </p:spTree>
    <p:extLst>
      <p:ext uri="{BB962C8B-B14F-4D97-AF65-F5344CB8AC3E}">
        <p14:creationId xmlns:p14="http://schemas.microsoft.com/office/powerpoint/2010/main" val="385787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4052-24E3-44B7-895F-56285FFF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plots along each axis of the central plot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09FF-2427-4151-AB1F-55F6482E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D0254-D1D2-440A-AD40-C7E5BAA7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995771"/>
            <a:ext cx="371475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BF7F0-280C-4493-A1B8-13EE9446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96" y="2510459"/>
            <a:ext cx="364877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sns.jointplot(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x = 'model_year’,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y = 'mpg’,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data = mpg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7348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82BB0-0B79-46BB-BBC2-0E046D7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color to show the scale of data at the intersection of two categories</a:t>
            </a:r>
          </a:p>
          <a:p>
            <a:pPr lvl="1"/>
            <a:r>
              <a:rPr lang="en-GB" dirty="0"/>
              <a:t>A colored matrix</a:t>
            </a:r>
          </a:p>
          <a:p>
            <a:pPr lvl="1"/>
            <a:r>
              <a:rPr lang="en-GB" dirty="0"/>
              <a:t>Good for highlighting 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BB057-A3ED-4E55-9991-01C46BB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9680-68EE-4A80-ACD8-7366F1D6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652812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0B7B5-2B29-40CD-8CD6-4CFAAF58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342" y="2152751"/>
            <a:ext cx="6069313" cy="73866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sns.load_dataset('flights')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flights = flights.pivot('month', 'year', 'passengers')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ax = sns.heatmap(flights)</a:t>
            </a:r>
          </a:p>
        </p:txBody>
      </p:sp>
    </p:spTree>
    <p:extLst>
      <p:ext uri="{BB962C8B-B14F-4D97-AF65-F5344CB8AC3E}">
        <p14:creationId xmlns:p14="http://schemas.microsoft.com/office/powerpoint/2010/main" val="78556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52876-9374-481B-8221-82C87C17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Plotly</a:t>
            </a:r>
          </a:p>
          <a:p>
            <a:pPr lvl="1"/>
            <a:r>
              <a:rPr lang="en-GB" dirty="0"/>
              <a:t>Based on the popular plotly.js library</a:t>
            </a:r>
          </a:p>
          <a:p>
            <a:pPr lvl="1"/>
            <a:r>
              <a:rPr lang="en-GB" dirty="0"/>
              <a:t>Creates interactive plots</a:t>
            </a:r>
          </a:p>
          <a:p>
            <a:r>
              <a:rPr lang="en-GB" dirty="0"/>
              <a:t>Folium</a:t>
            </a:r>
          </a:p>
          <a:p>
            <a:pPr lvl="1"/>
            <a:r>
              <a:rPr lang="en-GB" dirty="0"/>
              <a:t>Visualize geospatial data on maps</a:t>
            </a:r>
          </a:p>
          <a:p>
            <a:r>
              <a:rPr lang="en-GB" dirty="0"/>
              <a:t>Ggplot</a:t>
            </a:r>
          </a:p>
          <a:p>
            <a:pPr lvl="1"/>
            <a:r>
              <a:rPr lang="en-GB" dirty="0"/>
              <a:t>Graphing package based on ggplot2 from R</a:t>
            </a:r>
          </a:p>
          <a:p>
            <a:pPr lvl="1"/>
            <a:r>
              <a:rPr lang="en-GB" dirty="0"/>
              <a:t>Uses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  <a:r>
              <a:rPr lang="en-GB" dirty="0"/>
              <a:t> to create plots at a high level without thinking about implementation details</a:t>
            </a:r>
          </a:p>
          <a:p>
            <a:r>
              <a:rPr lang="en-GB" dirty="0"/>
              <a:t>Bokeh</a:t>
            </a:r>
          </a:p>
          <a:p>
            <a:pPr lvl="1"/>
            <a:r>
              <a:rPr lang="en-GB" dirty="0"/>
              <a:t>Also based on </a:t>
            </a:r>
            <a:r>
              <a:rPr lang="en-GB" i="1" dirty="0">
                <a:latin typeface="Century Schoolbook" panose="02040604050505020304" pitchFamily="18" charset="0"/>
              </a:rPr>
              <a:t>The Grammar of Graphics</a:t>
            </a:r>
          </a:p>
          <a:p>
            <a:pPr lvl="1"/>
            <a:r>
              <a:rPr lang="en-GB" dirty="0"/>
              <a:t>Create interactive plots</a:t>
            </a:r>
          </a:p>
          <a:p>
            <a:r>
              <a:rPr lang="en-GB" dirty="0"/>
              <a:t>Altair</a:t>
            </a:r>
          </a:p>
          <a:p>
            <a:pPr lvl="1"/>
            <a:r>
              <a:rPr lang="en-GB" dirty="0"/>
              <a:t>A declarative library based on the Vega-lite visualization grammar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3915A-FFA1-491C-B482-F8321191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9963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a plotting package designed for creating publication quality plots</a:t>
            </a:r>
          </a:p>
          <a:p>
            <a:pPr lvl="1"/>
            <a:r>
              <a:rPr lang="en-US" dirty="0"/>
              <a:t>Has a number of add-on toolkits</a:t>
            </a:r>
          </a:p>
          <a:p>
            <a:pPr lvl="2"/>
            <a:r>
              <a:rPr lang="en-US" dirty="0"/>
              <a:t>3D plots</a:t>
            </a:r>
          </a:p>
          <a:p>
            <a:pPr lvl="2"/>
            <a:r>
              <a:rPr lang="en-US" dirty="0"/>
              <a:t>Mapping and projections</a:t>
            </a:r>
          </a:p>
          <a:p>
            <a:r>
              <a:rPr lang="en-US" dirty="0">
                <a:latin typeface="Courier New"/>
                <a:cs typeface="Courier New"/>
              </a:rPr>
              <a:t>pyplot</a:t>
            </a:r>
            <a:r>
              <a:rPr lang="en-US" dirty="0"/>
              <a:t> is a module built on </a:t>
            </a:r>
            <a:r>
              <a:rPr lang="en-US" dirty="0">
                <a:latin typeface="Courier New"/>
                <a:cs typeface="Courier New"/>
              </a:rPr>
              <a:t>matplotlib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/>
              <a:t>usually imported as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plt</a:t>
            </a:r>
          </a:p>
          <a:p>
            <a:r>
              <a:rPr lang="en-US" dirty="0">
                <a:latin typeface="+mn-lt"/>
                <a:cs typeface="Courier New"/>
              </a:rPr>
              <a:t>Run in </a:t>
            </a:r>
            <a:r>
              <a:rPr lang="en-US" dirty="0">
                <a:latin typeface="Courier New"/>
                <a:cs typeface="Courier New"/>
              </a:rPr>
              <a:t>pylab</a:t>
            </a:r>
            <a:r>
              <a:rPr lang="en-US" dirty="0">
                <a:latin typeface="+mn-lt"/>
                <a:cs typeface="Courier New"/>
              </a:rPr>
              <a:t> mode in IPython</a:t>
            </a:r>
          </a:p>
          <a:p>
            <a:r>
              <a:rPr lang="en-US" dirty="0"/>
              <a:t>In this chapter, we provide enough detail to begin working with </a:t>
            </a:r>
            <a:r>
              <a:rPr lang="en-US" dirty="0">
                <a:latin typeface="Courier New"/>
                <a:cs typeface="Courier New"/>
              </a:rPr>
              <a:t>matplotlib</a:t>
            </a:r>
          </a:p>
          <a:p>
            <a:pPr lvl="1"/>
            <a:r>
              <a:rPr lang="en-US" dirty="0"/>
              <a:t>Full documentation including extensive examples can be found at:</a:t>
            </a:r>
          </a:p>
          <a:p>
            <a:pPr lvl="2"/>
            <a:r>
              <a:rPr lang="en-US" dirty="0">
                <a:latin typeface="+mj-lt"/>
                <a:cs typeface="Courier New"/>
                <a:hlinkClick r:id="rId3"/>
              </a:rPr>
              <a:t>http://matplotlib.org/2.0.0/index.html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Introducing Matplotlib </a:t>
            </a:r>
          </a:p>
        </p:txBody>
      </p:sp>
    </p:spTree>
    <p:extLst>
      <p:ext uri="{BB962C8B-B14F-4D97-AF65-F5344CB8AC3E}">
        <p14:creationId xmlns:p14="http://schemas.microsoft.com/office/powerpoint/2010/main" val="121773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C31336-2D6F-4189-979E-2F010D4E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61144"/>
              </p:ext>
            </p:extLst>
          </p:nvPr>
        </p:nvGraphicFramePr>
        <p:xfrm>
          <a:off x="2061972" y="1447543"/>
          <a:ext cx="5020056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020056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Introducing Matplotlib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Plotting Functions in Pandas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Python Visualization Tool Ecosystem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13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Matplotlib </a:t>
            </a:r>
            <a:endParaRPr lang="en-GB" dirty="0"/>
          </a:p>
          <a:p>
            <a:pPr lvl="0"/>
            <a:r>
              <a:rPr lang="en-US" dirty="0"/>
              <a:t>Plotting functions in pandas</a:t>
            </a:r>
            <a:endParaRPr lang="en-GB" dirty="0"/>
          </a:p>
          <a:p>
            <a:pPr lvl="0"/>
            <a:r>
              <a:rPr lang="en-US" dirty="0"/>
              <a:t>Python visualization tool ecosystem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90DFA4-A4B4-4DF2-9D77-F39C90B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Figures and Subplots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9C81E0-01CE-4E6D-9110-9CE87CC8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995080"/>
            <a:ext cx="8016949" cy="5065062"/>
          </a:xfrm>
        </p:spPr>
        <p:txBody>
          <a:bodyPr/>
          <a:lstStyle/>
          <a:p>
            <a:r>
              <a:rPr lang="en-US" dirty="0"/>
              <a:t>Plots reside within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r>
              <a:rPr lang="en-US" dirty="0"/>
              <a:t>Subplots are added to a </a:t>
            </a:r>
            <a:r>
              <a:rPr lang="en-US" dirty="0">
                <a:latin typeface="Courier New"/>
                <a:cs typeface="Courier New"/>
              </a:rPr>
              <a:t>Figure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add_subplot(rows, columns, plot number)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Returns </a:t>
            </a:r>
            <a:r>
              <a:rPr lang="en-US" dirty="0">
                <a:latin typeface="Courier New"/>
                <a:cs typeface="Courier New"/>
              </a:rPr>
              <a:t>AxesSubplot</a:t>
            </a:r>
            <a:r>
              <a:rPr lang="en-US" dirty="0">
                <a:latin typeface="+mn-lt"/>
                <a:cs typeface="Courier New"/>
              </a:rPr>
              <a:t>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A935F-7543-455A-B403-B17CEB68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801" y="2310717"/>
            <a:ext cx="6896710" cy="403187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import matplotlib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matplotlib import pyplot as plt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from numpy.random import randn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 = figure.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add_subplot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(2,2,1)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 = figure.add_subplot(2,2,2)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 = figure.add_subplot(2,2,3)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 = figure.add_subplot(2,2,4)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sp1.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plot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(randn(100).cumsum(),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--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sp2.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hist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bins=20)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sp3.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scatter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(randn(100), randn(100)-5*randn(100))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sp4.hist(randn(100), bins=20, color=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plt.show()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Rectangular Callout 4">
            <a:extLst>
              <a:ext uri="{FF2B5EF4-FFF2-40B4-BE49-F238E27FC236}">
                <a16:creationId xmlns:a16="http://schemas.microsoft.com/office/drawing/2014/main" id="{9E6A38D1-5EDB-4B9C-B68E-0D67D71F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5" y="2618763"/>
            <a:ext cx="1499292" cy="584776"/>
          </a:xfrm>
          <a:prstGeom prst="wedgeRectCallout">
            <a:avLst>
              <a:gd name="adj1" fmla="val -116723"/>
              <a:gd name="adj2" fmla="val 17504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1</a:t>
            </a:r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D9D95749-D8F6-479E-9ADE-DA7D81AF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34" y="4034265"/>
            <a:ext cx="1499292" cy="584776"/>
          </a:xfrm>
          <a:prstGeom prst="wedgeRectCallout">
            <a:avLst>
              <a:gd name="adj1" fmla="val -123683"/>
              <a:gd name="adj2" fmla="val -1480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2x2 subplots, subplot 2</a:t>
            </a:r>
          </a:p>
        </p:txBody>
      </p:sp>
    </p:spTree>
    <p:extLst>
      <p:ext uri="{BB962C8B-B14F-4D97-AF65-F5344CB8AC3E}">
        <p14:creationId xmlns:p14="http://schemas.microsoft.com/office/powerpoint/2010/main" val="12522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Subplots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1" y="1149441"/>
            <a:ext cx="6600339" cy="5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C3B7659-9A49-461D-A12B-B00B3E6F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Saving 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B24CF9-8EA5-41D8-95CC-052B75D8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Plots can be saved using the </a:t>
            </a:r>
            <a:r>
              <a:rPr lang="en-US" dirty="0">
                <a:latin typeface="Courier New"/>
                <a:cs typeface="Courier New"/>
              </a:rPr>
              <a:t>savefig</a:t>
            </a:r>
            <a:r>
              <a:rPr lang="en-US" dirty="0"/>
              <a:t> method</a:t>
            </a:r>
          </a:p>
          <a:p>
            <a:r>
              <a:rPr lang="en-US" dirty="0"/>
              <a:t>Various file formats are supported and can be listed with the following command:</a:t>
            </a:r>
          </a:p>
          <a:p>
            <a:endParaRPr lang="en-US" sz="2000" dirty="0"/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endParaRPr lang="en-US" dirty="0">
              <a:latin typeface="+mn-lt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Using the extension indicates which format to save 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E628A-92A0-43D8-8F45-B5F9A937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2191417"/>
            <a:ext cx="6855502" cy="280076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plt.gcf().canvas.get_supported_filetypes_grouped()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{'Postscript': ['ps'],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'Encapsulated Postscript': ['eps'],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Document Format': ['pdf'],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'PGF code for LaTeX': ['pgf'],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'Portable Network Graphics': ['png'],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'Raw RGBA bitmap': ['raw', 'rgba'],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'Scalable Vector Graphics': ['svg', 'svgz'],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'Joint Photographic Experts Group': ['jpeg', 'jpg'],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'Tagged Image File Format': ['tif', 'tiff']}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97579-5090-4CCA-A840-D5FE0E96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249" y="5522125"/>
            <a:ext cx="685550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plt.savefig('chart1.jpg')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plt.savefig('chart1.pdf')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3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FBFA11-8BC8-44C1-91FF-FA08F571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The plot function accepts arrays of x and y coordinates and also an optional string </a:t>
            </a:r>
          </a:p>
          <a:p>
            <a:pPr lvl="1"/>
            <a:r>
              <a:rPr lang="en-US" dirty="0"/>
              <a:t>Optional string is for color and style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'r--')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red color and 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/>
              <a:t>is the dashed style</a:t>
            </a:r>
          </a:p>
          <a:p>
            <a:r>
              <a:rPr lang="en-US" dirty="0"/>
              <a:t>More explicit requests for color and style can be made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linestyle='--', color='r')</a:t>
            </a:r>
          </a:p>
          <a:p>
            <a:r>
              <a:rPr lang="en-US" dirty="0">
                <a:latin typeface="+mn-lt"/>
                <a:cs typeface="Courier New"/>
              </a:rPr>
              <a:t>Plots will have continuous line plots and, therefore, will have data interpolated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Can request data points to be shown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sp1.plot(x, y, 'ro--')</a:t>
            </a:r>
          </a:p>
          <a:p>
            <a:pPr lvl="2"/>
            <a:r>
              <a:rPr lang="en-US" dirty="0">
                <a:latin typeface="+mn-lt"/>
                <a:cs typeface="Courier New"/>
              </a:rPr>
              <a:t>Or</a:t>
            </a:r>
            <a:r>
              <a:rPr lang="en-US" dirty="0">
                <a:latin typeface="+mj-lt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sp1.plot(x, y, linestyle='--', color='r', marker='o')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+mn-lt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8D6948-374D-4FD2-B171-CB044BA1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4813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shows how to change axis ticks, labels, and add a title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4531" y="1712064"/>
            <a:ext cx="4621063" cy="34163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figure = plt.figure()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 = figure.add_subplot(1,1,1)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p1.plot(randn(1000).cumsum())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set_title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('Random Walk')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set_xticks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([0,500,1000])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set_xlabel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Count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')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p1.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set_ylabel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('Random Number')</a:t>
            </a:r>
          </a:p>
          <a:p>
            <a:endParaRPr lang="en-US" sz="18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917853" y="3420224"/>
            <a:ext cx="1571717" cy="584776"/>
          </a:xfrm>
          <a:prstGeom prst="wedgeRectCallout">
            <a:avLst>
              <a:gd name="adj1" fmla="val -117021"/>
              <a:gd name="adj2" fmla="val -381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set_yticks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Y axis</a:t>
            </a:r>
          </a:p>
        </p:txBody>
      </p:sp>
    </p:spTree>
    <p:extLst>
      <p:ext uri="{BB962C8B-B14F-4D97-AF65-F5344CB8AC3E}">
        <p14:creationId xmlns:p14="http://schemas.microsoft.com/office/powerpoint/2010/main" val="18253160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EVEA5JW6U4JV-6-9960</_dlc_DocId>
    <_dlc_DocIdUrl xmlns="037063e9-a85e-4c78-8627-f1a9315663e5">
      <Url>https://portal.roitraining.com/Courses/_layouts/DocIdRedir.aspx?ID=EVEA5JW6U4JV-6-9960</Url>
      <Description>EVEA5JW6U4JV-6-9960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2DC1111-121F-4086-B564-4B1C46DE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1159</TotalTime>
  <Words>2597</Words>
  <Application>Microsoft Office PowerPoint</Application>
  <PresentationFormat>On-screen Show (4:3)</PresentationFormat>
  <Paragraphs>678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5:  Plotting and Visualization</vt:lpstr>
      <vt:lpstr>Chapter Objectives</vt:lpstr>
      <vt:lpstr>Chapter Concepts</vt:lpstr>
      <vt:lpstr>Introducing Matplotlib </vt:lpstr>
      <vt:lpstr>Figures and Subplots</vt:lpstr>
      <vt:lpstr>Figures and Subplots Example</vt:lpstr>
      <vt:lpstr>Saving Plot</vt:lpstr>
      <vt:lpstr>Colors and Styles</vt:lpstr>
      <vt:lpstr>Labels and Legends</vt:lpstr>
      <vt:lpstr>Labels and Legends Example</vt:lpstr>
      <vt:lpstr>Chapter Concepts</vt:lpstr>
      <vt:lpstr>Plotting Functions in Pandas</vt:lpstr>
      <vt:lpstr>A Simple Example</vt:lpstr>
      <vt:lpstr>A Simple Example (continued)</vt:lpstr>
      <vt:lpstr>Line Plot with DataFrame</vt:lpstr>
      <vt:lpstr>Line Plot with DataFrame (continued)</vt:lpstr>
      <vt:lpstr>Series plot() Arguments</vt:lpstr>
      <vt:lpstr>DataFrame plot() Arguments</vt:lpstr>
      <vt:lpstr>Histogram Example</vt:lpstr>
      <vt:lpstr>Histogram Example (continued)</vt:lpstr>
      <vt:lpstr>Scatter Plots</vt:lpstr>
      <vt:lpstr>Scatter Plots (continued)</vt:lpstr>
      <vt:lpstr>Scatter Plot Matrix</vt:lpstr>
      <vt:lpstr>Scatter Plot Matrix Example</vt:lpstr>
      <vt:lpstr>Chapter Concepts</vt:lpstr>
      <vt:lpstr>Seaborn</vt:lpstr>
      <vt:lpstr>Seaborn Style Control</vt:lpstr>
      <vt:lpstr>Seaborn Style Control (continued)</vt:lpstr>
      <vt:lpstr>Tidy DataFrames</vt:lpstr>
      <vt:lpstr>Column Headers Are Values</vt:lpstr>
      <vt:lpstr>Multiple Variables in One Column</vt:lpstr>
      <vt:lpstr>Variables in Rows and Columns</vt:lpstr>
      <vt:lpstr>Split and Combined Tables</vt:lpstr>
      <vt:lpstr>Relational Plots</vt:lpstr>
      <vt:lpstr>Categorical Plots</vt:lpstr>
      <vt:lpstr>Categorical Plots (continued)</vt:lpstr>
      <vt:lpstr>Joint Plots</vt:lpstr>
      <vt:lpstr>Heatmaps</vt:lpstr>
      <vt:lpstr>Other Data Visualization Tools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Plotting and Visualization</dc:title>
  <dc:creator>Linda Karsen</dc:creator>
  <cp:lastModifiedBy>Christel Silva</cp:lastModifiedBy>
  <cp:revision>44</cp:revision>
  <dcterms:created xsi:type="dcterms:W3CDTF">2017-04-03T16:55:00Z</dcterms:created>
  <dcterms:modified xsi:type="dcterms:W3CDTF">2019-10-04T15:15:17Z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05e6e956-66f2-4004-9d10-5c8f0c7141bf</vt:lpwstr>
  </property>
</Properties>
</file>