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42"/>
  </p:notesMasterIdLst>
  <p:handoutMasterIdLst>
    <p:handoutMasterId r:id="rId43"/>
  </p:handoutMasterIdLst>
  <p:sldIdLst>
    <p:sldId id="257" r:id="rId5"/>
    <p:sldId id="258" r:id="rId6"/>
    <p:sldId id="256" r:id="rId7"/>
    <p:sldId id="281" r:id="rId8"/>
    <p:sldId id="331" r:id="rId9"/>
    <p:sldId id="332" r:id="rId10"/>
    <p:sldId id="334" r:id="rId11"/>
    <p:sldId id="335" r:id="rId12"/>
    <p:sldId id="329" r:id="rId13"/>
    <p:sldId id="333" r:id="rId14"/>
    <p:sldId id="336" r:id="rId15"/>
    <p:sldId id="337" r:id="rId16"/>
    <p:sldId id="352" r:id="rId17"/>
    <p:sldId id="339" r:id="rId18"/>
    <p:sldId id="340" r:id="rId19"/>
    <p:sldId id="341" r:id="rId20"/>
    <p:sldId id="362" r:id="rId21"/>
    <p:sldId id="363" r:id="rId22"/>
    <p:sldId id="342" r:id="rId23"/>
    <p:sldId id="355" r:id="rId24"/>
    <p:sldId id="343" r:id="rId25"/>
    <p:sldId id="353" r:id="rId26"/>
    <p:sldId id="344" r:id="rId27"/>
    <p:sldId id="360" r:id="rId28"/>
    <p:sldId id="345" r:id="rId29"/>
    <p:sldId id="346" r:id="rId30"/>
    <p:sldId id="347" r:id="rId31"/>
    <p:sldId id="359" r:id="rId32"/>
    <p:sldId id="348" r:id="rId33"/>
    <p:sldId id="361" r:id="rId34"/>
    <p:sldId id="356" r:id="rId35"/>
    <p:sldId id="357" r:id="rId36"/>
    <p:sldId id="358" r:id="rId37"/>
    <p:sldId id="330" r:id="rId38"/>
    <p:sldId id="349" r:id="rId39"/>
    <p:sldId id="354" r:id="rId40"/>
    <p:sldId id="351" r:id="rId41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4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39" autoAdjust="0"/>
    <p:restoredTop sz="96625" autoAdjust="0"/>
  </p:normalViewPr>
  <p:slideViewPr>
    <p:cSldViewPr snapToGrid="0">
      <p:cViewPr varScale="1">
        <p:scale>
          <a:sx n="98" d="100"/>
          <a:sy n="98" d="100"/>
        </p:scale>
        <p:origin x="184" y="248"/>
      </p:cViewPr>
      <p:guideLst>
        <p:guide orient="horz" pos="840"/>
        <p:guide pos="480"/>
        <p:guide orient="horz" pos="4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defTabSz="920750"/>
            <a:r>
              <a:rPr lang="en-US" dirty="0">
                <a:latin typeface="Tahoma" pitchFamily="34" charset="0"/>
              </a:rPr>
              <a:t>811: Machine Learning with Python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5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5-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811: Machine Learning with Python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83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57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70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85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55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24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58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707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7008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96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11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9875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989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233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64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800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790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97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3641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802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561715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765210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780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1404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924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77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30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03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6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64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577659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811: Machine Learning with Python</a:t>
            </a:r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7-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ground.tensorflow.org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7: 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</a:rPr>
              <a:t>Classification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Machine Learning with Python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Bayes theorem and involves calculating lots of probabilities of events occurring based on prior observations of conditions related to that event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It’s easy and fast to train often outperforming more complex algorithms</a:t>
            </a:r>
          </a:p>
          <a:p>
            <a:pPr lvl="1"/>
            <a:r>
              <a:rPr lang="en-US" dirty="0"/>
              <a:t>Performs well with categorical data</a:t>
            </a:r>
          </a:p>
          <a:p>
            <a:pPr lvl="1"/>
            <a:r>
              <a:rPr lang="en-US" dirty="0"/>
              <a:t>Works well for multi-class predictions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Doesn’t do well if a category is found in the test set that is missing from the training set</a:t>
            </a:r>
          </a:p>
          <a:p>
            <a:pPr lvl="1"/>
            <a:r>
              <a:rPr lang="en-US" dirty="0"/>
              <a:t>Not useful for tweaking the false negatives (FN)/false positives (FP)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</p:spTree>
    <p:extLst>
      <p:ext uri="{BB962C8B-B14F-4D97-AF65-F5344CB8AC3E}">
        <p14:creationId xmlns:p14="http://schemas.microsoft.com/office/powerpoint/2010/main" val="1942613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55614"/>
            <a:ext cx="8020050" cy="5072616"/>
          </a:xfrm>
        </p:spPr>
        <p:txBody>
          <a:bodyPr/>
          <a:lstStyle/>
          <a:p>
            <a:r>
              <a:rPr lang="en-US" dirty="0"/>
              <a:t>Load the module, create a model and train 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a prediction on the reserved testing set and compare the predicted values to the known values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Naïve Bayes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808029" y="1537320"/>
            <a:ext cx="5527943" cy="83099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sklearn.naive_bayes import GaussianNB</a:t>
            </a:r>
          </a:p>
          <a:p>
            <a:r>
              <a:rPr lang="en-US" sz="1600" b="1" dirty="0"/>
              <a:t>modelNB = GaussianNB()</a:t>
            </a:r>
          </a:p>
          <a:p>
            <a:r>
              <a:rPr lang="en-US" sz="1600" b="1" dirty="0"/>
              <a:t>modelNB.fit(trainX, trainY)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709533" y="3063624"/>
            <a:ext cx="6343856" cy="329320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predY = modelNB.predict(testX)</a:t>
            </a:r>
          </a:p>
          <a:p>
            <a:r>
              <a:rPr lang="en-US" sz="1600" b="1" dirty="0"/>
              <a:t>from sklearn.metrics import confusion_matrix</a:t>
            </a:r>
          </a:p>
          <a:p>
            <a:r>
              <a:rPr lang="en-US" sz="1600" b="1" dirty="0"/>
              <a:t>cm = confusion_matrix(testY, predY)</a:t>
            </a:r>
          </a:p>
          <a:p>
            <a:r>
              <a:rPr lang="en-US" sz="1600" b="1" dirty="0"/>
              <a:t>print (cm)</a:t>
            </a:r>
          </a:p>
          <a:p>
            <a:r>
              <a:rPr lang="en-US" sz="1600" b="1" dirty="0"/>
              <a:t>def cm_percent(cm, length):    </a:t>
            </a:r>
          </a:p>
          <a:p>
            <a:r>
              <a:rPr lang="en-US" sz="1600" b="1" dirty="0"/>
              <a:t>   import numpy as np    </a:t>
            </a:r>
          </a:p>
          <a:p>
            <a:r>
              <a:rPr lang="en-US" sz="1600" b="1" dirty="0"/>
              <a:t>   return np.ndarray(shape = (2,2), buffer = \</a:t>
            </a:r>
          </a:p>
          <a:p>
            <a:r>
              <a:rPr lang="en-US" sz="1600" b="1" dirty="0"/>
              <a:t>   np.array([100 *(cm[0][0] + cm[1][1])/length, \</a:t>
            </a:r>
          </a:p>
          <a:p>
            <a:r>
              <a:rPr lang="en-US" sz="1600" b="1" dirty="0"/>
              <a:t>   100 * cm[0][1]/length, 100 * cm[1][0]/length, \</a:t>
            </a:r>
          </a:p>
          <a:p>
            <a:r>
              <a:rPr lang="en-US" sz="1600" b="1" dirty="0"/>
              <a:t>   100 * (cm[1][0] + cm[0][1])/length]))</a:t>
            </a:r>
          </a:p>
          <a:p>
            <a:r>
              <a:rPr lang="en-US" sz="1600" b="1" dirty="0"/>
              <a:t>print (cm_percent(cm, len(testY)))</a:t>
            </a:r>
          </a:p>
          <a:p>
            <a:r>
              <a:rPr lang="en-US" sz="1600" b="1" dirty="0"/>
              <a:t>print (testY.value_counts())</a:t>
            </a:r>
          </a:p>
          <a:p>
            <a:r>
              <a:rPr lang="en-US" sz="1600" b="1" dirty="0"/>
              <a:t>print (len(testY))</a:t>
            </a:r>
          </a:p>
        </p:txBody>
      </p:sp>
    </p:spTree>
    <p:extLst>
      <p:ext uri="{BB962C8B-B14F-4D97-AF65-F5344CB8AC3E}">
        <p14:creationId xmlns:p14="http://schemas.microsoft.com/office/powerpoint/2010/main" val="343356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confusion matrix shows/compares the predictions to the known values</a:t>
            </a:r>
          </a:p>
          <a:p>
            <a:pPr lvl="1"/>
            <a:r>
              <a:rPr lang="en-US" dirty="0"/>
              <a:t>1,263,180 were predicted to be good charges and were indeed good</a:t>
            </a:r>
          </a:p>
          <a:p>
            <a:pPr lvl="1"/>
            <a:r>
              <a:rPr lang="en-US" dirty="0"/>
              <a:t>285 were predicted to be fraudulent and were indeed fraudulent</a:t>
            </a:r>
          </a:p>
          <a:p>
            <a:pPr lvl="1"/>
            <a:r>
              <a:rPr lang="en-US" dirty="0"/>
              <a:t>7667 were predicted to be fraudulent but were in fact good (false positive or Type I error)</a:t>
            </a:r>
          </a:p>
          <a:p>
            <a:pPr lvl="2"/>
            <a:r>
              <a:rPr lang="en-US" dirty="0"/>
              <a:t>1,263,180 + 7667 = 1,270,847</a:t>
            </a:r>
          </a:p>
          <a:p>
            <a:pPr lvl="1"/>
            <a:r>
              <a:rPr lang="en-US" dirty="0"/>
              <a:t>1392 were predicted to be good but were in fact fraudulent (false negative or Type II error)</a:t>
            </a:r>
          </a:p>
          <a:p>
            <a:pPr lvl="2"/>
            <a:r>
              <a:rPr lang="en-US" dirty="0"/>
              <a:t>1392 + 285 = 1677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the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355947" y="3762278"/>
            <a:ext cx="3484677" cy="255454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[[</a:t>
            </a:r>
            <a:r>
              <a:rPr lang="is-IS" sz="1600" b="1" dirty="0">
                <a:latin typeface="Courier New" charset="0"/>
                <a:ea typeface="Courier New" charset="0"/>
                <a:cs typeface="Courier New" charset="0"/>
              </a:rPr>
              <a:t>1263180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  7667] 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[   1392     285]]</a:t>
            </a:r>
          </a:p>
          <a:p>
            <a:endParaRPr lang="pt-BR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b="1" dirty="0">
                <a:latin typeface="Courier New" charset="0"/>
                <a:ea typeface="Courier New" charset="0"/>
                <a:cs typeface="Courier New" charset="0"/>
              </a:rPr>
              <a:t>[[99.28810773  0.60250337] 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b="1" dirty="0">
                <a:latin typeface="Courier New" charset="0"/>
                <a:ea typeface="Courier New" charset="0"/>
                <a:cs typeface="Courier New" charset="0"/>
              </a:rPr>
              <a:t>[ 0.1093889   0.71189227]]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pt-BR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0   </a:t>
            </a:r>
            <a:r>
              <a:rPr lang="is-IS" sz="1600" b="1" dirty="0">
                <a:latin typeface="Courier New" charset="0"/>
                <a:ea typeface="Courier New" charset="0"/>
                <a:cs typeface="Courier New" charset="0"/>
              </a:rPr>
              <a:t>1270847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indent="-342900">
              <a:buAutoNum type="arabicPlain"/>
            </a:pP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sz="1600" b="1" dirty="0">
                <a:latin typeface="Courier New" charset="0"/>
                <a:ea typeface="Courier New" charset="0"/>
                <a:cs typeface="Courier New" charset="0"/>
              </a:rPr>
              <a:t>1677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indent="-342900">
              <a:buAutoNum type="arabicPlain"/>
            </a:pP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sz="1600" b="1" dirty="0">
                <a:latin typeface="Courier New" charset="0"/>
                <a:ea typeface="Courier New" charset="0"/>
                <a:cs typeface="Courier New" charset="0"/>
              </a:rPr>
              <a:t>1272524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050936" y="3762278"/>
            <a:ext cx="3856088" cy="21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28600" indent="-228600" algn="l" defTabSz="457200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Blip>
                <a:blip r:embed="rId3"/>
              </a:buBlip>
              <a:defRPr b="0" i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685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Blip>
                <a:blip r:embed="rId4"/>
              </a:buBlip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9144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1147763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Blip>
                <a:blip r:embed="rId5"/>
              </a:buBlip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 marL="25146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1800" kern="0" dirty="0"/>
              <a:t>Results as percentages</a:t>
            </a:r>
          </a:p>
          <a:p>
            <a:pPr lvl="1"/>
            <a:r>
              <a:rPr lang="en-US" sz="1800" kern="0" dirty="0"/>
              <a:t>99.28% correct</a:t>
            </a:r>
          </a:p>
          <a:p>
            <a:pPr lvl="1"/>
            <a:r>
              <a:rPr lang="en-US" sz="1800" kern="0" dirty="0"/>
              <a:t>.71% incorrect</a:t>
            </a:r>
          </a:p>
          <a:p>
            <a:pPr lvl="1"/>
            <a:r>
              <a:rPr lang="en-US" sz="1800" kern="0" dirty="0"/>
              <a:t>.60% false positive</a:t>
            </a:r>
          </a:p>
          <a:p>
            <a:pPr lvl="1"/>
            <a:r>
              <a:rPr lang="en-US" sz="1800" kern="0" dirty="0"/>
              <a:t>.10% false negative</a:t>
            </a:r>
          </a:p>
          <a:p>
            <a:r>
              <a:rPr lang="en-US" sz="1800" kern="0" dirty="0"/>
              <a:t>Overall pretty good at predicting</a:t>
            </a:r>
          </a:p>
        </p:txBody>
      </p:sp>
    </p:spTree>
    <p:extLst>
      <p:ext uri="{BB962C8B-B14F-4D97-AF65-F5344CB8AC3E}">
        <p14:creationId xmlns:p14="http://schemas.microsoft.com/office/powerpoint/2010/main" val="1727205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save the results of a lengthy training process</a:t>
            </a:r>
          </a:p>
          <a:p>
            <a:pPr lvl="1"/>
            <a:r>
              <a:rPr lang="en-US" dirty="0"/>
              <a:t>pip install joblib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reload a saved model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and Load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2537921" y="1850576"/>
            <a:ext cx="4068158" cy="58477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joblib import dump, load</a:t>
            </a:r>
          </a:p>
          <a:p>
            <a:r>
              <a:rPr lang="en-US" sz="1600" b="1" dirty="0"/>
              <a:t>dump(modelNB, 'modelNB.joblib') 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2327609" y="3166004"/>
            <a:ext cx="4488782" cy="156966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modelNB2 = load('modelNB.joblib')</a:t>
            </a:r>
          </a:p>
          <a:p>
            <a:r>
              <a:rPr lang="en-US" sz="1600" b="1" dirty="0"/>
              <a:t>predY = modelNB2.predict(testX)</a:t>
            </a:r>
          </a:p>
          <a:p>
            <a:r>
              <a:rPr lang="en-US" sz="1600" b="1" dirty="0"/>
              <a:t>cm = confusion_matrix(testY, predY)</a:t>
            </a:r>
          </a:p>
          <a:p>
            <a:r>
              <a:rPr lang="en-US" sz="1600" b="1" dirty="0"/>
              <a:t>print (cm)</a:t>
            </a:r>
          </a:p>
          <a:p>
            <a:r>
              <a:rPr lang="en-US" sz="1600" b="1" dirty="0"/>
              <a:t>cmp = cm_percent(cm, len(testY))</a:t>
            </a:r>
          </a:p>
          <a:p>
            <a:r>
              <a:rPr lang="en-US" sz="1600" b="1" dirty="0"/>
              <a:t>print (cmp)</a:t>
            </a:r>
          </a:p>
        </p:txBody>
      </p:sp>
    </p:spTree>
    <p:extLst>
      <p:ext uri="{BB962C8B-B14F-4D97-AF65-F5344CB8AC3E}">
        <p14:creationId xmlns:p14="http://schemas.microsoft.com/office/powerpoint/2010/main" val="615275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split up based on some factor among the independent variables, then evaluated for how good a job it did</a:t>
            </a:r>
          </a:p>
          <a:p>
            <a:r>
              <a:rPr lang="en-US" dirty="0"/>
              <a:t>Recursively keeps applying this algorithm over and over until it comes up with a good set of rules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It’s easy </a:t>
            </a:r>
          </a:p>
          <a:p>
            <a:pPr lvl="1"/>
            <a:r>
              <a:rPr lang="en-US" dirty="0"/>
              <a:t>Performs well with categorical data and continuous data</a:t>
            </a:r>
          </a:p>
          <a:p>
            <a:pPr lvl="1"/>
            <a:r>
              <a:rPr lang="en-US" dirty="0"/>
              <a:t>Transparency lets you see how it made its choices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Calculations take a lot longer as you add more and more columns</a:t>
            </a:r>
          </a:p>
          <a:p>
            <a:pPr lvl="1"/>
            <a:r>
              <a:rPr lang="en-US" dirty="0"/>
              <a:t>Becomes difficult to understand the decision tree as it gets larger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86723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the module, create a model and train 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a prediction on the reserved testing set and compare the predicted values to the known values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Decision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563229" y="1564752"/>
            <a:ext cx="6017542" cy="83099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sklearn.tree import DecisionTreeClassifier</a:t>
            </a:r>
            <a:br>
              <a:rPr lang="en-US" sz="1600" b="1" dirty="0"/>
            </a:br>
            <a:r>
              <a:rPr lang="en-US" sz="1600" b="1" dirty="0"/>
              <a:t>modelDT = DecisionTreeClassifier()</a:t>
            </a:r>
          </a:p>
          <a:p>
            <a:r>
              <a:rPr lang="en-US" sz="1600" b="1" dirty="0"/>
              <a:t>modelDT.fit(trainX, trainY)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078400" y="3081912"/>
            <a:ext cx="6987201" cy="329320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def important_features(model, columns):    </a:t>
            </a:r>
          </a:p>
          <a:p>
            <a:r>
              <a:rPr lang="en-US" sz="1600" b="1" dirty="0"/>
              <a:t>   return pd.DataFrame(model.feature_importances_, \</a:t>
            </a:r>
          </a:p>
          <a:p>
            <a:r>
              <a:rPr lang="en-US" sz="1600" b="1" dirty="0"/>
              <a:t>         columns=['Importance'], \</a:t>
            </a:r>
          </a:p>
          <a:p>
            <a:r>
              <a:rPr lang="en-US" sz="1600" b="1" dirty="0"/>
              <a:t>         index = columns).sort_values(['Importance'], \</a:t>
            </a:r>
          </a:p>
          <a:p>
            <a:r>
              <a:rPr lang="en-US" sz="1600" b="1" dirty="0"/>
              <a:t>         ascending = False)</a:t>
            </a:r>
          </a:p>
          <a:p>
            <a:endParaRPr lang="en-US" sz="1600" b="1" dirty="0"/>
          </a:p>
          <a:p>
            <a:r>
              <a:rPr lang="en-US" sz="1600" b="1" dirty="0"/>
              <a:t>predY = modelDT.predict(testX)</a:t>
            </a:r>
          </a:p>
          <a:p>
            <a:r>
              <a:rPr lang="en-US" sz="1600" b="1" dirty="0"/>
              <a:t>from sklearn.metrics import confusion_matrix</a:t>
            </a:r>
          </a:p>
          <a:p>
            <a:r>
              <a:rPr lang="en-US" sz="1600" b="1" dirty="0"/>
              <a:t>cm = confusion_matrix(testY, predY)</a:t>
            </a:r>
          </a:p>
          <a:p>
            <a:r>
              <a:rPr lang="en-US" sz="1600" b="1" dirty="0"/>
              <a:t>print (cm)</a:t>
            </a:r>
          </a:p>
          <a:p>
            <a:r>
              <a:rPr lang="en-US" sz="1600" b="1" dirty="0"/>
              <a:t>print (cm_percent(cm, len(testY)))</a:t>
            </a:r>
          </a:p>
          <a:p>
            <a:r>
              <a:rPr lang="en-US" sz="1600" b="1" dirty="0"/>
              <a:t>print (testY.value_counts(), len(testY))</a:t>
            </a:r>
          </a:p>
          <a:p>
            <a:r>
              <a:rPr lang="en-US" sz="1600" b="1" dirty="0"/>
              <a:t>print (important_features(modelDT, trainX.columns))</a:t>
            </a:r>
          </a:p>
        </p:txBody>
      </p:sp>
    </p:spTree>
    <p:extLst>
      <p:ext uri="{BB962C8B-B14F-4D97-AF65-F5344CB8AC3E}">
        <p14:creationId xmlns:p14="http://schemas.microsoft.com/office/powerpoint/2010/main" val="1121951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of the confusion matrix are interpreted exactly as before</a:t>
            </a:r>
          </a:p>
          <a:p>
            <a:pPr lvl="1"/>
            <a:r>
              <a:rPr lang="en-US" dirty="0"/>
              <a:t>The numbers different so see which did a better job</a:t>
            </a:r>
          </a:p>
          <a:p>
            <a:r>
              <a:rPr lang="en-US" dirty="0"/>
              <a:t>Decision Trees have additional information about what factors contributed to its decisions</a:t>
            </a:r>
          </a:p>
          <a:p>
            <a:pPr lvl="1"/>
            <a:r>
              <a:rPr lang="en-US" dirty="0"/>
              <a:t>Calculated by number of samples that reach the node divided by the total number of samples</a:t>
            </a:r>
          </a:p>
          <a:p>
            <a:pPr lvl="1"/>
            <a:r>
              <a:rPr lang="en-US" dirty="0"/>
              <a:t>The higher the number,</a:t>
            </a:r>
            <a:br>
              <a:rPr lang="en-US" dirty="0"/>
            </a:br>
            <a:r>
              <a:rPr lang="en-US" dirty="0"/>
              <a:t>the more important the feature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Based on these results, we can see the most important factors as to how it decided a transaction was legitimate or fraudulent where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oldbalanceOrg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newbalanceDest</a:t>
            </a:r>
            <a:r>
              <a:rPr lang="en-US" dirty="0"/>
              <a:t> is followed by the amount</a:t>
            </a:r>
          </a:p>
          <a:p>
            <a:pPr lvl="1"/>
            <a:r>
              <a:rPr lang="en-US" dirty="0"/>
              <a:t>The remaining columns were of less importance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the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4453078" y="2848562"/>
            <a:ext cx="4049123" cy="2062103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              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Importance</a:t>
            </a:r>
            <a:endParaRPr lang="de-DE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oldbalanceOrg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  0.432194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newbalanceDest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 0.228966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amount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         0.161474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oldbalanceDest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 0.087661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newbalanceOrig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 0.069822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type              0.019578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isFlaggedFraud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 0.000305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12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Decision Trees on randomly selected samples of the training set</a:t>
            </a:r>
          </a:p>
          <a:p>
            <a:r>
              <a:rPr lang="en-US" dirty="0"/>
              <a:t>Performs multiple iterations and gets prediction results</a:t>
            </a:r>
          </a:p>
          <a:p>
            <a:r>
              <a:rPr lang="en-US" dirty="0"/>
              <a:t>Votes on the best random sample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Often highly accurate due to the strength of multiple predictions</a:t>
            </a:r>
          </a:p>
          <a:p>
            <a:pPr lvl="1"/>
            <a:r>
              <a:rPr lang="en-US" dirty="0"/>
              <a:t>Usually does not suffer from overfitting</a:t>
            </a:r>
          </a:p>
          <a:p>
            <a:pPr lvl="1"/>
            <a:r>
              <a:rPr lang="en-US" dirty="0"/>
              <a:t>Can see the relative feature importance which is useful in revising the model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Slow to generate because of multiple iterations</a:t>
            </a:r>
          </a:p>
          <a:p>
            <a:pPr lvl="1"/>
            <a:r>
              <a:rPr lang="en-US" dirty="0"/>
              <a:t>Compared to a Decision Tree you cannot really see the path of the tree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412271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the module, create a model and train 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a prediction on the reserved testing set and compare the predicted values to the known values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Random Forest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078400" y="1564752"/>
            <a:ext cx="6987201" cy="83099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</a:t>
            </a:r>
            <a:r>
              <a:rPr lang="en-US" sz="1600" b="1" dirty="0" err="1"/>
              <a:t>sklearn.ensemble</a:t>
            </a:r>
            <a:r>
              <a:rPr lang="en-US" sz="1600" b="1" dirty="0"/>
              <a:t> import </a:t>
            </a:r>
            <a:r>
              <a:rPr lang="en-US" sz="1600" b="1" dirty="0" err="1"/>
              <a:t>RandomForestClassifier</a:t>
            </a:r>
            <a:endParaRPr lang="en-US" sz="1600" b="1" dirty="0"/>
          </a:p>
          <a:p>
            <a:r>
              <a:rPr lang="en-US" sz="1600" b="1" dirty="0" err="1"/>
              <a:t>modelRF</a:t>
            </a:r>
            <a:r>
              <a:rPr lang="en-US" sz="1600" b="1" dirty="0"/>
              <a:t> = </a:t>
            </a:r>
            <a:r>
              <a:rPr lang="en-US" sz="1600" b="1" dirty="0" err="1"/>
              <a:t>RandomForestClassifier</a:t>
            </a:r>
            <a:r>
              <a:rPr lang="en-US" sz="1600" b="1" dirty="0"/>
              <a:t>(</a:t>
            </a:r>
            <a:r>
              <a:rPr lang="en-US" sz="1600" b="1" dirty="0" err="1"/>
              <a:t>n_estimators</a:t>
            </a:r>
            <a:r>
              <a:rPr lang="en-US" sz="1600" b="1" dirty="0"/>
              <a:t>=10)</a:t>
            </a:r>
          </a:p>
          <a:p>
            <a:r>
              <a:rPr lang="en-US" sz="1600" b="1" dirty="0" err="1"/>
              <a:t>modelRF.fit</a:t>
            </a:r>
            <a:r>
              <a:rPr lang="en-US" sz="1600" b="1" dirty="0"/>
              <a:t>(</a:t>
            </a:r>
            <a:r>
              <a:rPr lang="en-US" sz="1600" b="1" dirty="0" err="1"/>
              <a:t>trainX</a:t>
            </a:r>
            <a:r>
              <a:rPr lang="en-US" sz="1600" b="1" dirty="0"/>
              <a:t>, </a:t>
            </a:r>
            <a:r>
              <a:rPr lang="en-US" sz="1600" b="1" dirty="0" err="1"/>
              <a:t>trainY</a:t>
            </a:r>
            <a:r>
              <a:rPr lang="en-US" sz="1600" b="1" dirty="0"/>
              <a:t>)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078400" y="3081912"/>
            <a:ext cx="6987201" cy="255454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 err="1"/>
              <a:t>predY</a:t>
            </a:r>
            <a:r>
              <a:rPr lang="en-US" sz="1600" b="1" dirty="0"/>
              <a:t> = </a:t>
            </a:r>
            <a:r>
              <a:rPr lang="en-US" sz="1600" b="1" dirty="0" err="1"/>
              <a:t>modelRF.predict</a:t>
            </a:r>
            <a:r>
              <a:rPr lang="en-US" sz="1600" b="1" dirty="0"/>
              <a:t>(</a:t>
            </a:r>
            <a:r>
              <a:rPr lang="en-US" sz="1600" b="1" dirty="0" err="1"/>
              <a:t>testX</a:t>
            </a:r>
            <a:r>
              <a:rPr lang="en-US" sz="1600" b="1" dirty="0"/>
              <a:t>)</a:t>
            </a:r>
          </a:p>
          <a:p>
            <a:r>
              <a:rPr lang="en-US" sz="1600" b="1" dirty="0"/>
              <a:t>from </a:t>
            </a:r>
            <a:r>
              <a:rPr lang="en-US" sz="1600" b="1" dirty="0" err="1"/>
              <a:t>sklearn</a:t>
            </a:r>
            <a:r>
              <a:rPr lang="en-US" sz="1600" b="1" dirty="0"/>
              <a:t> import metrics</a:t>
            </a:r>
          </a:p>
          <a:p>
            <a:r>
              <a:rPr lang="en-US" sz="1600" b="1" dirty="0"/>
              <a:t>print("Accuracy:",</a:t>
            </a:r>
            <a:r>
              <a:rPr lang="en-US" sz="1600" b="1" dirty="0" err="1"/>
              <a:t>metrics.accuracy_score</a:t>
            </a:r>
            <a:r>
              <a:rPr lang="en-US" sz="1600" b="1" dirty="0"/>
              <a:t>(</a:t>
            </a:r>
            <a:r>
              <a:rPr lang="en-US" sz="1600" b="1" dirty="0" err="1"/>
              <a:t>testY</a:t>
            </a:r>
            <a:r>
              <a:rPr lang="en-US" sz="1600" b="1" dirty="0"/>
              <a:t>, </a:t>
            </a:r>
            <a:r>
              <a:rPr lang="en-US" sz="1600" b="1" dirty="0" err="1"/>
              <a:t>predY</a:t>
            </a:r>
            <a:r>
              <a:rPr lang="en-US" sz="1600" b="1" dirty="0"/>
              <a:t>))</a:t>
            </a:r>
          </a:p>
          <a:p>
            <a:r>
              <a:rPr lang="en-US" sz="1600" b="1" dirty="0"/>
              <a:t>cm = </a:t>
            </a:r>
            <a:r>
              <a:rPr lang="en-US" sz="1600" b="1" dirty="0" err="1"/>
              <a:t>confusion_matrix</a:t>
            </a:r>
            <a:r>
              <a:rPr lang="en-US" sz="1600" b="1" dirty="0"/>
              <a:t>(</a:t>
            </a:r>
            <a:r>
              <a:rPr lang="en-US" sz="1600" b="1" dirty="0" err="1"/>
              <a:t>testY</a:t>
            </a:r>
            <a:r>
              <a:rPr lang="en-US" sz="1600" b="1" dirty="0"/>
              <a:t>, </a:t>
            </a:r>
            <a:r>
              <a:rPr lang="en-US" sz="1600" b="1" dirty="0" err="1"/>
              <a:t>predY</a:t>
            </a:r>
            <a:r>
              <a:rPr lang="en-US" sz="1600" b="1" dirty="0"/>
              <a:t>)</a:t>
            </a:r>
          </a:p>
          <a:p>
            <a:r>
              <a:rPr lang="en-US" sz="1600" b="1" dirty="0"/>
              <a:t>print(cm)</a:t>
            </a:r>
          </a:p>
          <a:p>
            <a:endParaRPr lang="en-US" sz="1600" b="1" dirty="0"/>
          </a:p>
          <a:p>
            <a:r>
              <a:rPr lang="en-US" sz="1600" b="1" dirty="0"/>
              <a:t>import pandas as </a:t>
            </a:r>
            <a:r>
              <a:rPr lang="en-US" sz="1600" b="1" dirty="0" err="1"/>
              <a:t>pd</a:t>
            </a:r>
            <a:endParaRPr lang="en-US" sz="1600" b="1" dirty="0"/>
          </a:p>
          <a:p>
            <a:r>
              <a:rPr lang="en-US" sz="1600" b="1" dirty="0" err="1"/>
              <a:t>feature_imp</a:t>
            </a:r>
            <a:r>
              <a:rPr lang="en-US" sz="1600" b="1" dirty="0"/>
              <a:t> = </a:t>
            </a:r>
            <a:r>
              <a:rPr lang="en-US" sz="1600" b="1" dirty="0" err="1"/>
              <a:t>pd.Series</a:t>
            </a:r>
            <a:r>
              <a:rPr lang="en-US" sz="1600" b="1" dirty="0"/>
              <a:t>(</a:t>
            </a:r>
            <a:r>
              <a:rPr lang="en-US" sz="1600" b="1" dirty="0" err="1"/>
              <a:t>modelRF.feature_importances</a:t>
            </a:r>
            <a:r>
              <a:rPr lang="en-US" sz="1600" b="1" dirty="0"/>
              <a:t>_,\    </a:t>
            </a:r>
            <a:br>
              <a:rPr lang="en-US" sz="1600" b="1" dirty="0"/>
            </a:br>
            <a:r>
              <a:rPr lang="en-US" sz="1600" b="1" dirty="0"/>
              <a:t>    index=</a:t>
            </a:r>
            <a:r>
              <a:rPr lang="en-US" sz="1600" b="1" dirty="0" err="1"/>
              <a:t>trainX.columns</a:t>
            </a:r>
            <a:r>
              <a:rPr lang="en-US" sz="1600" b="1" dirty="0"/>
              <a:t>).</a:t>
            </a:r>
            <a:r>
              <a:rPr lang="en-US" sz="1600" b="1" dirty="0" err="1"/>
              <a:t>sort_values</a:t>
            </a:r>
            <a:r>
              <a:rPr lang="en-US" sz="1600" b="1" dirty="0"/>
              <a:t>(ascending=False)</a:t>
            </a:r>
          </a:p>
          <a:p>
            <a:r>
              <a:rPr lang="en-US" sz="1600" b="1" dirty="0"/>
              <a:t>print(</a:t>
            </a:r>
            <a:r>
              <a:rPr lang="en-US" sz="1600" b="1" dirty="0" err="1"/>
              <a:t>feature_imp</a:t>
            </a:r>
            <a:r>
              <a:rPr lang="en-US" sz="16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1049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Yet another alternative to categorizing, but with a twist</a:t>
            </a:r>
          </a:p>
          <a:p>
            <a:pPr lvl="1"/>
            <a:r>
              <a:rPr lang="en-US" dirty="0"/>
              <a:t>Not only predicts a value but predicts the probability of its occurrence</a:t>
            </a:r>
          </a:p>
          <a:p>
            <a:pPr lvl="1"/>
            <a:r>
              <a:rPr lang="en-US" dirty="0"/>
              <a:t>Allows you to change a probability threshold to favor false positives or false negatives</a:t>
            </a:r>
          </a:p>
          <a:p>
            <a:r>
              <a:rPr lang="en-US" dirty="0"/>
              <a:t>The math behind it involves logarithms and finding coefficients of the independent variables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2A6951-86A4-F141-9EFB-B27DEBE37D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233" y="3112851"/>
            <a:ext cx="4535841" cy="31163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8E956D-8AEC-8344-A3E7-C6FD47BD3D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15" y="2980447"/>
            <a:ext cx="2904247" cy="58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09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Understand the use cases for Classification models</a:t>
            </a:r>
          </a:p>
          <a:p>
            <a:r>
              <a:rPr lang="en-US" dirty="0"/>
              <a:t>Discuss and compare various algorithms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Neural Network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1685483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needs to be dummy encoded skipping one value as a reference value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Works better in cases with low signal to noise ratio </a:t>
            </a:r>
          </a:p>
          <a:p>
            <a:pPr lvl="1"/>
            <a:r>
              <a:rPr lang="en-US" dirty="0"/>
              <a:t>Allows for tweaking of false positives and false negatives</a:t>
            </a:r>
          </a:p>
          <a:p>
            <a:pPr lvl="1"/>
            <a:r>
              <a:rPr lang="en-US" dirty="0"/>
              <a:t>Transparency lets you see how it made its choices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Does not perform well with too many features (independent variables) </a:t>
            </a:r>
          </a:p>
          <a:p>
            <a:pPr lvl="1"/>
            <a:r>
              <a:rPr lang="en-US" dirty="0"/>
              <a:t>Not good with large number of categorical values within a feature because of dummy encoding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(continued)</a:t>
            </a:r>
          </a:p>
        </p:txBody>
      </p:sp>
    </p:spTree>
    <p:extLst>
      <p:ext uri="{BB962C8B-B14F-4D97-AF65-F5344CB8AC3E}">
        <p14:creationId xmlns:p14="http://schemas.microsoft.com/office/powerpoint/2010/main" val="1191356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dummy encode categorical features</a:t>
            </a:r>
          </a:p>
          <a:p>
            <a:pPr lvl="1"/>
            <a:r>
              <a:rPr lang="en-US" dirty="0"/>
              <a:t>Use this helper function to make that easier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Logistic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42528" y="1821807"/>
            <a:ext cx="8058944" cy="452431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sklearn.model_selection </a:t>
            </a:r>
          </a:p>
          <a:p>
            <a:r>
              <a:rPr lang="en-US" sz="1600" b="1" dirty="0"/>
              <a:t>import train_test_splitfrom sklearn </a:t>
            </a:r>
          </a:p>
          <a:p>
            <a:r>
              <a:rPr lang="en-US" sz="1600" b="1" dirty="0"/>
              <a:t>import preprocessing as pp</a:t>
            </a:r>
          </a:p>
          <a:p>
            <a:r>
              <a:rPr lang="en-US" sz="1600" b="1" dirty="0"/>
              <a:t>def dummy_code(data, columns, drop_first = True):    </a:t>
            </a:r>
          </a:p>
          <a:p>
            <a:r>
              <a:rPr lang="en-US" sz="1600" b="1" dirty="0"/>
              <a:t>   for c in columns:        </a:t>
            </a:r>
          </a:p>
          <a:p>
            <a:r>
              <a:rPr lang="en-US" sz="1600" b="1" dirty="0"/>
              <a:t>      dummies = pd.get_dummies(data[c], prefix = c, \</a:t>
            </a:r>
          </a:p>
          <a:p>
            <a:r>
              <a:rPr lang="en-US" sz="1600" b="1" dirty="0"/>
              <a:t>      drop_first = drop_first)        </a:t>
            </a:r>
          </a:p>
          <a:p>
            <a:r>
              <a:rPr lang="en-US" sz="1600" b="1" dirty="0"/>
              <a:t>      i = list(data.columns).index(c)        </a:t>
            </a:r>
          </a:p>
          <a:p>
            <a:r>
              <a:rPr lang="en-US" sz="1600" b="1" dirty="0"/>
              <a:t>      data = pd.concat([data.iloc[:,:i], dummies, \</a:t>
            </a:r>
          </a:p>
          <a:p>
            <a:r>
              <a:rPr lang="en-US" sz="1600" b="1" dirty="0"/>
              <a:t>             data.iloc[:,i+1:]], axis = 1)    </a:t>
            </a:r>
          </a:p>
          <a:p>
            <a:r>
              <a:rPr lang="en-US" sz="1600" b="1" dirty="0"/>
              <a:t>return data</a:t>
            </a:r>
          </a:p>
          <a:p>
            <a:endParaRPr lang="en-US" sz="1600" b="1" dirty="0"/>
          </a:p>
          <a:p>
            <a:r>
              <a:rPr lang="en-US" sz="1600" b="1" dirty="0"/>
              <a:t>df2 = dummy_code(df, ['type'], drop_first = True)</a:t>
            </a:r>
          </a:p>
          <a:p>
            <a:r>
              <a:rPr lang="en-US" sz="1600" b="1" dirty="0"/>
              <a:t>trainX, testX, trainY, testY = train_test_split(df2.iloc[:, df2.columns != 'isFraud'], df2.isFraud, train_size = train_size, test_size = test_size)</a:t>
            </a:r>
          </a:p>
          <a:p>
            <a:r>
              <a:rPr lang="en-US" sz="1600" b="1" dirty="0"/>
              <a:t>print (testX.columns)</a:t>
            </a:r>
          </a:p>
          <a:p>
            <a:r>
              <a:rPr lang="en-US" sz="1600" b="1" dirty="0"/>
              <a:t>print (testX.head())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5356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train the logistic model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Logistic Regression (continued)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25385" y="1609480"/>
            <a:ext cx="8093230" cy="2308324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sklearn.linear_model import LogisticRegression</a:t>
            </a:r>
          </a:p>
          <a:p>
            <a:r>
              <a:rPr lang="en-US" sz="1600" b="1" dirty="0"/>
              <a:t>modelLR = LogisticRegression(multi_class='auto', solver='lbfgs')</a:t>
            </a:r>
          </a:p>
          <a:p>
            <a:r>
              <a:rPr lang="en-US" sz="1600" b="1" dirty="0"/>
              <a:t>modelLR.fit(trainX, trainY)</a:t>
            </a:r>
          </a:p>
          <a:p>
            <a:r>
              <a:rPr lang="en-US" sz="1600" b="1" dirty="0"/>
              <a:t>print(modelLR.coef_)</a:t>
            </a:r>
          </a:p>
          <a:p>
            <a:endParaRPr lang="en-US" sz="1600" b="1" dirty="0"/>
          </a:p>
          <a:p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[[-2.34708708e-08 -2.08083063e-09 -3.31118886e-07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-8.31500683e-10  -8.26614837e-04  8.30307380e-04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-9.09162361e-04  7.04021006e-07  -2.41542762e-06 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1.05305835e-11]]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982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coefficients show how the math formula is trained</a:t>
            </a:r>
          </a:p>
          <a:p>
            <a:pPr lvl="1"/>
            <a:r>
              <a:rPr lang="en-US" dirty="0"/>
              <a:t>Multiply each feature by its coefficient and sum them up to get the probability</a:t>
            </a:r>
          </a:p>
          <a:p>
            <a:pPr lvl="1"/>
            <a:r>
              <a:rPr lang="en-US" dirty="0"/>
              <a:t>ln(p/(1-p)) = </a:t>
            </a:r>
            <a:r>
              <a:rPr lang="el-GR" dirty="0"/>
              <a:t>β</a:t>
            </a:r>
            <a:r>
              <a:rPr lang="en-US" dirty="0"/>
              <a:t> + </a:t>
            </a:r>
            <a:r>
              <a:rPr lang="el-GR" dirty="0"/>
              <a:t>β</a:t>
            </a:r>
            <a:r>
              <a:rPr lang="en-US" dirty="0"/>
              <a:t>1X1 + </a:t>
            </a:r>
            <a:r>
              <a:rPr lang="el-GR" dirty="0"/>
              <a:t>β</a:t>
            </a:r>
            <a:r>
              <a:rPr lang="en-US" dirty="0"/>
              <a:t>2X2 +</a:t>
            </a:r>
            <a:r>
              <a:rPr lang="el-GR" dirty="0"/>
              <a:t> β</a:t>
            </a:r>
            <a:r>
              <a:rPr lang="en-US" dirty="0"/>
              <a:t>3X3 + </a:t>
            </a:r>
            <a:r>
              <a:rPr lang="mr-IN" dirty="0"/>
              <a:t>…</a:t>
            </a:r>
            <a:r>
              <a:rPr lang="en-US" dirty="0"/>
              <a:t> +</a:t>
            </a:r>
            <a:r>
              <a:rPr lang="el-GR" dirty="0"/>
              <a:t> β</a:t>
            </a:r>
            <a:r>
              <a:rPr lang="en-US" dirty="0"/>
              <a:t>nXn</a:t>
            </a:r>
            <a:r>
              <a:rPr lang="el-GR" dirty="0"/>
              <a:t> </a:t>
            </a:r>
            <a:endParaRPr lang="en-US" dirty="0"/>
          </a:p>
          <a:p>
            <a:r>
              <a:rPr lang="en-US" dirty="0"/>
              <a:t>Confusion matrix is interpreted just like all the other models</a:t>
            </a:r>
          </a:p>
          <a:p>
            <a:endParaRPr lang="el-G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the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875355" y="2895957"/>
            <a:ext cx="5393291" cy="1815882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0.9980016093999013 0.0019983906000987013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[[1268705    2162]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[    381    1276]]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PC FP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FN PW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[[9.98001609e+01 1.69898564e-01]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[2.99404962e-02 1.99839060e-01]]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162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68B0FD9-E602-B44E-8349-D084E95C0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29" y="2544095"/>
            <a:ext cx="5229930" cy="3822442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D7EFE2-BFC2-074A-85AD-AAEF2DE4E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way to look at how good a model is at making predictions is the Receiver Operating Characteristic curve and the AUC (Area Under Curve)</a:t>
            </a:r>
          </a:p>
          <a:p>
            <a:r>
              <a:rPr lang="en-US" dirty="0"/>
              <a:t>Plots the True Positive Rate (TPR) vs the False Positive Rate (FPR)</a:t>
            </a:r>
          </a:p>
          <a:p>
            <a:r>
              <a:rPr lang="en-US" dirty="0"/>
              <a:t>A good model gives a value close to 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D5914B-DA59-A341-AF5B-67CDCB97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29408-9726-2A45-BFDE-459FC372D787}"/>
              </a:ext>
            </a:extLst>
          </p:cNvPr>
          <p:cNvSpPr txBox="1"/>
          <p:nvPr/>
        </p:nvSpPr>
        <p:spPr>
          <a:xfrm>
            <a:off x="2464358" y="3060309"/>
            <a:ext cx="6583516" cy="255454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predY1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modelLR.predict_proba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testX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endParaRPr lang="de-DE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sklearn.metrics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roc_auc_score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roc_curve</a:t>
            </a:r>
            <a:endParaRPr lang="de-DE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roc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roc_auc_score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predY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fpr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tpr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x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roc_curve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predY1[:,1])</a:t>
            </a:r>
          </a:p>
          <a:p>
            <a:endParaRPr lang="de-DE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matplotlib.pyplot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as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plt</a:t>
            </a:r>
            <a:endParaRPr lang="de-DE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plt.plot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fpr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tpr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label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= 'AUC = ' +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roc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))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plt.legend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loc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=4)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plt.show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4704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Additionally, you can do the prediction probabilities</a:t>
            </a:r>
          </a:p>
          <a:p>
            <a:pPr lvl="1"/>
            <a:r>
              <a:rPr lang="en-US" dirty="0"/>
              <a:t>Set a threshold probability to determine whether the prediction is positive or negative</a:t>
            </a:r>
          </a:p>
          <a:p>
            <a:pPr lvl="1"/>
            <a:r>
              <a:rPr lang="en-US" dirty="0"/>
              <a:t>Allows you to tweak the accuracy, false positives and false negatives </a:t>
            </a:r>
          </a:p>
          <a:p>
            <a:r>
              <a:rPr lang="en-US" dirty="0"/>
              <a:t>Use the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predict_proba</a:t>
            </a:r>
            <a:r>
              <a:rPr lang="en-US" dirty="0"/>
              <a:t> function instead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Thresholds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843321" y="2861151"/>
            <a:ext cx="7457359" cy="2062103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predY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modelLR.predict_proba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testX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predY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[:10])</a:t>
            </a:r>
          </a:p>
          <a:p>
            <a:endParaRPr lang="de-DE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pt-BR" sz="1600" dirty="0">
                <a:latin typeface="Courier New" charset="0"/>
                <a:ea typeface="Courier New" charset="0"/>
                <a:cs typeface="Courier New" charset="0"/>
              </a:rPr>
              <a:t>[9.99999999e-001 1.72171774e-113]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# 99% likely positive</a:t>
            </a:r>
            <a:r>
              <a:rPr lang="pt-BR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pt-BR" sz="1600" dirty="0">
                <a:latin typeface="Courier New" charset="0"/>
                <a:ea typeface="Courier New" charset="0"/>
                <a:cs typeface="Courier New" charset="0"/>
              </a:rPr>
              <a:t>[8.26513185e-001 1.73486815e-001]   # 82% </a:t>
            </a:r>
            <a:r>
              <a:rPr lang="pt-BR" sz="1600" dirty="0" err="1">
                <a:latin typeface="Courier New" charset="0"/>
                <a:ea typeface="Courier New" charset="0"/>
                <a:cs typeface="Courier New" charset="0"/>
              </a:rPr>
              <a:t>likely</a:t>
            </a:r>
            <a:r>
              <a:rPr lang="pt-BR" sz="1600" dirty="0">
                <a:latin typeface="Courier New" charset="0"/>
                <a:ea typeface="Courier New" charset="0"/>
                <a:cs typeface="Courier New" charset="0"/>
              </a:rPr>
              <a:t> positive</a:t>
            </a:r>
          </a:p>
          <a:p>
            <a:r>
              <a:rPr lang="pt-BR" sz="1600" dirty="0">
                <a:latin typeface="Courier New" charset="0"/>
                <a:ea typeface="Courier New" charset="0"/>
                <a:cs typeface="Courier New" charset="0"/>
              </a:rPr>
              <a:t>[6.28732003e-178 1.00000000e+000]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# 100% likely negative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[5.20000000e-001 4.80000000e-001]   # 52% likely positive</a:t>
            </a:r>
          </a:p>
          <a:p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511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155614"/>
            <a:ext cx="8142351" cy="5072616"/>
          </a:xfrm>
        </p:spPr>
        <p:txBody>
          <a:bodyPr/>
          <a:lstStyle/>
          <a:p>
            <a:r>
              <a:rPr lang="en-US" dirty="0"/>
              <a:t>Run the prediction on the same trained model several times with different probability thresholds and compare the accuracy and FP/FN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Highest accuracy turned out to be about 70 in this case</a:t>
            </a:r>
          </a:p>
          <a:p>
            <a:r>
              <a:rPr lang="en-US" dirty="0"/>
              <a:t>Lower threshold yielded more false positives, fewer false negatives</a:t>
            </a:r>
          </a:p>
          <a:p>
            <a:pPr lvl="1"/>
            <a:r>
              <a:rPr lang="en-US" dirty="0"/>
              <a:t>Tune the threshold to fit the business case of whether you favor FP or FN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Tweak the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039162" y="1885398"/>
            <a:ext cx="7065677" cy="255454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predY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modelLR.predict_proba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testX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predY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[:10])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modelLR.score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testX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))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threshold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in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range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(30, 91, 10):   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predY1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np.where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predY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[:,1] &gt;=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threshold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/100, 1, 0)   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mse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np.mean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((predY1 -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)**2)   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cm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confusion_matrix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predY1)   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('\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nTHRESHOLD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',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threshold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'MSE',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mse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(cm)   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cm_percent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(cm,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len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), legend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False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))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183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Simulates the way the human brain solves </a:t>
            </a:r>
          </a:p>
          <a:p>
            <a:pPr lvl="1"/>
            <a:r>
              <a:rPr lang="en-US" dirty="0"/>
              <a:t>Uses a perceptron, algorithm, or function run in multiple layers</a:t>
            </a:r>
          </a:p>
          <a:p>
            <a:r>
              <a:rPr lang="en-US" dirty="0"/>
              <a:t>Not only predicts a value but predicts the probability of its occurrence</a:t>
            </a:r>
          </a:p>
          <a:p>
            <a:pPr lvl="1"/>
            <a:r>
              <a:rPr lang="en-US" dirty="0"/>
              <a:t>Allows you to change a probability threshold to favor false positives or false negatives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Often perform better than others which can be important where accuracy is desired (predicting cancer) </a:t>
            </a:r>
          </a:p>
          <a:p>
            <a:pPr lvl="1"/>
            <a:r>
              <a:rPr lang="en-US" dirty="0"/>
              <a:t>Good for unusual data like image, video, audio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Black box, you don’t know how it made its decision</a:t>
            </a:r>
          </a:p>
          <a:p>
            <a:pPr lvl="1"/>
            <a:r>
              <a:rPr lang="en-US" dirty="0"/>
              <a:t>Not appropriate in cases where transparency is important</a:t>
            </a:r>
          </a:p>
          <a:p>
            <a:pPr lvl="1"/>
            <a:r>
              <a:rPr lang="en-US" dirty="0"/>
              <a:t>Require a lot more data to train than other models</a:t>
            </a:r>
          </a:p>
          <a:p>
            <a:pPr lvl="1"/>
            <a:r>
              <a:rPr lang="en-US" dirty="0"/>
              <a:t>Computationally expensive</a:t>
            </a:r>
          </a:p>
          <a:p>
            <a:r>
              <a:rPr lang="en-US" dirty="0"/>
              <a:t>Cool visualization of Neural Network from Google</a:t>
            </a:r>
          </a:p>
          <a:p>
            <a:pPr lvl="1"/>
            <a:r>
              <a:rPr lang="en-US" dirty="0">
                <a:latin typeface="+mj-lt"/>
                <a:ea typeface="Courier New" charset="0"/>
                <a:cs typeface="Courier New" charset="0"/>
                <a:hlinkClick r:id="rId3"/>
              </a:rPr>
              <a:t>https://playground.tensorflow.org/</a:t>
            </a:r>
            <a:r>
              <a:rPr lang="en-US" dirty="0">
                <a:latin typeface="+mj-lt"/>
                <a:ea typeface="Courier New" charset="0"/>
                <a:cs typeface="Courier New" charset="0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588352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01679-1448-8D4B-A5B5-C85B842C8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Visualized</a:t>
            </a:r>
          </a:p>
        </p:txBody>
      </p:sp>
      <p:sp>
        <p:nvSpPr>
          <p:cNvPr id="4" name="Donut 3">
            <a:extLst>
              <a:ext uri="{FF2B5EF4-FFF2-40B4-BE49-F238E27FC236}">
                <a16:creationId xmlns:a16="http://schemas.microsoft.com/office/drawing/2014/main" id="{D193F625-E6ED-3940-906C-C9B3C56C000A}"/>
              </a:ext>
            </a:extLst>
          </p:cNvPr>
          <p:cNvSpPr/>
          <p:nvPr/>
        </p:nvSpPr>
        <p:spPr bwMode="auto">
          <a:xfrm>
            <a:off x="3175460" y="2413932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AE1CE1CB-CA55-524C-B09D-1352E07630AA}"/>
              </a:ext>
            </a:extLst>
          </p:cNvPr>
          <p:cNvSpPr/>
          <p:nvPr/>
        </p:nvSpPr>
        <p:spPr bwMode="auto">
          <a:xfrm>
            <a:off x="1902344" y="3670350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Donut 5">
            <a:extLst>
              <a:ext uri="{FF2B5EF4-FFF2-40B4-BE49-F238E27FC236}">
                <a16:creationId xmlns:a16="http://schemas.microsoft.com/office/drawing/2014/main" id="{9E2B8C17-932C-8248-AC8F-2FCAF19261CE}"/>
              </a:ext>
            </a:extLst>
          </p:cNvPr>
          <p:cNvSpPr/>
          <p:nvPr/>
        </p:nvSpPr>
        <p:spPr bwMode="auto">
          <a:xfrm>
            <a:off x="3175462" y="3393257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5345CDC5-DFEF-5143-9DEC-14B6548D1580}"/>
              </a:ext>
            </a:extLst>
          </p:cNvPr>
          <p:cNvSpPr/>
          <p:nvPr/>
        </p:nvSpPr>
        <p:spPr bwMode="auto">
          <a:xfrm>
            <a:off x="3175460" y="4407406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Donut 7">
            <a:extLst>
              <a:ext uri="{FF2B5EF4-FFF2-40B4-BE49-F238E27FC236}">
                <a16:creationId xmlns:a16="http://schemas.microsoft.com/office/drawing/2014/main" id="{F82494B2-938A-2340-A312-8B3C89F33560}"/>
              </a:ext>
            </a:extLst>
          </p:cNvPr>
          <p:cNvSpPr/>
          <p:nvPr/>
        </p:nvSpPr>
        <p:spPr bwMode="auto">
          <a:xfrm>
            <a:off x="3175460" y="5475400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124FEAA0-10B9-3D48-9D5E-7BAA8B3391CC}"/>
              </a:ext>
            </a:extLst>
          </p:cNvPr>
          <p:cNvSpPr/>
          <p:nvPr/>
        </p:nvSpPr>
        <p:spPr bwMode="auto">
          <a:xfrm>
            <a:off x="4215821" y="1864889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29DB7A02-9E6D-784C-8DAC-576845871222}"/>
              </a:ext>
            </a:extLst>
          </p:cNvPr>
          <p:cNvSpPr/>
          <p:nvPr/>
        </p:nvSpPr>
        <p:spPr bwMode="auto">
          <a:xfrm>
            <a:off x="4215823" y="2844214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353844F7-91BE-884A-BC98-AC3FE78B4592}"/>
              </a:ext>
            </a:extLst>
          </p:cNvPr>
          <p:cNvSpPr/>
          <p:nvPr/>
        </p:nvSpPr>
        <p:spPr bwMode="auto">
          <a:xfrm>
            <a:off x="4215821" y="3858363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Donut 11">
            <a:extLst>
              <a:ext uri="{FF2B5EF4-FFF2-40B4-BE49-F238E27FC236}">
                <a16:creationId xmlns:a16="http://schemas.microsoft.com/office/drawing/2014/main" id="{7BBBCD75-0639-5C44-A74B-56A006EFEBA8}"/>
              </a:ext>
            </a:extLst>
          </p:cNvPr>
          <p:cNvSpPr/>
          <p:nvPr/>
        </p:nvSpPr>
        <p:spPr bwMode="auto">
          <a:xfrm>
            <a:off x="4215821" y="4926357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Donut 12">
            <a:extLst>
              <a:ext uri="{FF2B5EF4-FFF2-40B4-BE49-F238E27FC236}">
                <a16:creationId xmlns:a16="http://schemas.microsoft.com/office/drawing/2014/main" id="{6A860141-F926-9740-AF7C-C28F0F1B790E}"/>
              </a:ext>
            </a:extLst>
          </p:cNvPr>
          <p:cNvSpPr/>
          <p:nvPr/>
        </p:nvSpPr>
        <p:spPr bwMode="auto">
          <a:xfrm>
            <a:off x="4215821" y="5893426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Donut 13">
            <a:extLst>
              <a:ext uri="{FF2B5EF4-FFF2-40B4-BE49-F238E27FC236}">
                <a16:creationId xmlns:a16="http://schemas.microsoft.com/office/drawing/2014/main" id="{60149347-5B2C-D54E-BCC7-42BB7B841428}"/>
              </a:ext>
            </a:extLst>
          </p:cNvPr>
          <p:cNvSpPr/>
          <p:nvPr/>
        </p:nvSpPr>
        <p:spPr bwMode="auto">
          <a:xfrm>
            <a:off x="5276593" y="2356475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Donut 14">
            <a:extLst>
              <a:ext uri="{FF2B5EF4-FFF2-40B4-BE49-F238E27FC236}">
                <a16:creationId xmlns:a16="http://schemas.microsoft.com/office/drawing/2014/main" id="{B044D9AF-EFA1-BC46-8D0B-945E14E3EEE5}"/>
              </a:ext>
            </a:extLst>
          </p:cNvPr>
          <p:cNvSpPr/>
          <p:nvPr/>
        </p:nvSpPr>
        <p:spPr bwMode="auto">
          <a:xfrm>
            <a:off x="5276595" y="3335800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Donut 15">
            <a:extLst>
              <a:ext uri="{FF2B5EF4-FFF2-40B4-BE49-F238E27FC236}">
                <a16:creationId xmlns:a16="http://schemas.microsoft.com/office/drawing/2014/main" id="{EC73EA1E-0364-2040-9E8B-76201024F97D}"/>
              </a:ext>
            </a:extLst>
          </p:cNvPr>
          <p:cNvSpPr/>
          <p:nvPr/>
        </p:nvSpPr>
        <p:spPr bwMode="auto">
          <a:xfrm>
            <a:off x="5276593" y="4349949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Donut 16">
            <a:extLst>
              <a:ext uri="{FF2B5EF4-FFF2-40B4-BE49-F238E27FC236}">
                <a16:creationId xmlns:a16="http://schemas.microsoft.com/office/drawing/2014/main" id="{15F85461-F408-AB40-AB72-BAA25D04AE81}"/>
              </a:ext>
            </a:extLst>
          </p:cNvPr>
          <p:cNvSpPr/>
          <p:nvPr/>
        </p:nvSpPr>
        <p:spPr bwMode="auto">
          <a:xfrm>
            <a:off x="5276593" y="5417943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67151D-71FC-DC45-82E7-A30C109C973E}"/>
              </a:ext>
            </a:extLst>
          </p:cNvPr>
          <p:cNvCxnSpPr>
            <a:cxnSpLocks/>
            <a:stCxn id="5" idx="7"/>
            <a:endCxn id="4" idx="3"/>
          </p:cNvCxnSpPr>
          <p:nvPr/>
        </p:nvCxnSpPr>
        <p:spPr bwMode="auto">
          <a:xfrm flipV="1">
            <a:off x="2299684" y="2811272"/>
            <a:ext cx="943949" cy="92725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093024-BAA7-9449-95B0-EBDEEB6D1C7C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 bwMode="auto">
          <a:xfrm flipV="1">
            <a:off x="2367857" y="3626014"/>
            <a:ext cx="807605" cy="27709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ADEEC2-958B-7546-BBC7-209063CDEC02}"/>
              </a:ext>
            </a:extLst>
          </p:cNvPr>
          <p:cNvCxnSpPr>
            <a:cxnSpLocks/>
            <a:stCxn id="5" idx="5"/>
            <a:endCxn id="7" idx="2"/>
          </p:cNvCxnSpPr>
          <p:nvPr/>
        </p:nvCxnSpPr>
        <p:spPr bwMode="auto">
          <a:xfrm>
            <a:off x="2299684" y="4067690"/>
            <a:ext cx="875776" cy="57247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108339-FE6B-B142-BE99-C6DB3BA817FD}"/>
              </a:ext>
            </a:extLst>
          </p:cNvPr>
          <p:cNvCxnSpPr>
            <a:cxnSpLocks/>
            <a:stCxn id="5" idx="4"/>
            <a:endCxn id="8" idx="2"/>
          </p:cNvCxnSpPr>
          <p:nvPr/>
        </p:nvCxnSpPr>
        <p:spPr bwMode="auto">
          <a:xfrm>
            <a:off x="2135101" y="4135863"/>
            <a:ext cx="1040359" cy="157229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337C3C1-8BE1-6E4A-A157-3342A99BA3FB}"/>
              </a:ext>
            </a:extLst>
          </p:cNvPr>
          <p:cNvCxnSpPr>
            <a:cxnSpLocks/>
            <a:stCxn id="4" idx="7"/>
            <a:endCxn id="9" idx="2"/>
          </p:cNvCxnSpPr>
          <p:nvPr/>
        </p:nvCxnSpPr>
        <p:spPr bwMode="auto">
          <a:xfrm flipV="1">
            <a:off x="3572800" y="2097646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E7D7888-C901-A84E-AF75-0CBAF669FE1A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>
            <a:off x="3606887" y="2721302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C58A495-78EE-0249-8B14-956F9B54A035}"/>
              </a:ext>
            </a:extLst>
          </p:cNvPr>
          <p:cNvCxnSpPr>
            <a:cxnSpLocks/>
            <a:endCxn id="11" idx="1"/>
          </p:cNvCxnSpPr>
          <p:nvPr/>
        </p:nvCxnSpPr>
        <p:spPr bwMode="auto">
          <a:xfrm>
            <a:off x="3507556" y="2863492"/>
            <a:ext cx="776438" cy="106304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F8A948-40C5-DD4E-9CDA-7BE7E6CB4BDA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4674" y="3097467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EF53DE-DAA1-2647-B31C-1550A435883F}"/>
              </a:ext>
            </a:extLst>
          </p:cNvPr>
          <p:cNvCxnSpPr>
            <a:cxnSpLocks/>
          </p:cNvCxnSpPr>
          <p:nvPr/>
        </p:nvCxnSpPr>
        <p:spPr bwMode="auto">
          <a:xfrm>
            <a:off x="3618761" y="3721123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B124BC4-7A6E-C945-B59A-21E590D935BC}"/>
              </a:ext>
            </a:extLst>
          </p:cNvPr>
          <p:cNvCxnSpPr>
            <a:cxnSpLocks/>
          </p:cNvCxnSpPr>
          <p:nvPr/>
        </p:nvCxnSpPr>
        <p:spPr bwMode="auto">
          <a:xfrm>
            <a:off x="3519430" y="3863313"/>
            <a:ext cx="776438" cy="106304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6D28B3B-DF86-DB4A-ADC2-A27FDE710F0E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4674" y="5196277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EF02AF9-52BB-7141-9B93-7FA3F7A667BC}"/>
              </a:ext>
            </a:extLst>
          </p:cNvPr>
          <p:cNvCxnSpPr>
            <a:cxnSpLocks/>
          </p:cNvCxnSpPr>
          <p:nvPr/>
        </p:nvCxnSpPr>
        <p:spPr bwMode="auto">
          <a:xfrm>
            <a:off x="3618761" y="5819933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6FCEC04-F46C-604D-B1E7-5BA89935DBCC}"/>
              </a:ext>
            </a:extLst>
          </p:cNvPr>
          <p:cNvCxnSpPr>
            <a:cxnSpLocks/>
            <a:stCxn id="8" idx="0"/>
          </p:cNvCxnSpPr>
          <p:nvPr/>
        </p:nvCxnSpPr>
        <p:spPr bwMode="auto">
          <a:xfrm flipV="1">
            <a:off x="3408217" y="4315990"/>
            <a:ext cx="875777" cy="115941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79D81FC-DE2C-5D4E-A1E8-B70F57011924}"/>
              </a:ext>
            </a:extLst>
          </p:cNvPr>
          <p:cNvCxnSpPr>
            <a:cxnSpLocks/>
          </p:cNvCxnSpPr>
          <p:nvPr/>
        </p:nvCxnSpPr>
        <p:spPr bwMode="auto">
          <a:xfrm flipV="1">
            <a:off x="3606203" y="4133880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405AE6E-7A1D-EE41-B48A-DABA6DC8CE26}"/>
              </a:ext>
            </a:extLst>
          </p:cNvPr>
          <p:cNvCxnSpPr>
            <a:cxnSpLocks/>
          </p:cNvCxnSpPr>
          <p:nvPr/>
        </p:nvCxnSpPr>
        <p:spPr bwMode="auto">
          <a:xfrm>
            <a:off x="3640290" y="4757536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C611A99-F2DF-5C46-A04D-D77117D5FEBE}"/>
              </a:ext>
            </a:extLst>
          </p:cNvPr>
          <p:cNvCxnSpPr>
            <a:cxnSpLocks/>
          </p:cNvCxnSpPr>
          <p:nvPr/>
        </p:nvCxnSpPr>
        <p:spPr bwMode="auto">
          <a:xfrm flipV="1">
            <a:off x="3429746" y="3253593"/>
            <a:ext cx="875777" cy="115941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18754D4-709C-3048-B3B0-0CD3BDFB2F8D}"/>
              </a:ext>
            </a:extLst>
          </p:cNvPr>
          <p:cNvCxnSpPr>
            <a:cxnSpLocks/>
          </p:cNvCxnSpPr>
          <p:nvPr/>
        </p:nvCxnSpPr>
        <p:spPr bwMode="auto">
          <a:xfrm flipV="1">
            <a:off x="4642208" y="2546472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1ED549E-467A-D84B-B779-932E267CB93A}"/>
              </a:ext>
            </a:extLst>
          </p:cNvPr>
          <p:cNvCxnSpPr>
            <a:cxnSpLocks/>
          </p:cNvCxnSpPr>
          <p:nvPr/>
        </p:nvCxnSpPr>
        <p:spPr bwMode="auto">
          <a:xfrm>
            <a:off x="4676295" y="3170128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D4DB7C0-1EE7-C641-B7FD-086A00EEB530}"/>
              </a:ext>
            </a:extLst>
          </p:cNvPr>
          <p:cNvCxnSpPr>
            <a:cxnSpLocks/>
          </p:cNvCxnSpPr>
          <p:nvPr/>
        </p:nvCxnSpPr>
        <p:spPr bwMode="auto">
          <a:xfrm>
            <a:off x="4576964" y="3312318"/>
            <a:ext cx="776438" cy="106304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AB85815-B253-8146-8518-38FC8EB240A7}"/>
              </a:ext>
            </a:extLst>
          </p:cNvPr>
          <p:cNvCxnSpPr>
            <a:cxnSpLocks/>
          </p:cNvCxnSpPr>
          <p:nvPr/>
        </p:nvCxnSpPr>
        <p:spPr bwMode="auto">
          <a:xfrm flipV="1">
            <a:off x="4654082" y="3546293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2D06851-9334-4D42-B016-4730ECE63E99}"/>
              </a:ext>
            </a:extLst>
          </p:cNvPr>
          <p:cNvCxnSpPr>
            <a:cxnSpLocks/>
          </p:cNvCxnSpPr>
          <p:nvPr/>
        </p:nvCxnSpPr>
        <p:spPr bwMode="auto">
          <a:xfrm>
            <a:off x="4688169" y="4169949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FEBFBFD-6958-DE46-B49E-28215553FFB7}"/>
              </a:ext>
            </a:extLst>
          </p:cNvPr>
          <p:cNvCxnSpPr>
            <a:cxnSpLocks/>
          </p:cNvCxnSpPr>
          <p:nvPr/>
        </p:nvCxnSpPr>
        <p:spPr bwMode="auto">
          <a:xfrm>
            <a:off x="4588838" y="4312139"/>
            <a:ext cx="776438" cy="106304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AF69EAE-6D30-FC43-B908-C154830E48F6}"/>
              </a:ext>
            </a:extLst>
          </p:cNvPr>
          <p:cNvCxnSpPr>
            <a:cxnSpLocks/>
          </p:cNvCxnSpPr>
          <p:nvPr/>
        </p:nvCxnSpPr>
        <p:spPr bwMode="auto">
          <a:xfrm flipV="1">
            <a:off x="4654082" y="5645103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A701739-D202-1B43-8022-6E098AF35220}"/>
              </a:ext>
            </a:extLst>
          </p:cNvPr>
          <p:cNvCxnSpPr>
            <a:cxnSpLocks/>
          </p:cNvCxnSpPr>
          <p:nvPr/>
        </p:nvCxnSpPr>
        <p:spPr bwMode="auto">
          <a:xfrm>
            <a:off x="4654082" y="2078405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57F8403-4158-364F-80A3-B250B43D6A16}"/>
              </a:ext>
            </a:extLst>
          </p:cNvPr>
          <p:cNvCxnSpPr>
            <a:cxnSpLocks/>
          </p:cNvCxnSpPr>
          <p:nvPr/>
        </p:nvCxnSpPr>
        <p:spPr bwMode="auto">
          <a:xfrm flipV="1">
            <a:off x="4477625" y="4764816"/>
            <a:ext cx="875777" cy="115941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1A737F-1585-9D49-B61A-F1956FD7AA7D}"/>
              </a:ext>
            </a:extLst>
          </p:cNvPr>
          <p:cNvCxnSpPr>
            <a:cxnSpLocks/>
          </p:cNvCxnSpPr>
          <p:nvPr/>
        </p:nvCxnSpPr>
        <p:spPr bwMode="auto">
          <a:xfrm flipV="1">
            <a:off x="4675611" y="4582706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C288F8F-F7A6-234A-B653-185557506E69}"/>
              </a:ext>
            </a:extLst>
          </p:cNvPr>
          <p:cNvCxnSpPr>
            <a:cxnSpLocks/>
          </p:cNvCxnSpPr>
          <p:nvPr/>
        </p:nvCxnSpPr>
        <p:spPr bwMode="auto">
          <a:xfrm>
            <a:off x="4709698" y="5206362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A8A73E1-91F4-B249-8687-34D4AE55836D}"/>
              </a:ext>
            </a:extLst>
          </p:cNvPr>
          <p:cNvCxnSpPr>
            <a:cxnSpLocks/>
          </p:cNvCxnSpPr>
          <p:nvPr/>
        </p:nvCxnSpPr>
        <p:spPr bwMode="auto">
          <a:xfrm flipV="1">
            <a:off x="4499154" y="3702419"/>
            <a:ext cx="875777" cy="115941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A06F1F1-8FE2-BB4C-8479-385600F5793F}"/>
              </a:ext>
            </a:extLst>
          </p:cNvPr>
          <p:cNvSpPr txBox="1"/>
          <p:nvPr/>
        </p:nvSpPr>
        <p:spPr>
          <a:xfrm>
            <a:off x="1265951" y="1479617"/>
            <a:ext cx="835485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E338574-2C86-984D-AB5E-A8998970BC5F}"/>
              </a:ext>
            </a:extLst>
          </p:cNvPr>
          <p:cNvSpPr txBox="1"/>
          <p:nvPr/>
        </p:nvSpPr>
        <p:spPr>
          <a:xfrm>
            <a:off x="2890394" y="1130877"/>
            <a:ext cx="955711" cy="83099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Input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Layer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93799E-1460-044C-8774-FE69AB7200A8}"/>
              </a:ext>
            </a:extLst>
          </p:cNvPr>
          <p:cNvSpPr txBox="1"/>
          <p:nvPr/>
        </p:nvSpPr>
        <p:spPr>
          <a:xfrm>
            <a:off x="3906184" y="917557"/>
            <a:ext cx="1162498" cy="83099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Hidden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92F4098-7A54-284E-8F7A-88471B7C58BB}"/>
              </a:ext>
            </a:extLst>
          </p:cNvPr>
          <p:cNvSpPr txBox="1"/>
          <p:nvPr/>
        </p:nvSpPr>
        <p:spPr>
          <a:xfrm>
            <a:off x="5018747" y="1120087"/>
            <a:ext cx="1107996" cy="83099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Output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14896535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dummy encode categorical features</a:t>
            </a:r>
          </a:p>
          <a:p>
            <a:pPr lvl="1"/>
            <a:r>
              <a:rPr lang="en-US" dirty="0"/>
              <a:t>This time keep the first element</a:t>
            </a:r>
          </a:p>
          <a:p>
            <a:r>
              <a:rPr lang="en-US" dirty="0"/>
              <a:t>Also works best if you rescale the numeric values</a:t>
            </a:r>
          </a:p>
          <a:p>
            <a:pPr lvl="1"/>
            <a:r>
              <a:rPr lang="en-US" dirty="0"/>
              <a:t>Rescale the whole dataset before splitting it or else the results differ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Look at the results just like all the other classification models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Neural Network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728266" y="2561679"/>
            <a:ext cx="7687469" cy="304698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sklearn.model_selection import train_test_split</a:t>
            </a:r>
          </a:p>
          <a:p>
            <a:r>
              <a:rPr lang="en-US" sz="1600" b="1" dirty="0"/>
              <a:t>from sklearn import preprocessing as pp</a:t>
            </a:r>
          </a:p>
          <a:p>
            <a:r>
              <a:rPr lang="en-US" sz="1600" b="1" dirty="0"/>
              <a:t># rescale the data</a:t>
            </a:r>
          </a:p>
          <a:p>
            <a:r>
              <a:rPr lang="en-US" sz="1600" b="1" dirty="0"/>
              <a:t>df2 = dummy_code(df, ['type'], drop_first = False)</a:t>
            </a:r>
          </a:p>
          <a:p>
            <a:r>
              <a:rPr lang="en-US" sz="1600" b="1" dirty="0"/>
              <a:t>print (df2.columns)</a:t>
            </a:r>
          </a:p>
          <a:p>
            <a:r>
              <a:rPr lang="en-US" sz="1600" b="1" dirty="0"/>
              <a:t>df2[['amount',  'oldbalanceOrg', 'newbalanceOrig', 'oldbalanceDest', 'newbalanceDest']] /= df2[['amount',  'oldbalanceOrg', 'newbalanceOrig', 'oldbalanceDest', 'newbalanceDest']].max()</a:t>
            </a:r>
          </a:p>
          <a:p>
            <a:r>
              <a:rPr lang="en-US" sz="1600" b="1" dirty="0"/>
              <a:t>trainX, testX, trainY, testY = train_test_split(df2.iloc[:,df2.columns != 'isFraud'], df2.isFraud, train_size = train_size, test_size = test_size)</a:t>
            </a:r>
          </a:p>
        </p:txBody>
      </p:sp>
    </p:spTree>
    <p:extLst>
      <p:ext uri="{BB962C8B-B14F-4D97-AF65-F5344CB8AC3E}">
        <p14:creationId xmlns:p14="http://schemas.microsoft.com/office/powerpoint/2010/main" val="1576806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Classification Model</a:t>
            </a:r>
          </a:p>
          <a:p>
            <a:pPr lvl="1"/>
            <a:r>
              <a:rPr lang="en-US" dirty="0"/>
              <a:t>Algorithms</a:t>
            </a:r>
          </a:p>
          <a:p>
            <a:pPr lvl="1"/>
            <a:r>
              <a:rPr lang="en-US" dirty="0"/>
              <a:t>Chapter Summary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932771" y="1705147"/>
            <a:ext cx="410322" cy="377482"/>
            <a:chOff x="1766887" y="1515010"/>
            <a:chExt cx="741316" cy="700622"/>
          </a:xfrm>
          <a:solidFill>
            <a:schemeClr val="accent4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6" name="AutoShape 10"/>
            <p:cNvSpPr>
              <a:spLocks noChangeArrowheads="1"/>
            </p:cNvSpPr>
            <p:nvPr/>
          </p:nvSpPr>
          <p:spPr bwMode="black">
            <a:xfrm rot="5400000">
              <a:off x="1787234" y="1494663"/>
              <a:ext cx="700622" cy="741316"/>
            </a:xfrm>
            <a:custGeom>
              <a:avLst/>
              <a:gdLst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0 w 264955"/>
                <a:gd name="connsiteY3" fmla="*/ 311498 h 311498"/>
                <a:gd name="connsiteX0" fmla="*/ 0 w 264955"/>
                <a:gd name="connsiteY0" fmla="*/ 311498 h 312908"/>
                <a:gd name="connsiteX1" fmla="*/ 132478 w 264955"/>
                <a:gd name="connsiteY1" fmla="*/ 0 h 312908"/>
                <a:gd name="connsiteX2" fmla="*/ 264955 w 264955"/>
                <a:gd name="connsiteY2" fmla="*/ 311498 h 312908"/>
                <a:gd name="connsiteX3" fmla="*/ 124553 w 264955"/>
                <a:gd name="connsiteY3" fmla="*/ 312908 h 312908"/>
                <a:gd name="connsiteX4" fmla="*/ 0 w 264955"/>
                <a:gd name="connsiteY4" fmla="*/ 311498 h 312908"/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138844 w 264955"/>
                <a:gd name="connsiteY3" fmla="*/ 253377 h 311498"/>
                <a:gd name="connsiteX4" fmla="*/ 0 w 264955"/>
                <a:gd name="connsiteY4" fmla="*/ 311498 h 31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55" h="311498">
                  <a:moveTo>
                    <a:pt x="0" y="311498"/>
                  </a:moveTo>
                  <a:lnTo>
                    <a:pt x="132478" y="0"/>
                  </a:lnTo>
                  <a:lnTo>
                    <a:pt x="264955" y="311498"/>
                  </a:lnTo>
                  <a:lnTo>
                    <a:pt x="138844" y="253377"/>
                  </a:lnTo>
                  <a:lnTo>
                    <a:pt x="0" y="311498"/>
                  </a:lnTo>
                  <a:close/>
                </a:path>
              </a:pathLst>
            </a:custGeom>
            <a:grpFill/>
            <a:ln w="190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ot="10800000" vert="eaVert" wrap="none" anchor="ctr"/>
            <a:lstStyle/>
            <a:p>
              <a:endParaRPr lang="en-GB" dirty="0">
                <a:solidFill>
                  <a:schemeClr val="accent6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hidden">
            <a:xfrm>
              <a:off x="1802606" y="1545430"/>
              <a:ext cx="701117" cy="344477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hidden">
            <a:xfrm>
              <a:off x="1797843" y="1840589"/>
              <a:ext cx="710079" cy="357304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521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5BB859-FD5C-6445-9855-2A0DAB0B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FA4571F-5278-1E4B-A357-F9DDD1B1F0FE}"/>
              </a:ext>
            </a:extLst>
          </p:cNvPr>
          <p:cNvGrpSpPr/>
          <p:nvPr/>
        </p:nvGrpSpPr>
        <p:grpSpPr>
          <a:xfrm>
            <a:off x="1241501" y="2091402"/>
            <a:ext cx="2687955" cy="1650658"/>
            <a:chOff x="1050925" y="2458720"/>
            <a:chExt cx="3937635" cy="2418080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5C2556A-BDC7-DA43-88ED-90BA4C1D33C2}"/>
                </a:ext>
              </a:extLst>
            </p:cNvPr>
            <p:cNvSpPr/>
            <p:nvPr/>
          </p:nvSpPr>
          <p:spPr bwMode="auto">
            <a:xfrm>
              <a:off x="1797367" y="3210560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0AEE8FF-8719-4E41-B85C-005B2AB9C1B2}"/>
                </a:ext>
              </a:extLst>
            </p:cNvPr>
            <p:cNvSpPr/>
            <p:nvPr/>
          </p:nvSpPr>
          <p:spPr bwMode="auto">
            <a:xfrm>
              <a:off x="4096385" y="3190240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90AFB42-1987-0547-97CA-41275CD26E67}"/>
                </a:ext>
              </a:extLst>
            </p:cNvPr>
            <p:cNvSpPr/>
            <p:nvPr/>
          </p:nvSpPr>
          <p:spPr bwMode="auto">
            <a:xfrm>
              <a:off x="2385218" y="3352800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95A1C72-C603-0F44-9641-908810A65396}"/>
                </a:ext>
              </a:extLst>
            </p:cNvPr>
            <p:cNvSpPr/>
            <p:nvPr/>
          </p:nvSpPr>
          <p:spPr bwMode="auto">
            <a:xfrm>
              <a:off x="2232025" y="3769360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80FF785-6234-664F-B1A3-05F32516338A}"/>
                </a:ext>
              </a:extLst>
            </p:cNvPr>
            <p:cNvSpPr/>
            <p:nvPr/>
          </p:nvSpPr>
          <p:spPr bwMode="auto">
            <a:xfrm>
              <a:off x="2029375" y="4394199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573FD8D-52D0-204D-BED8-CFC7C475CF25}"/>
                </a:ext>
              </a:extLst>
            </p:cNvPr>
            <p:cNvSpPr/>
            <p:nvPr/>
          </p:nvSpPr>
          <p:spPr bwMode="auto">
            <a:xfrm>
              <a:off x="1961833" y="3538572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7EB8B8F-466D-C24D-8281-A634004D09B5}"/>
                </a:ext>
              </a:extLst>
            </p:cNvPr>
            <p:cNvSpPr/>
            <p:nvPr/>
          </p:nvSpPr>
          <p:spPr bwMode="auto">
            <a:xfrm>
              <a:off x="1489550" y="3139440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0E37B68-2BDC-4748-8736-8BADBB69BA24}"/>
                </a:ext>
              </a:extLst>
            </p:cNvPr>
            <p:cNvSpPr/>
            <p:nvPr/>
          </p:nvSpPr>
          <p:spPr bwMode="auto">
            <a:xfrm>
              <a:off x="1489550" y="3596640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CCB563F-9DD9-C04B-B154-C00A6F00EFB1}"/>
                </a:ext>
              </a:extLst>
            </p:cNvPr>
            <p:cNvSpPr/>
            <p:nvPr/>
          </p:nvSpPr>
          <p:spPr bwMode="auto">
            <a:xfrm>
              <a:off x="1726248" y="2834640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8BEF68A-BB06-4A4A-8E0A-4EBF78D79F4D}"/>
                </a:ext>
              </a:extLst>
            </p:cNvPr>
            <p:cNvSpPr/>
            <p:nvPr/>
          </p:nvSpPr>
          <p:spPr bwMode="auto">
            <a:xfrm>
              <a:off x="2239645" y="2987040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97C9374-868E-D748-B3D9-043A07DB2252}"/>
                </a:ext>
              </a:extLst>
            </p:cNvPr>
            <p:cNvSpPr/>
            <p:nvPr/>
          </p:nvSpPr>
          <p:spPr bwMode="auto">
            <a:xfrm>
              <a:off x="3519170" y="3393440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F8C94C0-A243-A942-B48C-5993AA130C82}"/>
                </a:ext>
              </a:extLst>
            </p:cNvPr>
            <p:cNvSpPr/>
            <p:nvPr/>
          </p:nvSpPr>
          <p:spPr bwMode="auto">
            <a:xfrm>
              <a:off x="4264977" y="3545840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E43DA73-7AA5-8B4C-87AE-0B6C4919BA14}"/>
                </a:ext>
              </a:extLst>
            </p:cNvPr>
            <p:cNvSpPr/>
            <p:nvPr/>
          </p:nvSpPr>
          <p:spPr bwMode="auto">
            <a:xfrm>
              <a:off x="3538855" y="3693863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A192442-2A2D-B24A-A85E-062FCED99A9A}"/>
                </a:ext>
              </a:extLst>
            </p:cNvPr>
            <p:cNvSpPr/>
            <p:nvPr/>
          </p:nvSpPr>
          <p:spPr bwMode="auto">
            <a:xfrm>
              <a:off x="2816541" y="4198083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713763A1-BCF7-4645-A4F4-7064801A9EB8}"/>
                </a:ext>
              </a:extLst>
            </p:cNvPr>
            <p:cNvSpPr/>
            <p:nvPr/>
          </p:nvSpPr>
          <p:spPr bwMode="auto">
            <a:xfrm>
              <a:off x="3528851" y="2608230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CECA4AC-A34B-BA4D-A9A8-3B1A49072568}"/>
                </a:ext>
              </a:extLst>
            </p:cNvPr>
            <p:cNvSpPr/>
            <p:nvPr/>
          </p:nvSpPr>
          <p:spPr bwMode="auto">
            <a:xfrm>
              <a:off x="3164205" y="3733875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C48E697-24D7-2B44-ADCB-32984B4331C8}"/>
                </a:ext>
              </a:extLst>
            </p:cNvPr>
            <p:cNvSpPr/>
            <p:nvPr/>
          </p:nvSpPr>
          <p:spPr bwMode="auto">
            <a:xfrm>
              <a:off x="3406775" y="4078002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16C8856-783C-424B-B7D7-1BAE20070122}"/>
                </a:ext>
              </a:extLst>
            </p:cNvPr>
            <p:cNvSpPr/>
            <p:nvPr/>
          </p:nvSpPr>
          <p:spPr bwMode="auto">
            <a:xfrm>
              <a:off x="3913505" y="3698240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ACF957D-755B-8549-8334-06699D80A8F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50925" y="2458720"/>
              <a:ext cx="0" cy="241808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2CA21C6-8078-7B44-AEEE-1A76D667AB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50925" y="4876800"/>
              <a:ext cx="3937635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2284489-1E2E-2D4A-800E-A0196C3282F8}"/>
              </a:ext>
            </a:extLst>
          </p:cNvPr>
          <p:cNvCxnSpPr>
            <a:cxnSpLocks/>
          </p:cNvCxnSpPr>
          <p:nvPr/>
        </p:nvCxnSpPr>
        <p:spPr bwMode="auto">
          <a:xfrm flipV="1">
            <a:off x="2128707" y="1989382"/>
            <a:ext cx="741778" cy="165065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68C8DD9-FBBD-FC46-B485-66162C5451F3}"/>
              </a:ext>
            </a:extLst>
          </p:cNvPr>
          <p:cNvCxnSpPr>
            <a:cxnSpLocks/>
          </p:cNvCxnSpPr>
          <p:nvPr/>
        </p:nvCxnSpPr>
        <p:spPr bwMode="auto">
          <a:xfrm>
            <a:off x="2217570" y="2091402"/>
            <a:ext cx="585512" cy="150157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4BC7E63-F6A7-DD4C-AE21-F1875B62793F}"/>
              </a:ext>
            </a:extLst>
          </p:cNvPr>
          <p:cNvCxnSpPr>
            <a:cxnSpLocks/>
          </p:cNvCxnSpPr>
          <p:nvPr/>
        </p:nvCxnSpPr>
        <p:spPr bwMode="auto">
          <a:xfrm flipV="1">
            <a:off x="1712252" y="2348017"/>
            <a:ext cx="1677532" cy="115129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52D3DA7-688F-8A41-8669-37205F16B907}"/>
              </a:ext>
            </a:extLst>
          </p:cNvPr>
          <p:cNvGrpSpPr/>
          <p:nvPr/>
        </p:nvGrpSpPr>
        <p:grpSpPr>
          <a:xfrm>
            <a:off x="4370780" y="4601630"/>
            <a:ext cx="2687955" cy="1650658"/>
            <a:chOff x="1050925" y="2458720"/>
            <a:chExt cx="3937635" cy="2418080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8A19C385-878B-8645-BA99-CC9250FEC4E5}"/>
                </a:ext>
              </a:extLst>
            </p:cNvPr>
            <p:cNvSpPr/>
            <p:nvPr/>
          </p:nvSpPr>
          <p:spPr bwMode="auto">
            <a:xfrm>
              <a:off x="1797367" y="3210560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379E5CB8-9345-2F47-9326-59502D6D189B}"/>
                </a:ext>
              </a:extLst>
            </p:cNvPr>
            <p:cNvSpPr/>
            <p:nvPr/>
          </p:nvSpPr>
          <p:spPr bwMode="auto">
            <a:xfrm>
              <a:off x="4096385" y="3190240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4566925-C9C3-D146-9A36-AAFB1068C818}"/>
                </a:ext>
              </a:extLst>
            </p:cNvPr>
            <p:cNvSpPr/>
            <p:nvPr/>
          </p:nvSpPr>
          <p:spPr bwMode="auto">
            <a:xfrm>
              <a:off x="2385218" y="3352800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E09CD4D-BF14-4245-A2B0-C7D6D98D67B2}"/>
                </a:ext>
              </a:extLst>
            </p:cNvPr>
            <p:cNvSpPr/>
            <p:nvPr/>
          </p:nvSpPr>
          <p:spPr bwMode="auto">
            <a:xfrm>
              <a:off x="2232025" y="3769360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A41D4A84-3FDA-C243-894F-AAA536702722}"/>
                </a:ext>
              </a:extLst>
            </p:cNvPr>
            <p:cNvSpPr/>
            <p:nvPr/>
          </p:nvSpPr>
          <p:spPr bwMode="auto">
            <a:xfrm>
              <a:off x="2029375" y="4394199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2245A0A3-D0AD-004E-8F1F-4249C423360E}"/>
                </a:ext>
              </a:extLst>
            </p:cNvPr>
            <p:cNvSpPr/>
            <p:nvPr/>
          </p:nvSpPr>
          <p:spPr bwMode="auto">
            <a:xfrm>
              <a:off x="1961833" y="3538572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CBBD126-7988-6045-B309-25CEB0EC0C09}"/>
                </a:ext>
              </a:extLst>
            </p:cNvPr>
            <p:cNvSpPr/>
            <p:nvPr/>
          </p:nvSpPr>
          <p:spPr bwMode="auto">
            <a:xfrm>
              <a:off x="1489550" y="3139440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C1541F78-AC2F-AD4E-85ED-9656A07688B2}"/>
                </a:ext>
              </a:extLst>
            </p:cNvPr>
            <p:cNvSpPr/>
            <p:nvPr/>
          </p:nvSpPr>
          <p:spPr bwMode="auto">
            <a:xfrm>
              <a:off x="1489550" y="3596640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338610F-9F7F-674B-9E86-27685FBD3E82}"/>
                </a:ext>
              </a:extLst>
            </p:cNvPr>
            <p:cNvSpPr/>
            <p:nvPr/>
          </p:nvSpPr>
          <p:spPr bwMode="auto">
            <a:xfrm>
              <a:off x="1726248" y="2834640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C26717DF-1DC1-C74A-B2BC-EA346A3B6600}"/>
                </a:ext>
              </a:extLst>
            </p:cNvPr>
            <p:cNvSpPr/>
            <p:nvPr/>
          </p:nvSpPr>
          <p:spPr bwMode="auto">
            <a:xfrm>
              <a:off x="2239645" y="2987040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244EB5D-BABF-DC40-A5E1-EE2E11D3E06C}"/>
                </a:ext>
              </a:extLst>
            </p:cNvPr>
            <p:cNvSpPr/>
            <p:nvPr/>
          </p:nvSpPr>
          <p:spPr bwMode="auto">
            <a:xfrm>
              <a:off x="3519170" y="3393440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3081354-0606-D948-B039-6D05C182A18B}"/>
                </a:ext>
              </a:extLst>
            </p:cNvPr>
            <p:cNvSpPr/>
            <p:nvPr/>
          </p:nvSpPr>
          <p:spPr bwMode="auto">
            <a:xfrm>
              <a:off x="4264977" y="3545840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43EBDF8-D67C-854F-8D08-6B010B41ECDD}"/>
                </a:ext>
              </a:extLst>
            </p:cNvPr>
            <p:cNvSpPr/>
            <p:nvPr/>
          </p:nvSpPr>
          <p:spPr bwMode="auto">
            <a:xfrm>
              <a:off x="3538855" y="3693863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791B729-9AAA-EE4E-9C8C-F8ECF80897C4}"/>
                </a:ext>
              </a:extLst>
            </p:cNvPr>
            <p:cNvSpPr/>
            <p:nvPr/>
          </p:nvSpPr>
          <p:spPr bwMode="auto">
            <a:xfrm>
              <a:off x="2816541" y="4198083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0FA7F2E2-B6CA-694A-B2B3-C2E9F0B55767}"/>
                </a:ext>
              </a:extLst>
            </p:cNvPr>
            <p:cNvSpPr/>
            <p:nvPr/>
          </p:nvSpPr>
          <p:spPr bwMode="auto">
            <a:xfrm>
              <a:off x="3528851" y="2608230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6E64EE26-DA99-4C46-93C3-F8154659F921}"/>
                </a:ext>
              </a:extLst>
            </p:cNvPr>
            <p:cNvSpPr/>
            <p:nvPr/>
          </p:nvSpPr>
          <p:spPr bwMode="auto">
            <a:xfrm>
              <a:off x="3164205" y="3733875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9E32F34-6C67-AA42-880C-565C1053454F}"/>
                </a:ext>
              </a:extLst>
            </p:cNvPr>
            <p:cNvSpPr/>
            <p:nvPr/>
          </p:nvSpPr>
          <p:spPr bwMode="auto">
            <a:xfrm>
              <a:off x="3406775" y="4078002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FE335FB-42F9-8B4C-9AD9-7668774B65A1}"/>
                </a:ext>
              </a:extLst>
            </p:cNvPr>
            <p:cNvSpPr/>
            <p:nvPr/>
          </p:nvSpPr>
          <p:spPr bwMode="auto">
            <a:xfrm>
              <a:off x="3913505" y="3698240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56FCC65-0351-734A-8E80-4D722771EA3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50925" y="2458720"/>
              <a:ext cx="0" cy="241808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0E484F1-A2CF-EB40-B10B-C9CE1F8D08F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50925" y="4876800"/>
              <a:ext cx="3937635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FCFBD48-2E43-CC41-9327-3D0F0C005BEB}"/>
              </a:ext>
            </a:extLst>
          </p:cNvPr>
          <p:cNvCxnSpPr>
            <a:cxnSpLocks/>
          </p:cNvCxnSpPr>
          <p:nvPr/>
        </p:nvCxnSpPr>
        <p:spPr bwMode="auto">
          <a:xfrm flipV="1">
            <a:off x="5380224" y="4540506"/>
            <a:ext cx="741778" cy="165065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FA6C7D8-ACD8-6942-9116-6227D62398B8}"/>
              </a:ext>
            </a:extLst>
          </p:cNvPr>
          <p:cNvCxnSpPr>
            <a:cxnSpLocks/>
          </p:cNvCxnSpPr>
          <p:nvPr/>
        </p:nvCxnSpPr>
        <p:spPr bwMode="auto">
          <a:xfrm flipV="1">
            <a:off x="5126917" y="4535458"/>
            <a:ext cx="741778" cy="165065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F8D7499-E9A0-2646-BF8F-D57BCD700CC8}"/>
              </a:ext>
            </a:extLst>
          </p:cNvPr>
          <p:cNvCxnSpPr>
            <a:cxnSpLocks/>
          </p:cNvCxnSpPr>
          <p:nvPr/>
        </p:nvCxnSpPr>
        <p:spPr bwMode="auto">
          <a:xfrm flipV="1">
            <a:off x="5248610" y="4545554"/>
            <a:ext cx="741778" cy="165065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6" name="Content Placeholder 2">
            <a:extLst>
              <a:ext uri="{FF2B5EF4-FFF2-40B4-BE49-F238E27FC236}">
                <a16:creationId xmlns:a16="http://schemas.microsoft.com/office/drawing/2014/main" id="{5EC4DF60-E386-FF4D-A2AB-BD2A78D8A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54" y="917557"/>
            <a:ext cx="8020050" cy="918757"/>
          </a:xfrm>
        </p:spPr>
        <p:txBody>
          <a:bodyPr/>
          <a:lstStyle/>
          <a:p>
            <a:r>
              <a:rPr lang="en-US" dirty="0"/>
              <a:t>Support Vector Machine attempts to find the hyper-plane that separates the two classes better. In this case B clearly does that.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0E3D827-4AE9-1C44-B407-0EEB20BB5DED}"/>
              </a:ext>
            </a:extLst>
          </p:cNvPr>
          <p:cNvSpPr txBox="1"/>
          <p:nvPr/>
        </p:nvSpPr>
        <p:spPr>
          <a:xfrm>
            <a:off x="2042839" y="1856319"/>
            <a:ext cx="287258" cy="27699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8683124-D50A-004B-A3C8-0246CCB8F7E1}"/>
              </a:ext>
            </a:extLst>
          </p:cNvPr>
          <p:cNvSpPr txBox="1"/>
          <p:nvPr/>
        </p:nvSpPr>
        <p:spPr>
          <a:xfrm>
            <a:off x="2816549" y="1755519"/>
            <a:ext cx="287258" cy="27699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118BED4-4E7C-0749-9EB8-F26A132B5D2E}"/>
              </a:ext>
            </a:extLst>
          </p:cNvPr>
          <p:cNvSpPr txBox="1"/>
          <p:nvPr/>
        </p:nvSpPr>
        <p:spPr>
          <a:xfrm>
            <a:off x="3353802" y="2140545"/>
            <a:ext cx="295274" cy="27699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9598EAC-6651-4D44-9E0E-655C6029D86B}"/>
              </a:ext>
            </a:extLst>
          </p:cNvPr>
          <p:cNvSpPr txBox="1"/>
          <p:nvPr/>
        </p:nvSpPr>
        <p:spPr>
          <a:xfrm>
            <a:off x="5712223" y="4285560"/>
            <a:ext cx="287258" cy="27699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CE92192-4508-AA4C-8EAF-B9699E876B63}"/>
              </a:ext>
            </a:extLst>
          </p:cNvPr>
          <p:cNvSpPr txBox="1"/>
          <p:nvPr/>
        </p:nvSpPr>
        <p:spPr>
          <a:xfrm>
            <a:off x="5855048" y="4283144"/>
            <a:ext cx="287258" cy="27699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671F349-B6E1-9341-BD5D-4E7C3BF61777}"/>
              </a:ext>
            </a:extLst>
          </p:cNvPr>
          <p:cNvSpPr txBox="1"/>
          <p:nvPr/>
        </p:nvSpPr>
        <p:spPr>
          <a:xfrm>
            <a:off x="5984517" y="4283144"/>
            <a:ext cx="295274" cy="27699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4" name="Content Placeholder 2">
            <a:extLst>
              <a:ext uri="{FF2B5EF4-FFF2-40B4-BE49-F238E27FC236}">
                <a16:creationId xmlns:a16="http://schemas.microsoft.com/office/drawing/2014/main" id="{6DAEA9A2-893A-A64C-BFC0-320448688587}"/>
              </a:ext>
            </a:extLst>
          </p:cNvPr>
          <p:cNvSpPr txBox="1">
            <a:spLocks/>
          </p:cNvSpPr>
          <p:nvPr/>
        </p:nvSpPr>
        <p:spPr bwMode="auto">
          <a:xfrm>
            <a:off x="635454" y="3740209"/>
            <a:ext cx="8020050" cy="91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28600" indent="-228600" algn="l" defTabSz="457200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Blip>
                <a:blip r:embed="rId2"/>
              </a:buBlip>
              <a:defRPr b="0" i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685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Blip>
                <a:blip r:embed="rId3"/>
              </a:buBlip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9144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1147763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Blip>
                <a:blip r:embed="rId4"/>
              </a:buBlip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 marL="25146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1800" dirty="0"/>
              <a:t>Next it tries to find the right hyperplane that maximizes the distances from that plane to the nearest data points in either group, again B in this case.</a:t>
            </a:r>
          </a:p>
          <a:p>
            <a:pPr lvl="1"/>
            <a:r>
              <a:rPr lang="en-US" sz="1800" dirty="0"/>
              <a:t>This is called a margin</a:t>
            </a:r>
          </a:p>
        </p:txBody>
      </p:sp>
    </p:spTree>
    <p:extLst>
      <p:ext uri="{BB962C8B-B14F-4D97-AF65-F5344CB8AC3E}">
        <p14:creationId xmlns:p14="http://schemas.microsoft.com/office/powerpoint/2010/main" val="24155489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5BB859-FD5C-6445-9855-2A0DAB0B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FA4571F-5278-1E4B-A357-F9DDD1B1F0FE}"/>
              </a:ext>
            </a:extLst>
          </p:cNvPr>
          <p:cNvGrpSpPr/>
          <p:nvPr/>
        </p:nvGrpSpPr>
        <p:grpSpPr>
          <a:xfrm>
            <a:off x="1241501" y="2091402"/>
            <a:ext cx="2687955" cy="1650658"/>
            <a:chOff x="1050925" y="2458720"/>
            <a:chExt cx="3937635" cy="2418080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5C2556A-BDC7-DA43-88ED-90BA4C1D33C2}"/>
                </a:ext>
              </a:extLst>
            </p:cNvPr>
            <p:cNvSpPr/>
            <p:nvPr/>
          </p:nvSpPr>
          <p:spPr bwMode="auto">
            <a:xfrm>
              <a:off x="1797367" y="3210560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0AEE8FF-8719-4E41-B85C-005B2AB9C1B2}"/>
                </a:ext>
              </a:extLst>
            </p:cNvPr>
            <p:cNvSpPr/>
            <p:nvPr/>
          </p:nvSpPr>
          <p:spPr bwMode="auto">
            <a:xfrm>
              <a:off x="4096385" y="3190240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90AFB42-1987-0547-97CA-41275CD26E67}"/>
                </a:ext>
              </a:extLst>
            </p:cNvPr>
            <p:cNvSpPr/>
            <p:nvPr/>
          </p:nvSpPr>
          <p:spPr bwMode="auto">
            <a:xfrm>
              <a:off x="2428076" y="2593341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95A1C72-C603-0F44-9641-908810A65396}"/>
                </a:ext>
              </a:extLst>
            </p:cNvPr>
            <p:cNvSpPr/>
            <p:nvPr/>
          </p:nvSpPr>
          <p:spPr bwMode="auto">
            <a:xfrm>
              <a:off x="1552230" y="3946579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573FD8D-52D0-204D-BED8-CFC7C475CF25}"/>
                </a:ext>
              </a:extLst>
            </p:cNvPr>
            <p:cNvSpPr/>
            <p:nvPr/>
          </p:nvSpPr>
          <p:spPr bwMode="auto">
            <a:xfrm>
              <a:off x="1943737" y="3970021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7EB8B8F-466D-C24D-8281-A634004D09B5}"/>
                </a:ext>
              </a:extLst>
            </p:cNvPr>
            <p:cNvSpPr/>
            <p:nvPr/>
          </p:nvSpPr>
          <p:spPr bwMode="auto">
            <a:xfrm>
              <a:off x="1489550" y="3139440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0E37B68-2BDC-4748-8736-8BADBB69BA24}"/>
                </a:ext>
              </a:extLst>
            </p:cNvPr>
            <p:cNvSpPr/>
            <p:nvPr/>
          </p:nvSpPr>
          <p:spPr bwMode="auto">
            <a:xfrm>
              <a:off x="1489550" y="3596640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CCB563F-9DD9-C04B-B154-C00A6F00EFB1}"/>
                </a:ext>
              </a:extLst>
            </p:cNvPr>
            <p:cNvSpPr/>
            <p:nvPr/>
          </p:nvSpPr>
          <p:spPr bwMode="auto">
            <a:xfrm>
              <a:off x="1726248" y="2834640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8BEF68A-BB06-4A4A-8E0A-4EBF78D79F4D}"/>
                </a:ext>
              </a:extLst>
            </p:cNvPr>
            <p:cNvSpPr/>
            <p:nvPr/>
          </p:nvSpPr>
          <p:spPr bwMode="auto">
            <a:xfrm>
              <a:off x="2239645" y="2987040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97C9374-868E-D748-B3D9-043A07DB2252}"/>
                </a:ext>
              </a:extLst>
            </p:cNvPr>
            <p:cNvSpPr/>
            <p:nvPr/>
          </p:nvSpPr>
          <p:spPr bwMode="auto">
            <a:xfrm>
              <a:off x="3519170" y="3393440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F8C94C0-A243-A942-B48C-5993AA130C82}"/>
                </a:ext>
              </a:extLst>
            </p:cNvPr>
            <p:cNvSpPr/>
            <p:nvPr/>
          </p:nvSpPr>
          <p:spPr bwMode="auto">
            <a:xfrm>
              <a:off x="4264977" y="3545840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E43DA73-7AA5-8B4C-87AE-0B6C4919BA14}"/>
                </a:ext>
              </a:extLst>
            </p:cNvPr>
            <p:cNvSpPr/>
            <p:nvPr/>
          </p:nvSpPr>
          <p:spPr bwMode="auto">
            <a:xfrm>
              <a:off x="3538855" y="3693863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A192442-2A2D-B24A-A85E-062FCED99A9A}"/>
                </a:ext>
              </a:extLst>
            </p:cNvPr>
            <p:cNvSpPr/>
            <p:nvPr/>
          </p:nvSpPr>
          <p:spPr bwMode="auto">
            <a:xfrm>
              <a:off x="3042047" y="4348512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CECA4AC-A34B-BA4D-A9A8-3B1A49072568}"/>
                </a:ext>
              </a:extLst>
            </p:cNvPr>
            <p:cNvSpPr/>
            <p:nvPr/>
          </p:nvSpPr>
          <p:spPr bwMode="auto">
            <a:xfrm>
              <a:off x="3164205" y="3733875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C48E697-24D7-2B44-ADCB-32984B4331C8}"/>
                </a:ext>
              </a:extLst>
            </p:cNvPr>
            <p:cNvSpPr/>
            <p:nvPr/>
          </p:nvSpPr>
          <p:spPr bwMode="auto">
            <a:xfrm>
              <a:off x="3406775" y="4078002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16C8856-783C-424B-B7D7-1BAE20070122}"/>
                </a:ext>
              </a:extLst>
            </p:cNvPr>
            <p:cNvSpPr/>
            <p:nvPr/>
          </p:nvSpPr>
          <p:spPr bwMode="auto">
            <a:xfrm>
              <a:off x="3913505" y="3698240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ACF957D-755B-8549-8334-06699D80A8F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50925" y="2458720"/>
              <a:ext cx="0" cy="241808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2CA21C6-8078-7B44-AEEE-1A76D667AB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50925" y="4876800"/>
              <a:ext cx="3937635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BDDB674-B5B5-444D-85C2-F540A2C8CFE3}"/>
                </a:ext>
              </a:extLst>
            </p:cNvPr>
            <p:cNvSpPr/>
            <p:nvPr/>
          </p:nvSpPr>
          <p:spPr bwMode="auto">
            <a:xfrm>
              <a:off x="3769039" y="2707395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8AE0449-AEE3-7A4F-88B4-7F3D11A5B86C}"/>
                </a:ext>
              </a:extLst>
            </p:cNvPr>
            <p:cNvSpPr/>
            <p:nvPr/>
          </p:nvSpPr>
          <p:spPr bwMode="auto">
            <a:xfrm>
              <a:off x="1972388" y="4480954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2284489-1E2E-2D4A-800E-A0196C3282F8}"/>
              </a:ext>
            </a:extLst>
          </p:cNvPr>
          <p:cNvCxnSpPr>
            <a:cxnSpLocks/>
          </p:cNvCxnSpPr>
          <p:nvPr/>
        </p:nvCxnSpPr>
        <p:spPr bwMode="auto">
          <a:xfrm flipV="1">
            <a:off x="2128707" y="1989382"/>
            <a:ext cx="741778" cy="165065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4BC7E63-F6A7-DD4C-AE21-F1875B62793F}"/>
              </a:ext>
            </a:extLst>
          </p:cNvPr>
          <p:cNvCxnSpPr>
            <a:cxnSpLocks/>
          </p:cNvCxnSpPr>
          <p:nvPr/>
        </p:nvCxnSpPr>
        <p:spPr bwMode="auto">
          <a:xfrm flipV="1">
            <a:off x="1712252" y="2348017"/>
            <a:ext cx="1677532" cy="115129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6" name="Content Placeholder 2">
            <a:extLst>
              <a:ext uri="{FF2B5EF4-FFF2-40B4-BE49-F238E27FC236}">
                <a16:creationId xmlns:a16="http://schemas.microsoft.com/office/drawing/2014/main" id="{5EC4DF60-E386-FF4D-A2AB-BD2A78D8A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54" y="917557"/>
            <a:ext cx="8020050" cy="918757"/>
          </a:xfrm>
        </p:spPr>
        <p:txBody>
          <a:bodyPr/>
          <a:lstStyle/>
          <a:p>
            <a:r>
              <a:rPr lang="en-US" dirty="0"/>
              <a:t>In this case B has a bigger margin but A is the plane it determined did a better jo of classifying them so it would choose A 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8683124-D50A-004B-A3C8-0246CCB8F7E1}"/>
              </a:ext>
            </a:extLst>
          </p:cNvPr>
          <p:cNvSpPr txBox="1"/>
          <p:nvPr/>
        </p:nvSpPr>
        <p:spPr>
          <a:xfrm>
            <a:off x="2816549" y="1755519"/>
            <a:ext cx="287258" cy="27699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118BED4-4E7C-0749-9EB8-F26A132B5D2E}"/>
              </a:ext>
            </a:extLst>
          </p:cNvPr>
          <p:cNvSpPr txBox="1"/>
          <p:nvPr/>
        </p:nvSpPr>
        <p:spPr>
          <a:xfrm>
            <a:off x="3353802" y="2140545"/>
            <a:ext cx="295274" cy="27699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Content Placeholder 2">
            <a:extLst>
              <a:ext uri="{FF2B5EF4-FFF2-40B4-BE49-F238E27FC236}">
                <a16:creationId xmlns:a16="http://schemas.microsoft.com/office/drawing/2014/main" id="{6DAEA9A2-893A-A64C-BFC0-320448688587}"/>
              </a:ext>
            </a:extLst>
          </p:cNvPr>
          <p:cNvSpPr txBox="1">
            <a:spLocks/>
          </p:cNvSpPr>
          <p:nvPr/>
        </p:nvSpPr>
        <p:spPr bwMode="auto">
          <a:xfrm>
            <a:off x="635454" y="3740209"/>
            <a:ext cx="8020050" cy="91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28600" indent="-228600" algn="l" defTabSz="457200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Blip>
                <a:blip r:embed="rId2"/>
              </a:buBlip>
              <a:defRPr b="0" i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685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Blip>
                <a:blip r:embed="rId3"/>
              </a:buBlip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9144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1147763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Blip>
                <a:blip r:embed="rId4"/>
              </a:buBlip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 marL="25146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1800" dirty="0"/>
              <a:t>Here we have a blue outlier, and SVM has a feature that allows such outliers to be ignored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D58359A-70A2-AD45-A763-28F0906A1C42}"/>
              </a:ext>
            </a:extLst>
          </p:cNvPr>
          <p:cNvGrpSpPr/>
          <p:nvPr/>
        </p:nvGrpSpPr>
        <p:grpSpPr>
          <a:xfrm>
            <a:off x="1129741" y="4601496"/>
            <a:ext cx="2687955" cy="1650658"/>
            <a:chOff x="1050925" y="2458720"/>
            <a:chExt cx="3937635" cy="241808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627CF77-C989-EE4B-AA04-1B8EA93AA731}"/>
                </a:ext>
              </a:extLst>
            </p:cNvPr>
            <p:cNvSpPr/>
            <p:nvPr/>
          </p:nvSpPr>
          <p:spPr bwMode="auto">
            <a:xfrm>
              <a:off x="1797367" y="3210560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78000CA-F7C1-4A4D-BACA-A57C2184579B}"/>
                </a:ext>
              </a:extLst>
            </p:cNvPr>
            <p:cNvSpPr/>
            <p:nvPr/>
          </p:nvSpPr>
          <p:spPr bwMode="auto">
            <a:xfrm>
              <a:off x="4096385" y="3190240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D3F023E-B6BF-0B49-B708-227A270BF63B}"/>
                </a:ext>
              </a:extLst>
            </p:cNvPr>
            <p:cNvSpPr/>
            <p:nvPr/>
          </p:nvSpPr>
          <p:spPr bwMode="auto">
            <a:xfrm>
              <a:off x="2428076" y="2593341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C5B244-A334-3741-AD3F-6812412DA4FC}"/>
                </a:ext>
              </a:extLst>
            </p:cNvPr>
            <p:cNvSpPr/>
            <p:nvPr/>
          </p:nvSpPr>
          <p:spPr bwMode="auto">
            <a:xfrm>
              <a:off x="1552230" y="3946579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3E7D5E1-3D38-A44E-924F-0521C92E8349}"/>
                </a:ext>
              </a:extLst>
            </p:cNvPr>
            <p:cNvSpPr/>
            <p:nvPr/>
          </p:nvSpPr>
          <p:spPr bwMode="auto">
            <a:xfrm>
              <a:off x="1943737" y="3970021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3693928-894C-7646-BEFA-5E758875F826}"/>
                </a:ext>
              </a:extLst>
            </p:cNvPr>
            <p:cNvSpPr/>
            <p:nvPr/>
          </p:nvSpPr>
          <p:spPr bwMode="auto">
            <a:xfrm>
              <a:off x="1489550" y="3139440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274AF0D-BFB8-4C4D-8BB5-955C19656E5F}"/>
                </a:ext>
              </a:extLst>
            </p:cNvPr>
            <p:cNvSpPr/>
            <p:nvPr/>
          </p:nvSpPr>
          <p:spPr bwMode="auto">
            <a:xfrm>
              <a:off x="1489550" y="3596640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4D23C2E-2FB6-6B41-B17A-3BE11B0D2946}"/>
                </a:ext>
              </a:extLst>
            </p:cNvPr>
            <p:cNvSpPr/>
            <p:nvPr/>
          </p:nvSpPr>
          <p:spPr bwMode="auto">
            <a:xfrm>
              <a:off x="1726248" y="2834640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3C98613-B0AD-F244-9355-231A67F97475}"/>
                </a:ext>
              </a:extLst>
            </p:cNvPr>
            <p:cNvSpPr/>
            <p:nvPr/>
          </p:nvSpPr>
          <p:spPr bwMode="auto">
            <a:xfrm>
              <a:off x="2239645" y="2987040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B0F9413-2303-DC4C-8DF9-567D35E45C33}"/>
                </a:ext>
              </a:extLst>
            </p:cNvPr>
            <p:cNvSpPr/>
            <p:nvPr/>
          </p:nvSpPr>
          <p:spPr bwMode="auto">
            <a:xfrm>
              <a:off x="3519170" y="3393440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27F6EFA-54F3-A944-A525-D0671841C13F}"/>
                </a:ext>
              </a:extLst>
            </p:cNvPr>
            <p:cNvSpPr/>
            <p:nvPr/>
          </p:nvSpPr>
          <p:spPr bwMode="auto">
            <a:xfrm>
              <a:off x="4264977" y="3545840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D7EF40B-9F25-6248-ABAC-B0DEF86A67AE}"/>
                </a:ext>
              </a:extLst>
            </p:cNvPr>
            <p:cNvSpPr/>
            <p:nvPr/>
          </p:nvSpPr>
          <p:spPr bwMode="auto">
            <a:xfrm>
              <a:off x="3538855" y="3693863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03DB8E8-B42C-F44E-87DA-D5A4660D93EB}"/>
                </a:ext>
              </a:extLst>
            </p:cNvPr>
            <p:cNvSpPr/>
            <p:nvPr/>
          </p:nvSpPr>
          <p:spPr bwMode="auto">
            <a:xfrm>
              <a:off x="3042047" y="4348512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D655AA78-2EEB-5349-9BAA-3450532AF217}"/>
                </a:ext>
              </a:extLst>
            </p:cNvPr>
            <p:cNvSpPr/>
            <p:nvPr/>
          </p:nvSpPr>
          <p:spPr bwMode="auto">
            <a:xfrm>
              <a:off x="3164205" y="3733875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738D77A-957F-F849-8C60-05FE9755B85D}"/>
                </a:ext>
              </a:extLst>
            </p:cNvPr>
            <p:cNvSpPr/>
            <p:nvPr/>
          </p:nvSpPr>
          <p:spPr bwMode="auto">
            <a:xfrm>
              <a:off x="3406775" y="4078002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14E82AC-86EC-0E4D-9083-3B9A6F9548B7}"/>
                </a:ext>
              </a:extLst>
            </p:cNvPr>
            <p:cNvSpPr/>
            <p:nvPr/>
          </p:nvSpPr>
          <p:spPr bwMode="auto">
            <a:xfrm>
              <a:off x="3913505" y="3698240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5DF7DB-F793-8B44-A4EA-BAB2BE8AEF3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50925" y="2458720"/>
              <a:ext cx="0" cy="241808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2E548F5-A07D-354B-90F1-C4040722179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50925" y="4876800"/>
              <a:ext cx="3937635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D2606F1A-F7B6-0343-AC8B-B530CF60FE5A}"/>
                </a:ext>
              </a:extLst>
            </p:cNvPr>
            <p:cNvSpPr/>
            <p:nvPr/>
          </p:nvSpPr>
          <p:spPr bwMode="auto">
            <a:xfrm>
              <a:off x="3769039" y="2707395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DC7701E-57E1-8A4C-BFBF-8FC86F4C9196}"/>
                </a:ext>
              </a:extLst>
            </p:cNvPr>
            <p:cNvSpPr/>
            <p:nvPr/>
          </p:nvSpPr>
          <p:spPr bwMode="auto">
            <a:xfrm>
              <a:off x="1972388" y="4480954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6DFD411-0E35-E548-B767-3CE89BAD6A04}"/>
                </a:ext>
              </a:extLst>
            </p:cNvPr>
            <p:cNvSpPr/>
            <p:nvPr/>
          </p:nvSpPr>
          <p:spPr bwMode="auto">
            <a:xfrm>
              <a:off x="3926680" y="4267200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54E9612-5B21-1B49-A76C-12DBC2AB5D49}"/>
              </a:ext>
            </a:extLst>
          </p:cNvPr>
          <p:cNvCxnSpPr>
            <a:cxnSpLocks/>
          </p:cNvCxnSpPr>
          <p:nvPr/>
        </p:nvCxnSpPr>
        <p:spPr bwMode="auto">
          <a:xfrm flipV="1">
            <a:off x="1600492" y="4858111"/>
            <a:ext cx="1677532" cy="115129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387270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5BB859-FD5C-6445-9855-2A0DAB0B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FA4571F-5278-1E4B-A357-F9DDD1B1F0FE}"/>
              </a:ext>
            </a:extLst>
          </p:cNvPr>
          <p:cNvGrpSpPr/>
          <p:nvPr/>
        </p:nvGrpSpPr>
        <p:grpSpPr>
          <a:xfrm>
            <a:off x="1100492" y="2085257"/>
            <a:ext cx="2687955" cy="1650658"/>
            <a:chOff x="1041207" y="2524835"/>
            <a:chExt cx="3937635" cy="2418080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5C2556A-BDC7-DA43-88ED-90BA4C1D33C2}"/>
                </a:ext>
              </a:extLst>
            </p:cNvPr>
            <p:cNvSpPr/>
            <p:nvPr/>
          </p:nvSpPr>
          <p:spPr bwMode="auto">
            <a:xfrm>
              <a:off x="4109007" y="3183574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0AEE8FF-8719-4E41-B85C-005B2AB9C1B2}"/>
                </a:ext>
              </a:extLst>
            </p:cNvPr>
            <p:cNvSpPr/>
            <p:nvPr/>
          </p:nvSpPr>
          <p:spPr bwMode="auto">
            <a:xfrm>
              <a:off x="3428652" y="3325441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90AFB42-1987-0547-97CA-41275CD26E67}"/>
                </a:ext>
              </a:extLst>
            </p:cNvPr>
            <p:cNvSpPr/>
            <p:nvPr/>
          </p:nvSpPr>
          <p:spPr bwMode="auto">
            <a:xfrm>
              <a:off x="2428076" y="2593341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95A1C72-C603-0F44-9641-908810A65396}"/>
                </a:ext>
              </a:extLst>
            </p:cNvPr>
            <p:cNvSpPr/>
            <p:nvPr/>
          </p:nvSpPr>
          <p:spPr bwMode="auto">
            <a:xfrm>
              <a:off x="1878330" y="4152770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573FD8D-52D0-204D-BED8-CFC7C475CF25}"/>
                </a:ext>
              </a:extLst>
            </p:cNvPr>
            <p:cNvSpPr/>
            <p:nvPr/>
          </p:nvSpPr>
          <p:spPr bwMode="auto">
            <a:xfrm>
              <a:off x="2655409" y="4491307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7EB8B8F-466D-C24D-8281-A634004D09B5}"/>
                </a:ext>
              </a:extLst>
            </p:cNvPr>
            <p:cNvSpPr/>
            <p:nvPr/>
          </p:nvSpPr>
          <p:spPr bwMode="auto">
            <a:xfrm>
              <a:off x="3348090" y="4504520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0E37B68-2BDC-4748-8736-8BADBB69BA24}"/>
                </a:ext>
              </a:extLst>
            </p:cNvPr>
            <p:cNvSpPr/>
            <p:nvPr/>
          </p:nvSpPr>
          <p:spPr bwMode="auto">
            <a:xfrm>
              <a:off x="4052319" y="4113794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CCB563F-9DD9-C04B-B154-C00A6F00EFB1}"/>
                </a:ext>
              </a:extLst>
            </p:cNvPr>
            <p:cNvSpPr/>
            <p:nvPr/>
          </p:nvSpPr>
          <p:spPr bwMode="auto">
            <a:xfrm>
              <a:off x="1739441" y="3132775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8BEF68A-BB06-4A4A-8E0A-4EBF78D79F4D}"/>
                </a:ext>
              </a:extLst>
            </p:cNvPr>
            <p:cNvSpPr/>
            <p:nvPr/>
          </p:nvSpPr>
          <p:spPr bwMode="auto">
            <a:xfrm>
              <a:off x="3196356" y="2742614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97C9374-868E-D748-B3D9-043A07DB2252}"/>
                </a:ext>
              </a:extLst>
            </p:cNvPr>
            <p:cNvSpPr/>
            <p:nvPr/>
          </p:nvSpPr>
          <p:spPr bwMode="auto">
            <a:xfrm>
              <a:off x="2435336" y="3269929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F8C94C0-A243-A942-B48C-5993AA130C82}"/>
                </a:ext>
              </a:extLst>
            </p:cNvPr>
            <p:cNvSpPr/>
            <p:nvPr/>
          </p:nvSpPr>
          <p:spPr bwMode="auto">
            <a:xfrm>
              <a:off x="2810194" y="3694335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E43DA73-7AA5-8B4C-87AE-0B6C4919BA14}"/>
                </a:ext>
              </a:extLst>
            </p:cNvPr>
            <p:cNvSpPr/>
            <p:nvPr/>
          </p:nvSpPr>
          <p:spPr bwMode="auto">
            <a:xfrm>
              <a:off x="3538855" y="3693863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A192442-2A2D-B24A-A85E-062FCED99A9A}"/>
                </a:ext>
              </a:extLst>
            </p:cNvPr>
            <p:cNvSpPr/>
            <p:nvPr/>
          </p:nvSpPr>
          <p:spPr bwMode="auto">
            <a:xfrm>
              <a:off x="2890946" y="3339596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CECA4AC-A34B-BA4D-A9A8-3B1A49072568}"/>
                </a:ext>
              </a:extLst>
            </p:cNvPr>
            <p:cNvSpPr/>
            <p:nvPr/>
          </p:nvSpPr>
          <p:spPr bwMode="auto">
            <a:xfrm>
              <a:off x="3164205" y="3733875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C48E697-24D7-2B44-ADCB-32984B4331C8}"/>
                </a:ext>
              </a:extLst>
            </p:cNvPr>
            <p:cNvSpPr/>
            <p:nvPr/>
          </p:nvSpPr>
          <p:spPr bwMode="auto">
            <a:xfrm>
              <a:off x="2757010" y="4001587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16C8856-783C-424B-B7D7-1BAE20070122}"/>
                </a:ext>
              </a:extLst>
            </p:cNvPr>
            <p:cNvSpPr/>
            <p:nvPr/>
          </p:nvSpPr>
          <p:spPr bwMode="auto">
            <a:xfrm>
              <a:off x="3298604" y="4057540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ACF957D-755B-8549-8334-06699D80A8F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23454" y="2524835"/>
              <a:ext cx="0" cy="241808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2CA21C6-8078-7B44-AEEE-1A76D667AB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41207" y="3667760"/>
              <a:ext cx="3937635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BDDB674-B5B5-444D-85C2-F540A2C8CFE3}"/>
                </a:ext>
              </a:extLst>
            </p:cNvPr>
            <p:cNvSpPr/>
            <p:nvPr/>
          </p:nvSpPr>
          <p:spPr bwMode="auto">
            <a:xfrm>
              <a:off x="3769039" y="2707395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8AE0449-AEE3-7A4F-88B4-7F3D11A5B86C}"/>
                </a:ext>
              </a:extLst>
            </p:cNvPr>
            <p:cNvSpPr/>
            <p:nvPr/>
          </p:nvSpPr>
          <p:spPr bwMode="auto">
            <a:xfrm>
              <a:off x="2354584" y="3690497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2284489-1E2E-2D4A-800E-A0196C3282F8}"/>
              </a:ext>
            </a:extLst>
          </p:cNvPr>
          <p:cNvCxnSpPr>
            <a:cxnSpLocks/>
          </p:cNvCxnSpPr>
          <p:nvPr/>
        </p:nvCxnSpPr>
        <p:spPr bwMode="auto">
          <a:xfrm flipV="1">
            <a:off x="6419667" y="1826944"/>
            <a:ext cx="741778" cy="165065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4BC7E63-F6A7-DD4C-AE21-F1875B62793F}"/>
              </a:ext>
            </a:extLst>
          </p:cNvPr>
          <p:cNvCxnSpPr>
            <a:cxnSpLocks/>
          </p:cNvCxnSpPr>
          <p:nvPr/>
        </p:nvCxnSpPr>
        <p:spPr bwMode="auto">
          <a:xfrm flipV="1">
            <a:off x="5604160" y="5275158"/>
            <a:ext cx="2737522" cy="1602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6" name="Content Placeholder 2">
            <a:extLst>
              <a:ext uri="{FF2B5EF4-FFF2-40B4-BE49-F238E27FC236}">
                <a16:creationId xmlns:a16="http://schemas.microsoft.com/office/drawing/2014/main" id="{5EC4DF60-E386-FF4D-A2AB-BD2A78D8A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54" y="917557"/>
            <a:ext cx="8020050" cy="918757"/>
          </a:xfrm>
        </p:spPr>
        <p:txBody>
          <a:bodyPr/>
          <a:lstStyle/>
          <a:p>
            <a:r>
              <a:rPr lang="en-US" dirty="0"/>
              <a:t>Here it would be impossible to draw a straight line that separates the groups, but we could translate this into a new feature z = x</a:t>
            </a:r>
            <a:r>
              <a:rPr lang="en-US" baseline="30000" dirty="0"/>
              <a:t>2</a:t>
            </a:r>
            <a:r>
              <a:rPr lang="en-US" dirty="0"/>
              <a:t> + y</a:t>
            </a:r>
            <a:r>
              <a:rPr lang="en-US" baseline="30000" dirty="0"/>
              <a:t>2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8683124-D50A-004B-A3C8-0246CCB8F7E1}"/>
              </a:ext>
            </a:extLst>
          </p:cNvPr>
          <p:cNvSpPr txBox="1"/>
          <p:nvPr/>
        </p:nvSpPr>
        <p:spPr>
          <a:xfrm>
            <a:off x="7107509" y="1593081"/>
            <a:ext cx="287258" cy="27699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118BED4-4E7C-0749-9EB8-F26A132B5D2E}"/>
              </a:ext>
            </a:extLst>
          </p:cNvPr>
          <p:cNvSpPr txBox="1"/>
          <p:nvPr/>
        </p:nvSpPr>
        <p:spPr>
          <a:xfrm>
            <a:off x="8381991" y="5080928"/>
            <a:ext cx="295274" cy="27699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Content Placeholder 2">
            <a:extLst>
              <a:ext uri="{FF2B5EF4-FFF2-40B4-BE49-F238E27FC236}">
                <a16:creationId xmlns:a16="http://schemas.microsoft.com/office/drawing/2014/main" id="{6DAEA9A2-893A-A64C-BFC0-320448688587}"/>
              </a:ext>
            </a:extLst>
          </p:cNvPr>
          <p:cNvSpPr txBox="1">
            <a:spLocks/>
          </p:cNvSpPr>
          <p:nvPr/>
        </p:nvSpPr>
        <p:spPr bwMode="auto">
          <a:xfrm>
            <a:off x="635454" y="3770988"/>
            <a:ext cx="8020050" cy="91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28600" indent="-228600" algn="l" defTabSz="457200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Blip>
                <a:blip r:embed="rId2"/>
              </a:buBlip>
              <a:defRPr b="0" i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685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Blip>
                <a:blip r:embed="rId3"/>
              </a:buBlip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9144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1147763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Blip>
                <a:blip r:embed="rId4"/>
              </a:buBlip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 marL="25146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1800" dirty="0"/>
              <a:t>The new feature z could then be used to find the hyper-plane using a built-in feature called kernel trick</a:t>
            </a:r>
          </a:p>
          <a:p>
            <a:pPr lvl="1"/>
            <a:r>
              <a:rPr lang="en-US" sz="1800" dirty="0"/>
              <a:t>Effectively it can solve for a non-linear feature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F800BF-3A59-A348-A651-2EDB8744E161}"/>
              </a:ext>
            </a:extLst>
          </p:cNvPr>
          <p:cNvSpPr txBox="1"/>
          <p:nvPr/>
        </p:nvSpPr>
        <p:spPr>
          <a:xfrm>
            <a:off x="3813962" y="2728823"/>
            <a:ext cx="295274" cy="27699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8BCBA8-FE06-3B4A-BDDA-B4B5F9FBAA8D}"/>
              </a:ext>
            </a:extLst>
          </p:cNvPr>
          <p:cNvSpPr txBox="1"/>
          <p:nvPr/>
        </p:nvSpPr>
        <p:spPr>
          <a:xfrm>
            <a:off x="2382073" y="1651944"/>
            <a:ext cx="295274" cy="27699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Y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3C118CC-A585-5A4D-8405-BC01367A2913}"/>
              </a:ext>
            </a:extLst>
          </p:cNvPr>
          <p:cNvGrpSpPr/>
          <p:nvPr/>
        </p:nvGrpSpPr>
        <p:grpSpPr>
          <a:xfrm>
            <a:off x="5656027" y="4733598"/>
            <a:ext cx="2687955" cy="1280213"/>
            <a:chOff x="1041207" y="2401785"/>
            <a:chExt cx="3937635" cy="1875408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F73BCED-CF96-4945-B079-7909360D1A54}"/>
                </a:ext>
              </a:extLst>
            </p:cNvPr>
            <p:cNvSpPr/>
            <p:nvPr/>
          </p:nvSpPr>
          <p:spPr bwMode="auto">
            <a:xfrm>
              <a:off x="4357969" y="2874727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DF729AE-938C-294D-9CD5-CEEA4475394D}"/>
                </a:ext>
              </a:extLst>
            </p:cNvPr>
            <p:cNvSpPr/>
            <p:nvPr/>
          </p:nvSpPr>
          <p:spPr bwMode="auto">
            <a:xfrm>
              <a:off x="3428652" y="3325441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F9137E-3E92-044F-9B72-01AB6FCA183A}"/>
                </a:ext>
              </a:extLst>
            </p:cNvPr>
            <p:cNvSpPr/>
            <p:nvPr/>
          </p:nvSpPr>
          <p:spPr bwMode="auto">
            <a:xfrm>
              <a:off x="2428076" y="2593341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53A5CD5-888F-4447-8E7F-9EC65D714E92}"/>
                </a:ext>
              </a:extLst>
            </p:cNvPr>
            <p:cNvSpPr/>
            <p:nvPr/>
          </p:nvSpPr>
          <p:spPr bwMode="auto">
            <a:xfrm>
              <a:off x="1954339" y="2466906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7D7EB2BA-84F6-E745-A6D4-9E6C078E9EF5}"/>
                </a:ext>
              </a:extLst>
            </p:cNvPr>
            <p:cNvSpPr/>
            <p:nvPr/>
          </p:nvSpPr>
          <p:spPr bwMode="auto">
            <a:xfrm>
              <a:off x="2806825" y="2466908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B97A3A29-68A1-5F4A-B69C-3BAB6D42B8F5}"/>
                </a:ext>
              </a:extLst>
            </p:cNvPr>
            <p:cNvSpPr/>
            <p:nvPr/>
          </p:nvSpPr>
          <p:spPr bwMode="auto">
            <a:xfrm>
              <a:off x="3499506" y="2480121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7A158E2-9222-454A-BF6B-3B57FDD41741}"/>
                </a:ext>
              </a:extLst>
            </p:cNvPr>
            <p:cNvSpPr/>
            <p:nvPr/>
          </p:nvSpPr>
          <p:spPr bwMode="auto">
            <a:xfrm>
              <a:off x="4252150" y="2401785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A9062C30-16F9-AE48-B040-27D029307F95}"/>
                </a:ext>
              </a:extLst>
            </p:cNvPr>
            <p:cNvSpPr/>
            <p:nvPr/>
          </p:nvSpPr>
          <p:spPr bwMode="auto">
            <a:xfrm>
              <a:off x="1671761" y="2942700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1B5B9E4-2C32-F147-8569-5A95CF298E2E}"/>
                </a:ext>
              </a:extLst>
            </p:cNvPr>
            <p:cNvSpPr/>
            <p:nvPr/>
          </p:nvSpPr>
          <p:spPr bwMode="auto">
            <a:xfrm>
              <a:off x="3196356" y="2742614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E568E52-E445-C142-979B-26BB13728954}"/>
                </a:ext>
              </a:extLst>
            </p:cNvPr>
            <p:cNvSpPr/>
            <p:nvPr/>
          </p:nvSpPr>
          <p:spPr bwMode="auto">
            <a:xfrm>
              <a:off x="2435336" y="3269929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A0CB204-BEA5-1343-93FD-FF2B6D8EA024}"/>
                </a:ext>
              </a:extLst>
            </p:cNvPr>
            <p:cNvSpPr/>
            <p:nvPr/>
          </p:nvSpPr>
          <p:spPr bwMode="auto">
            <a:xfrm>
              <a:off x="2662614" y="3430571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FD007B4-D415-BE42-89DC-D73A2271B3B7}"/>
                </a:ext>
              </a:extLst>
            </p:cNvPr>
            <p:cNvSpPr/>
            <p:nvPr/>
          </p:nvSpPr>
          <p:spPr bwMode="auto">
            <a:xfrm>
              <a:off x="3391275" y="3430099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8877503-60FD-AF47-85E3-3C1105C700DF}"/>
                </a:ext>
              </a:extLst>
            </p:cNvPr>
            <p:cNvSpPr/>
            <p:nvPr/>
          </p:nvSpPr>
          <p:spPr bwMode="auto">
            <a:xfrm>
              <a:off x="2890946" y="3339596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507A545-5EE3-D946-A2FB-8568227B2ED0}"/>
                </a:ext>
              </a:extLst>
            </p:cNvPr>
            <p:cNvSpPr/>
            <p:nvPr/>
          </p:nvSpPr>
          <p:spPr bwMode="auto">
            <a:xfrm>
              <a:off x="3016625" y="3470111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E7B71D3-0A92-4942-B601-F45EDCC92205}"/>
                </a:ext>
              </a:extLst>
            </p:cNvPr>
            <p:cNvSpPr/>
            <p:nvPr/>
          </p:nvSpPr>
          <p:spPr bwMode="auto">
            <a:xfrm>
              <a:off x="3182503" y="3229675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23EDE72-81EE-AE45-B6F8-A810A50BBFC8}"/>
                </a:ext>
              </a:extLst>
            </p:cNvPr>
            <p:cNvSpPr/>
            <p:nvPr/>
          </p:nvSpPr>
          <p:spPr bwMode="auto">
            <a:xfrm>
              <a:off x="3810972" y="3242757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844BC75-EF86-A348-836E-A328A7CE936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090777" y="2524835"/>
              <a:ext cx="32676" cy="175235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DBEFF14-8DF8-C541-8009-C89A185DFFC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41207" y="3667760"/>
              <a:ext cx="3937635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7989C9A5-EEF2-8644-828A-4669E9E7A219}"/>
                </a:ext>
              </a:extLst>
            </p:cNvPr>
            <p:cNvSpPr/>
            <p:nvPr/>
          </p:nvSpPr>
          <p:spPr bwMode="auto">
            <a:xfrm>
              <a:off x="3769039" y="2707395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CD5641E-DA3E-1847-9DA9-AFE666B5460F}"/>
                </a:ext>
              </a:extLst>
            </p:cNvPr>
            <p:cNvSpPr/>
            <p:nvPr/>
          </p:nvSpPr>
          <p:spPr bwMode="auto">
            <a:xfrm>
              <a:off x="2207004" y="3426733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CBF83E64-C9E2-2843-8EA4-7F843C69031A}"/>
              </a:ext>
            </a:extLst>
          </p:cNvPr>
          <p:cNvSpPr txBox="1"/>
          <p:nvPr/>
        </p:nvSpPr>
        <p:spPr>
          <a:xfrm>
            <a:off x="8369497" y="5461162"/>
            <a:ext cx="295274" cy="27699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CC2FFBA-AA5C-784F-A82E-60D48B60468C}"/>
              </a:ext>
            </a:extLst>
          </p:cNvPr>
          <p:cNvSpPr txBox="1"/>
          <p:nvPr/>
        </p:nvSpPr>
        <p:spPr>
          <a:xfrm>
            <a:off x="6937608" y="4384283"/>
            <a:ext cx="295274" cy="27699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1853227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131" y="917557"/>
            <a:ext cx="8020050" cy="5072616"/>
          </a:xfrm>
        </p:spPr>
        <p:txBody>
          <a:bodyPr/>
          <a:lstStyle/>
          <a:p>
            <a:r>
              <a:rPr lang="en-US" dirty="0"/>
              <a:t>SVM looks like most other models and has lots of parameters to play with</a:t>
            </a:r>
          </a:p>
          <a:p>
            <a:pPr lvl="1"/>
            <a:r>
              <a:rPr lang="en-US" dirty="0"/>
              <a:t>Run it through several combinations to compare the results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SVM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42131" y="1544619"/>
            <a:ext cx="8395392" cy="477053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</a:t>
            </a:r>
            <a:r>
              <a:rPr lang="en-US" sz="1600" b="1" dirty="0" err="1"/>
              <a:t>sklearn</a:t>
            </a:r>
            <a:r>
              <a:rPr lang="en-US" sz="1600" b="1" dirty="0"/>
              <a:t> import </a:t>
            </a:r>
            <a:r>
              <a:rPr lang="en-US" sz="1600" b="1" dirty="0" err="1"/>
              <a:t>svm</a:t>
            </a:r>
            <a:endParaRPr lang="en-US" sz="1600" b="1" dirty="0"/>
          </a:p>
          <a:p>
            <a:r>
              <a:rPr lang="en-US" sz="1600" b="1" dirty="0" err="1"/>
              <a:t>train_size</a:t>
            </a:r>
            <a:r>
              <a:rPr lang="en-US" sz="1600" b="1" dirty="0"/>
              <a:t> = .03; </a:t>
            </a:r>
            <a:r>
              <a:rPr lang="en-US" sz="1600" b="1" dirty="0" err="1"/>
              <a:t>test_size</a:t>
            </a:r>
            <a:r>
              <a:rPr lang="en-US" sz="1600" b="1" dirty="0"/>
              <a:t> = .01</a:t>
            </a:r>
          </a:p>
          <a:p>
            <a:r>
              <a:rPr lang="en-US" sz="1600" b="1" dirty="0" err="1"/>
              <a:t>trainX</a:t>
            </a:r>
            <a:r>
              <a:rPr lang="en-US" sz="1600" b="1" dirty="0"/>
              <a:t>, </a:t>
            </a:r>
            <a:r>
              <a:rPr lang="en-US" sz="1600" b="1" dirty="0" err="1"/>
              <a:t>testX</a:t>
            </a:r>
            <a:r>
              <a:rPr lang="en-US" sz="1600" b="1" dirty="0"/>
              <a:t>, </a:t>
            </a:r>
            <a:r>
              <a:rPr lang="en-US" sz="1600" b="1" dirty="0" err="1"/>
              <a:t>trainY</a:t>
            </a:r>
            <a:r>
              <a:rPr lang="en-US" sz="1600" b="1" dirty="0"/>
              <a:t>, </a:t>
            </a:r>
            <a:r>
              <a:rPr lang="en-US" sz="1600" b="1" dirty="0" err="1"/>
              <a:t>testY</a:t>
            </a:r>
            <a:r>
              <a:rPr lang="en-US" sz="1600" b="1" dirty="0"/>
              <a:t> = </a:t>
            </a:r>
            <a:r>
              <a:rPr lang="en-US" sz="1600" b="1" dirty="0" err="1"/>
              <a:t>train_test_split</a:t>
            </a:r>
            <a:r>
              <a:rPr lang="en-US" sz="1600" b="1" dirty="0"/>
              <a:t>( \</a:t>
            </a:r>
            <a:br>
              <a:rPr lang="en-US" sz="1600" b="1" dirty="0"/>
            </a:br>
            <a:r>
              <a:rPr lang="en-US" sz="1600" b="1" dirty="0"/>
              <a:t>   df2.iloc[:,df2.columns != '</a:t>
            </a:r>
            <a:r>
              <a:rPr lang="en-US" sz="1600" b="1" dirty="0" err="1"/>
              <a:t>isFraud</a:t>
            </a:r>
            <a:r>
              <a:rPr lang="en-US" sz="1600" b="1" dirty="0"/>
              <a:t>'], df2.isFraud, \</a:t>
            </a:r>
            <a:br>
              <a:rPr lang="en-US" sz="1600" b="1" dirty="0"/>
            </a:br>
            <a:r>
              <a:rPr lang="en-US" sz="1600" b="1" dirty="0"/>
              <a:t>   </a:t>
            </a:r>
            <a:r>
              <a:rPr lang="en-US" sz="1600" b="1" dirty="0" err="1"/>
              <a:t>train_size</a:t>
            </a:r>
            <a:r>
              <a:rPr lang="en-US" sz="1600" b="1" dirty="0"/>
              <a:t> = </a:t>
            </a:r>
            <a:r>
              <a:rPr lang="en-US" sz="1600" b="1" dirty="0" err="1"/>
              <a:t>train_size</a:t>
            </a:r>
            <a:r>
              <a:rPr lang="en-US" sz="1600" b="1" dirty="0"/>
              <a:t>, </a:t>
            </a:r>
            <a:r>
              <a:rPr lang="en-US" sz="1600" b="1" dirty="0" err="1"/>
              <a:t>test_size</a:t>
            </a:r>
            <a:r>
              <a:rPr lang="en-US" sz="1600" b="1" dirty="0"/>
              <a:t> = </a:t>
            </a:r>
            <a:r>
              <a:rPr lang="en-US" sz="1600" b="1" dirty="0" err="1"/>
              <a:t>test_size</a:t>
            </a:r>
            <a:r>
              <a:rPr lang="en-US" sz="1600" b="1" dirty="0"/>
              <a:t>)</a:t>
            </a:r>
          </a:p>
          <a:p>
            <a:endParaRPr lang="en-US" sz="1600" b="1" dirty="0"/>
          </a:p>
          <a:p>
            <a:r>
              <a:rPr lang="en-US" sz="1600" b="1" dirty="0"/>
              <a:t>def </a:t>
            </a:r>
            <a:r>
              <a:rPr lang="en-US" sz="1600" b="1" dirty="0" err="1"/>
              <a:t>do_SVM</a:t>
            </a:r>
            <a:r>
              <a:rPr lang="en-US" sz="1600" b="1" dirty="0"/>
              <a:t>(kernel, gamma):</a:t>
            </a:r>
          </a:p>
          <a:p>
            <a:r>
              <a:rPr lang="en-US" sz="1600" b="1" dirty="0"/>
              <a:t>    print ("\</a:t>
            </a:r>
            <a:r>
              <a:rPr lang="en-US" sz="1600" b="1" dirty="0" err="1"/>
              <a:t>nKernel</a:t>
            </a:r>
            <a:r>
              <a:rPr lang="en-US" sz="1600" b="1" dirty="0"/>
              <a:t>:", kernel, "Gamma:", gamma)</a:t>
            </a:r>
          </a:p>
          <a:p>
            <a:r>
              <a:rPr lang="en-US" sz="1600" b="1" dirty="0"/>
              <a:t>    </a:t>
            </a:r>
            <a:r>
              <a:rPr lang="en-US" sz="1600" b="1" dirty="0" err="1"/>
              <a:t>modelSVM</a:t>
            </a:r>
            <a:r>
              <a:rPr lang="en-US" sz="1600" b="1" dirty="0"/>
              <a:t> = </a:t>
            </a:r>
            <a:r>
              <a:rPr lang="en-US" sz="1600" b="1" dirty="0" err="1"/>
              <a:t>svm.SVC</a:t>
            </a:r>
            <a:r>
              <a:rPr lang="en-US" sz="1600" b="1" dirty="0"/>
              <a:t>(gamma = gamma,  kernel = kernel)</a:t>
            </a:r>
          </a:p>
          <a:p>
            <a:r>
              <a:rPr lang="en-US" sz="1600" b="1" dirty="0"/>
              <a:t>    </a:t>
            </a:r>
            <a:r>
              <a:rPr lang="en-US" sz="1600" b="1" dirty="0" err="1"/>
              <a:t>modelSVM.fit</a:t>
            </a:r>
            <a:r>
              <a:rPr lang="en-US" sz="1600" b="1" dirty="0"/>
              <a:t>(</a:t>
            </a:r>
            <a:r>
              <a:rPr lang="en-US" sz="1600" b="1" dirty="0" err="1"/>
              <a:t>trainX</a:t>
            </a:r>
            <a:r>
              <a:rPr lang="en-US" sz="1600" b="1" dirty="0"/>
              <a:t>, </a:t>
            </a:r>
            <a:r>
              <a:rPr lang="en-US" sz="1600" b="1" dirty="0" err="1"/>
              <a:t>trainY</a:t>
            </a:r>
            <a:r>
              <a:rPr lang="en-US" sz="1600" b="1" dirty="0"/>
              <a:t>)</a:t>
            </a:r>
          </a:p>
          <a:p>
            <a:r>
              <a:rPr lang="en-US" sz="1600" b="1" dirty="0"/>
              <a:t>    print(</a:t>
            </a:r>
            <a:r>
              <a:rPr lang="en-US" sz="1600" b="1" dirty="0" err="1"/>
              <a:t>modelSVM.score</a:t>
            </a:r>
            <a:r>
              <a:rPr lang="en-US" sz="1600" b="1" dirty="0"/>
              <a:t>(</a:t>
            </a:r>
            <a:r>
              <a:rPr lang="en-US" sz="1600" b="1" dirty="0" err="1"/>
              <a:t>testX</a:t>
            </a:r>
            <a:r>
              <a:rPr lang="en-US" sz="1600" b="1" dirty="0"/>
              <a:t>, </a:t>
            </a:r>
            <a:r>
              <a:rPr lang="en-US" sz="1600" b="1" dirty="0" err="1"/>
              <a:t>testY</a:t>
            </a:r>
            <a:r>
              <a:rPr lang="en-US" sz="1600" b="1" dirty="0"/>
              <a:t>))</a:t>
            </a:r>
          </a:p>
          <a:p>
            <a:r>
              <a:rPr lang="en-US" sz="1600" b="1" dirty="0"/>
              <a:t>    </a:t>
            </a:r>
            <a:r>
              <a:rPr lang="en-US" sz="1600" b="1" dirty="0" err="1"/>
              <a:t>predY</a:t>
            </a:r>
            <a:r>
              <a:rPr lang="en-US" sz="1600" b="1" dirty="0"/>
              <a:t> = </a:t>
            </a:r>
            <a:r>
              <a:rPr lang="en-US" sz="1600" b="1" dirty="0" err="1"/>
              <a:t>modelSVM.predict</a:t>
            </a:r>
            <a:r>
              <a:rPr lang="en-US" sz="1600" b="1" dirty="0"/>
              <a:t>(</a:t>
            </a:r>
            <a:r>
              <a:rPr lang="en-US" sz="1600" b="1" dirty="0" err="1"/>
              <a:t>testX</a:t>
            </a:r>
            <a:r>
              <a:rPr lang="en-US" sz="1600" b="1" dirty="0"/>
              <a:t>)</a:t>
            </a:r>
          </a:p>
          <a:p>
            <a:r>
              <a:rPr lang="en-US" sz="1600" b="1" dirty="0"/>
              <a:t>    print (</a:t>
            </a:r>
            <a:r>
              <a:rPr lang="en-US" sz="1600" b="1" dirty="0" err="1"/>
              <a:t>confusion_matrix</a:t>
            </a:r>
            <a:r>
              <a:rPr lang="en-US" sz="1600" b="1" dirty="0"/>
              <a:t>(</a:t>
            </a:r>
            <a:r>
              <a:rPr lang="en-US" sz="1600" b="1" dirty="0" err="1"/>
              <a:t>testY</a:t>
            </a:r>
            <a:r>
              <a:rPr lang="en-US" sz="1600" b="1" dirty="0"/>
              <a:t>, </a:t>
            </a:r>
            <a:r>
              <a:rPr lang="en-US" sz="1600" b="1" dirty="0" err="1"/>
              <a:t>predY</a:t>
            </a:r>
            <a:r>
              <a:rPr lang="en-US" sz="1600" b="1" dirty="0"/>
              <a:t>))</a:t>
            </a:r>
          </a:p>
          <a:p>
            <a:endParaRPr lang="en-US" sz="1600" b="1" dirty="0"/>
          </a:p>
          <a:p>
            <a:r>
              <a:rPr lang="en-US" sz="1600" b="1" dirty="0" err="1"/>
              <a:t>do_SVM</a:t>
            </a:r>
            <a:r>
              <a:rPr lang="en-US" sz="1600" b="1" dirty="0"/>
              <a:t>('linear', gamma='auto')</a:t>
            </a:r>
          </a:p>
          <a:p>
            <a:r>
              <a:rPr lang="en-US" sz="1600" b="1" dirty="0"/>
              <a:t>for kernel in ['</a:t>
            </a:r>
            <a:r>
              <a:rPr lang="en-US" sz="1600" b="1" dirty="0" err="1"/>
              <a:t>rbf</a:t>
            </a:r>
            <a:r>
              <a:rPr lang="en-US" sz="1600" b="1" dirty="0"/>
              <a:t>', 'poly', 'sigmoid']:</a:t>
            </a:r>
          </a:p>
          <a:p>
            <a:r>
              <a:rPr lang="en-US" sz="1600" b="1" dirty="0"/>
              <a:t>    for gamma in ['auto', 10, 100]:</a:t>
            </a:r>
          </a:p>
          <a:p>
            <a:r>
              <a:rPr lang="en-US" sz="1600" b="1" dirty="0"/>
              <a:t>        if not (kernel == 'poly' and gamma == 100):</a:t>
            </a:r>
          </a:p>
          <a:p>
            <a:r>
              <a:rPr lang="en-US" sz="1600" b="1" dirty="0"/>
              <a:t>           </a:t>
            </a:r>
            <a:r>
              <a:rPr lang="en-US" sz="1600" b="1" dirty="0" err="1"/>
              <a:t>do_SVM</a:t>
            </a:r>
            <a:r>
              <a:rPr lang="en-US" sz="1600" b="1" dirty="0"/>
              <a:t>(kernel, gamma)</a:t>
            </a:r>
          </a:p>
        </p:txBody>
      </p:sp>
    </p:spTree>
    <p:extLst>
      <p:ext uri="{BB962C8B-B14F-4D97-AF65-F5344CB8AC3E}">
        <p14:creationId xmlns:p14="http://schemas.microsoft.com/office/powerpoint/2010/main" val="30396503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Classification Model</a:t>
            </a:r>
          </a:p>
          <a:p>
            <a:pPr lvl="1"/>
            <a:r>
              <a:rPr lang="en-US" dirty="0"/>
              <a:t>Algorithms</a:t>
            </a:r>
          </a:p>
          <a:p>
            <a:pPr lvl="1"/>
            <a:r>
              <a:rPr lang="en-US" b="1" dirty="0"/>
              <a:t>Chapter Summary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932771" y="2925723"/>
            <a:ext cx="410322" cy="377482"/>
            <a:chOff x="1766887" y="1515010"/>
            <a:chExt cx="741316" cy="700622"/>
          </a:xfrm>
          <a:solidFill>
            <a:schemeClr val="accent4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6" name="AutoShape 10"/>
            <p:cNvSpPr>
              <a:spLocks noChangeArrowheads="1"/>
            </p:cNvSpPr>
            <p:nvPr/>
          </p:nvSpPr>
          <p:spPr bwMode="black">
            <a:xfrm rot="5400000">
              <a:off x="1787234" y="1494663"/>
              <a:ext cx="700622" cy="741316"/>
            </a:xfrm>
            <a:custGeom>
              <a:avLst/>
              <a:gdLst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0 w 264955"/>
                <a:gd name="connsiteY3" fmla="*/ 311498 h 311498"/>
                <a:gd name="connsiteX0" fmla="*/ 0 w 264955"/>
                <a:gd name="connsiteY0" fmla="*/ 311498 h 312908"/>
                <a:gd name="connsiteX1" fmla="*/ 132478 w 264955"/>
                <a:gd name="connsiteY1" fmla="*/ 0 h 312908"/>
                <a:gd name="connsiteX2" fmla="*/ 264955 w 264955"/>
                <a:gd name="connsiteY2" fmla="*/ 311498 h 312908"/>
                <a:gd name="connsiteX3" fmla="*/ 124553 w 264955"/>
                <a:gd name="connsiteY3" fmla="*/ 312908 h 312908"/>
                <a:gd name="connsiteX4" fmla="*/ 0 w 264955"/>
                <a:gd name="connsiteY4" fmla="*/ 311498 h 312908"/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138844 w 264955"/>
                <a:gd name="connsiteY3" fmla="*/ 253377 h 311498"/>
                <a:gd name="connsiteX4" fmla="*/ 0 w 264955"/>
                <a:gd name="connsiteY4" fmla="*/ 311498 h 31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55" h="311498">
                  <a:moveTo>
                    <a:pt x="0" y="311498"/>
                  </a:moveTo>
                  <a:lnTo>
                    <a:pt x="132478" y="0"/>
                  </a:lnTo>
                  <a:lnTo>
                    <a:pt x="264955" y="311498"/>
                  </a:lnTo>
                  <a:lnTo>
                    <a:pt x="138844" y="253377"/>
                  </a:lnTo>
                  <a:lnTo>
                    <a:pt x="0" y="311498"/>
                  </a:lnTo>
                  <a:close/>
                </a:path>
              </a:pathLst>
            </a:custGeom>
            <a:grpFill/>
            <a:ln w="190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ot="10800000" vert="eaVert" wrap="none" anchor="ctr"/>
            <a:lstStyle/>
            <a:p>
              <a:endParaRPr lang="en-GB" dirty="0">
                <a:solidFill>
                  <a:schemeClr val="accent6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hidden">
            <a:xfrm>
              <a:off x="1802606" y="1545430"/>
              <a:ext cx="701117" cy="344477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hidden">
            <a:xfrm>
              <a:off x="1797843" y="1840589"/>
              <a:ext cx="710079" cy="357304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58389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is one of the most widely used models</a:t>
            </a:r>
          </a:p>
          <a:p>
            <a:r>
              <a:rPr lang="en-US" dirty="0"/>
              <a:t>It is supervised</a:t>
            </a:r>
          </a:p>
          <a:p>
            <a:r>
              <a:rPr lang="en-US" dirty="0"/>
              <a:t>Good at predicting either/or or multiple choice categories</a:t>
            </a:r>
          </a:p>
          <a:p>
            <a:r>
              <a:rPr lang="en-US" dirty="0"/>
              <a:t>Lots of algorithms </a:t>
            </a:r>
          </a:p>
          <a:p>
            <a:r>
              <a:rPr lang="en-US" dirty="0"/>
              <a:t>No one algorithm is best for all situations so often it involves running many of them, documenting the results, and choosing the best for your data and business case</a:t>
            </a:r>
          </a:p>
          <a:p>
            <a:r>
              <a:rPr lang="en-US" dirty="0"/>
              <a:t>Can save the results of a lengthy training to a file and reload it for use with the predict function when needed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1778332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is one of the most useful models</a:t>
            </a:r>
          </a:p>
          <a:p>
            <a:r>
              <a:rPr lang="en-US" dirty="0"/>
              <a:t>We have explored several different algorithms here and there are tons more, each with its own strengths and weaknesses</a:t>
            </a:r>
          </a:p>
          <a:p>
            <a:r>
              <a:rPr lang="en-US" dirty="0"/>
              <a:t>Some other algorithms to explore:</a:t>
            </a:r>
          </a:p>
          <a:p>
            <a:pPr lvl="1"/>
            <a:r>
              <a:rPr lang="en-US" dirty="0"/>
              <a:t>Support Vector Machines</a:t>
            </a:r>
          </a:p>
          <a:p>
            <a:pPr lvl="1"/>
            <a:r>
              <a:rPr lang="en-US" dirty="0"/>
              <a:t>Boosted Trees</a:t>
            </a:r>
          </a:p>
          <a:p>
            <a:pPr lvl="1"/>
            <a:r>
              <a:rPr lang="en-US" dirty="0"/>
              <a:t>Random Forests</a:t>
            </a:r>
          </a:p>
          <a:p>
            <a:pPr lvl="1"/>
            <a:r>
              <a:rPr lang="en-US" dirty="0"/>
              <a:t>K-Nearest Neighbor</a:t>
            </a:r>
          </a:p>
          <a:p>
            <a:pPr lvl="1"/>
            <a:r>
              <a:rPr lang="en-US" dirty="0"/>
              <a:t>Stochastic Gradient Descent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8615071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Understood the use cases for Classification models</a:t>
            </a:r>
          </a:p>
          <a:p>
            <a:r>
              <a:rPr lang="en-US" dirty="0"/>
              <a:t>Discussed and compared various algorithms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Neural Network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2384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00" dirty="0"/>
              <a:t>There are many business use cases for wanting to predict whether a record will fall into one category or another</a:t>
            </a:r>
          </a:p>
          <a:p>
            <a:pPr lvl="1"/>
            <a:r>
              <a:rPr lang="en-US" sz="1700" dirty="0"/>
              <a:t>Is a credit card swipe fraudulent or not?</a:t>
            </a:r>
          </a:p>
          <a:p>
            <a:pPr lvl="1"/>
            <a:r>
              <a:rPr lang="en-US" sz="1700" dirty="0"/>
              <a:t>Does a patient have a disease?</a:t>
            </a:r>
          </a:p>
          <a:p>
            <a:pPr lvl="1"/>
            <a:r>
              <a:rPr lang="en-US" sz="1700" dirty="0"/>
              <a:t>Will an applicant be a profitable customer?</a:t>
            </a:r>
          </a:p>
          <a:p>
            <a:r>
              <a:rPr lang="en-US" sz="1700" dirty="0"/>
              <a:t>Classification can make such predictions by using historical data to train the model to look for patterns</a:t>
            </a:r>
          </a:p>
          <a:p>
            <a:r>
              <a:rPr lang="en-US" sz="1700" dirty="0"/>
              <a:t>To see how good a job the model does, you test it with another set of data that was not used to train the model</a:t>
            </a:r>
          </a:p>
          <a:p>
            <a:pPr lvl="1"/>
            <a:r>
              <a:rPr lang="en-US" sz="1700" dirty="0"/>
              <a:t>By comparing the known values to the predicted ones, you can judge how well the model performs</a:t>
            </a:r>
          </a:p>
          <a:p>
            <a:r>
              <a:rPr lang="en-US" sz="1700" dirty="0"/>
              <a:t>If the model guesses better than a coin flip or random guess, it may not be perfect, but it’s better than nothing and could be used to create actionable business decisions with a best guess</a:t>
            </a:r>
          </a:p>
          <a:p>
            <a:r>
              <a:rPr lang="en-US" sz="1700" dirty="0"/>
              <a:t>There are many different algorithms that can do classification, so it’s best to run the same data through many different models to see which works best for your data</a:t>
            </a:r>
          </a:p>
          <a:p>
            <a:endParaRPr lang="en-US" sz="1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30931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155614"/>
            <a:ext cx="8142351" cy="5072616"/>
          </a:xfrm>
        </p:spPr>
        <p:txBody>
          <a:bodyPr/>
          <a:lstStyle/>
          <a:p>
            <a:r>
              <a:rPr lang="en-US" dirty="0"/>
              <a:t>There are some consistent steps you need to do regardless of which algorithm you use, although some models have different requirements</a:t>
            </a:r>
          </a:p>
          <a:p>
            <a:r>
              <a:rPr lang="en-US" dirty="0"/>
              <a:t>Usually categorical data needs to be re-encoded as either a series of numbers or as dummy encoded data </a:t>
            </a:r>
          </a:p>
          <a:p>
            <a:pPr lvl="1"/>
            <a:r>
              <a:rPr lang="en-US" dirty="0"/>
              <a:t>There’s really no consistency among different algorithms</a:t>
            </a:r>
          </a:p>
          <a:p>
            <a:pPr lvl="1"/>
            <a:r>
              <a:rPr lang="en-US" dirty="0"/>
              <a:t>Learn from experience and examples which algorithms require which style of data</a:t>
            </a:r>
          </a:p>
          <a:p>
            <a:r>
              <a:rPr lang="en-US" dirty="0"/>
              <a:t>All models should take the data set and split it into a training and testing set</a:t>
            </a:r>
          </a:p>
          <a:p>
            <a:r>
              <a:rPr lang="en-US" dirty="0"/>
              <a:t>First, you fit the model with the training set</a:t>
            </a:r>
          </a:p>
          <a:p>
            <a:pPr lvl="1"/>
            <a:r>
              <a:rPr lang="en-US" dirty="0"/>
              <a:t>Can take some time for large datasets</a:t>
            </a:r>
          </a:p>
          <a:p>
            <a:r>
              <a:rPr lang="en-US" dirty="0"/>
              <a:t>Once the model is trained, you can see how good it is at making predictions by using a predict function and comparing those values to known values for the variable you are trying to predict</a:t>
            </a:r>
          </a:p>
          <a:p>
            <a:r>
              <a:rPr lang="en-US" dirty="0"/>
              <a:t>After you’ve picked the model that does the best job, you can use it to predict values either individually or in a batch for new data as it comes in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9406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you are trying to predict an either or value</a:t>
            </a:r>
          </a:p>
          <a:p>
            <a:pPr lvl="1"/>
            <a:r>
              <a:rPr lang="en-US" dirty="0"/>
              <a:t>Is a card swipe fraudulent or legitimate?</a:t>
            </a:r>
          </a:p>
          <a:p>
            <a:pPr lvl="1"/>
            <a:r>
              <a:rPr lang="en-US" dirty="0"/>
              <a:t>Does a patient have cancer or not?</a:t>
            </a:r>
          </a:p>
          <a:p>
            <a:r>
              <a:rPr lang="en-US" dirty="0"/>
              <a:t>Not limited to just two choices, you could predict whether a record falls into a category with many different values</a:t>
            </a:r>
          </a:p>
          <a:p>
            <a:pPr lvl="1"/>
            <a:r>
              <a:rPr lang="en-US" dirty="0"/>
              <a:t>It just gets trickier sometimes to interpret the results</a:t>
            </a:r>
          </a:p>
          <a:p>
            <a:r>
              <a:rPr lang="en-US" dirty="0"/>
              <a:t>The math and techniques behind the scenes can get complicated, but you don’t really need to know any of it to use the algorithms</a:t>
            </a:r>
          </a:p>
          <a:p>
            <a:r>
              <a:rPr lang="en-US" dirty="0"/>
              <a:t>Just knowing how to identify that you need a classification model and how to prep the data and interpret the results is often good enough to get started</a:t>
            </a:r>
          </a:p>
          <a:p>
            <a:r>
              <a:rPr lang="en-US" dirty="0"/>
              <a:t>As you get more sophisticated, you can learn the math behind the scenes to tweak the results and try to get better results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93878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look at some data first, and use this with several different algorithms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Classification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671689" y="1611062"/>
            <a:ext cx="7800622" cy="461664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import pandas as pd</a:t>
            </a:r>
          </a:p>
          <a:p>
            <a:r>
              <a:rPr lang="en-US" b="1" dirty="0"/>
              <a:t>df = pd.read_csv('CreditCardFraud.csv')</a:t>
            </a:r>
          </a:p>
          <a:p>
            <a:r>
              <a:rPr lang="en-US" b="1" dirty="0"/>
              <a:t>print (df.shape, df.columns)</a:t>
            </a:r>
          </a:p>
          <a:p>
            <a:r>
              <a:rPr lang="en-US" b="1" dirty="0"/>
              <a:t>print (df.isFraud.value_counts())</a:t>
            </a:r>
          </a:p>
          <a:p>
            <a:r>
              <a:rPr lang="en-US" b="1" dirty="0"/>
              <a:t>print (df.type.value_counts())</a:t>
            </a:r>
          </a:p>
          <a:p>
            <a:endParaRPr lang="en-US" b="1" dirty="0"/>
          </a:p>
          <a:p>
            <a:r>
              <a:rPr lang="en-US" dirty="0"/>
              <a:t>(6362620, 11) Index(['step', 'type', 'amount', 'nameOrig', 'oldbalanceOrg', 'newbalanceOrig',       'nameDest', 'oldbalanceDest', 'newbalanceDest', 'isFraud',       'isFlaggedFraud'],      dtype='object')</a:t>
            </a:r>
          </a:p>
          <a:p>
            <a:endParaRPr lang="en-US" dirty="0"/>
          </a:p>
          <a:p>
            <a:r>
              <a:rPr lang="de-DE" dirty="0"/>
              <a:t>0    63544071       8213</a:t>
            </a:r>
          </a:p>
          <a:p>
            <a:r>
              <a:rPr lang="de-DE" dirty="0"/>
              <a:t>Name: </a:t>
            </a:r>
            <a:r>
              <a:rPr lang="de-DE" dirty="0" err="1"/>
              <a:t>isFraud</a:t>
            </a:r>
            <a:r>
              <a:rPr lang="de-DE" dirty="0"/>
              <a:t>, </a:t>
            </a:r>
            <a:r>
              <a:rPr lang="de-DE" dirty="0" err="1"/>
              <a:t>dtype</a:t>
            </a:r>
            <a:r>
              <a:rPr lang="de-DE" dirty="0"/>
              <a:t>: int64</a:t>
            </a:r>
          </a:p>
          <a:p>
            <a:r>
              <a:rPr lang="de-DE" dirty="0"/>
              <a:t>CASH_OUT    2237500</a:t>
            </a:r>
          </a:p>
          <a:p>
            <a:r>
              <a:rPr lang="de-DE" dirty="0"/>
              <a:t>PAYMENT     2151495</a:t>
            </a:r>
          </a:p>
          <a:p>
            <a:r>
              <a:rPr lang="de-DE" dirty="0"/>
              <a:t>CASH_IN     1399284</a:t>
            </a:r>
          </a:p>
          <a:p>
            <a:r>
              <a:rPr lang="de-DE" dirty="0"/>
              <a:t>TRANSFER     532909</a:t>
            </a:r>
          </a:p>
          <a:p>
            <a:r>
              <a:rPr lang="de-DE" dirty="0"/>
              <a:t>DEBIT         41432</a:t>
            </a:r>
          </a:p>
          <a:p>
            <a:r>
              <a:rPr lang="de-DE" dirty="0"/>
              <a:t>Name: type, </a:t>
            </a:r>
            <a:r>
              <a:rPr lang="de-DE" dirty="0" err="1"/>
              <a:t>dtype</a:t>
            </a:r>
            <a:r>
              <a:rPr lang="de-DE" dirty="0"/>
              <a:t>: int64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8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the type categorical column to codes and keep certain columns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Split the data into training and testing sets</a:t>
            </a:r>
          </a:p>
          <a:p>
            <a:pPr lvl="1"/>
            <a:r>
              <a:rPr lang="en-US" dirty="0"/>
              <a:t>Check the ratios of the two sets are about the same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Categorical Column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61975" y="1613118"/>
            <a:ext cx="8020050" cy="132343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columns = ['type', 'amount', 'oldbalanceOrg', 'newbalanceOrig',</a:t>
            </a:r>
          </a:p>
          <a:p>
            <a:r>
              <a:rPr lang="en-US" sz="1600" b="1" dirty="0"/>
              <a:t>          'oldbalanceDest', 'newbalanceDest', 'isFlaggedFraud',</a:t>
            </a:r>
          </a:p>
          <a:p>
            <a:r>
              <a:rPr lang="en-US" sz="1600" b="1" dirty="0"/>
              <a:t>          'isFraud']</a:t>
            </a:r>
          </a:p>
          <a:p>
            <a:r>
              <a:rPr lang="en-US" sz="1600" b="1" dirty="0"/>
              <a:t>df = df[columns]</a:t>
            </a:r>
          </a:p>
          <a:p>
            <a:r>
              <a:rPr lang="en-US" sz="1600" b="1" dirty="0"/>
              <a:t>df.type = pd.Categorical(df.type).codes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009643" y="3857981"/>
            <a:ext cx="7124714" cy="2308324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sklearn.model_selection import train_test_split</a:t>
            </a:r>
          </a:p>
          <a:p>
            <a:r>
              <a:rPr lang="en-US" sz="1600" b="1" dirty="0"/>
              <a:t>from sklearn import preprocessing as pp</a:t>
            </a:r>
          </a:p>
          <a:p>
            <a:r>
              <a:rPr lang="en-US" sz="1600" b="1" dirty="0"/>
              <a:t>trainX, testX, trainY, testY = train_test_split \</a:t>
            </a:r>
          </a:p>
          <a:p>
            <a:r>
              <a:rPr lang="en-US" sz="1600" b="1" dirty="0"/>
              <a:t>        (df[df.columns[:-1]], df.isFraud, \</a:t>
            </a:r>
          </a:p>
          <a:p>
            <a:r>
              <a:rPr lang="en-US" sz="1600" b="1" dirty="0"/>
              <a:t>        train_size = train_size, test_size = test_size)</a:t>
            </a:r>
          </a:p>
          <a:p>
            <a:r>
              <a:rPr lang="en-US" sz="1600" b="1" dirty="0"/>
              <a:t>print (testY.value_counts())</a:t>
            </a:r>
          </a:p>
          <a:p>
            <a:r>
              <a:rPr lang="en-US" sz="1600" b="1" dirty="0"/>
              <a:t>print(trainY.value_counts()/trainY.count())</a:t>
            </a:r>
          </a:p>
          <a:p>
            <a:r>
              <a:rPr lang="en-US" sz="1600" b="1" dirty="0"/>
              <a:t>print(testY.value_counts()/testY.count())</a:t>
            </a:r>
          </a:p>
          <a:p>
            <a:r>
              <a:rPr lang="en-US" sz="1600" b="1" dirty="0"/>
              <a:t>print (trainX[:10])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99484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Classification Model</a:t>
            </a:r>
          </a:p>
          <a:p>
            <a:pPr lvl="1"/>
            <a:r>
              <a:rPr lang="en-US" b="1" dirty="0"/>
              <a:t>Algorithms</a:t>
            </a:r>
          </a:p>
          <a:p>
            <a:pPr lvl="1"/>
            <a:r>
              <a:rPr lang="en-US" dirty="0"/>
              <a:t>Chapter Summary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932771" y="2306881"/>
            <a:ext cx="410322" cy="377482"/>
            <a:chOff x="1766887" y="1515010"/>
            <a:chExt cx="741316" cy="700622"/>
          </a:xfrm>
          <a:solidFill>
            <a:schemeClr val="accent4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6" name="AutoShape 10"/>
            <p:cNvSpPr>
              <a:spLocks noChangeArrowheads="1"/>
            </p:cNvSpPr>
            <p:nvPr/>
          </p:nvSpPr>
          <p:spPr bwMode="black">
            <a:xfrm rot="5400000">
              <a:off x="1787234" y="1494663"/>
              <a:ext cx="700622" cy="741316"/>
            </a:xfrm>
            <a:custGeom>
              <a:avLst/>
              <a:gdLst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0 w 264955"/>
                <a:gd name="connsiteY3" fmla="*/ 311498 h 311498"/>
                <a:gd name="connsiteX0" fmla="*/ 0 w 264955"/>
                <a:gd name="connsiteY0" fmla="*/ 311498 h 312908"/>
                <a:gd name="connsiteX1" fmla="*/ 132478 w 264955"/>
                <a:gd name="connsiteY1" fmla="*/ 0 h 312908"/>
                <a:gd name="connsiteX2" fmla="*/ 264955 w 264955"/>
                <a:gd name="connsiteY2" fmla="*/ 311498 h 312908"/>
                <a:gd name="connsiteX3" fmla="*/ 124553 w 264955"/>
                <a:gd name="connsiteY3" fmla="*/ 312908 h 312908"/>
                <a:gd name="connsiteX4" fmla="*/ 0 w 264955"/>
                <a:gd name="connsiteY4" fmla="*/ 311498 h 312908"/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138844 w 264955"/>
                <a:gd name="connsiteY3" fmla="*/ 253377 h 311498"/>
                <a:gd name="connsiteX4" fmla="*/ 0 w 264955"/>
                <a:gd name="connsiteY4" fmla="*/ 311498 h 31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55" h="311498">
                  <a:moveTo>
                    <a:pt x="0" y="311498"/>
                  </a:moveTo>
                  <a:lnTo>
                    <a:pt x="132478" y="0"/>
                  </a:lnTo>
                  <a:lnTo>
                    <a:pt x="264955" y="311498"/>
                  </a:lnTo>
                  <a:lnTo>
                    <a:pt x="138844" y="253377"/>
                  </a:lnTo>
                  <a:lnTo>
                    <a:pt x="0" y="311498"/>
                  </a:lnTo>
                  <a:close/>
                </a:path>
              </a:pathLst>
            </a:custGeom>
            <a:grpFill/>
            <a:ln w="190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ot="10800000" vert="eaVert" wrap="none" anchor="ctr"/>
            <a:lstStyle/>
            <a:p>
              <a:endParaRPr lang="en-GB" dirty="0">
                <a:solidFill>
                  <a:schemeClr val="accent6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hidden">
            <a:xfrm>
              <a:off x="1802606" y="1545430"/>
              <a:ext cx="701117" cy="344477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hidden">
            <a:xfrm>
              <a:off x="1797843" y="1840589"/>
              <a:ext cx="710079" cy="357304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0937996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9" id="{389074E3-CA38-4095-9CE4-E37CAAC77ED2}" vid="{84FBF689-B339-44DD-89F3-2AF727095E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D7A746750E48B9E257CBBD401C71" ma:contentTypeVersion="5" ma:contentTypeDescription="Create a new document." ma:contentTypeScope="" ma:versionID="9b104746e7bcdc89d5c9d8909bc79033">
  <xsd:schema xmlns:xsd="http://www.w3.org/2001/XMLSchema" xmlns:xs="http://www.w3.org/2001/XMLSchema" xmlns:p="http://schemas.microsoft.com/office/2006/metadata/properties" xmlns:ns2="3f1ded34-099e-46dd-b0de-95a90e7e1e5f" targetNamespace="http://schemas.microsoft.com/office/2006/metadata/properties" ma:root="true" ma:fieldsID="39039af933a2d9dca5a96354c4c2b0ed" ns2:_="">
    <xsd:import namespace="3f1ded34-099e-46dd-b0de-95a90e7e1e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ded34-099e-46dd-b0de-95a90e7e1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751EBC6-C433-43E6-8F46-C6D6D677B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 Standard Theme</Template>
  <TotalTime>5115</TotalTime>
  <Words>3531</Words>
  <Application>Microsoft Macintosh PowerPoint</Application>
  <PresentationFormat>On-screen Show (4:3)</PresentationFormat>
  <Paragraphs>491</Paragraphs>
  <Slides>37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Courier New</vt:lpstr>
      <vt:lpstr>Lucida Sans Unicode</vt:lpstr>
      <vt:lpstr>Tahoma</vt:lpstr>
      <vt:lpstr>Wingdings</vt:lpstr>
      <vt:lpstr>ROI Standard Theme</vt:lpstr>
      <vt:lpstr>Chapter 7:  Classification Models</vt:lpstr>
      <vt:lpstr>Chapter Objectives</vt:lpstr>
      <vt:lpstr>Chapter Concepts</vt:lpstr>
      <vt:lpstr>Classification</vt:lpstr>
      <vt:lpstr>Steps to Classification</vt:lpstr>
      <vt:lpstr>Notes on Classification</vt:lpstr>
      <vt:lpstr>Applying Classification</vt:lpstr>
      <vt:lpstr>Change Categorical Column</vt:lpstr>
      <vt:lpstr>Chapter Concepts</vt:lpstr>
      <vt:lpstr>Naïve Bayes</vt:lpstr>
      <vt:lpstr>Apply Naïve Bayes</vt:lpstr>
      <vt:lpstr>Interpret the Results</vt:lpstr>
      <vt:lpstr>Save and Load Model</vt:lpstr>
      <vt:lpstr>Decision Trees</vt:lpstr>
      <vt:lpstr>Apply Decision Tree</vt:lpstr>
      <vt:lpstr>Interpret the Results</vt:lpstr>
      <vt:lpstr>Random Forest</vt:lpstr>
      <vt:lpstr>Apply Random Forest</vt:lpstr>
      <vt:lpstr>Logistic Regression</vt:lpstr>
      <vt:lpstr>Logistic Regression (continued)</vt:lpstr>
      <vt:lpstr>Apply Logistic Regression</vt:lpstr>
      <vt:lpstr>Apply Logistic Regression (continued)</vt:lpstr>
      <vt:lpstr>Interpret the Results</vt:lpstr>
      <vt:lpstr>ROC Curve</vt:lpstr>
      <vt:lpstr>Different Thresholds</vt:lpstr>
      <vt:lpstr>Tweak the Results</vt:lpstr>
      <vt:lpstr>Neural Networks</vt:lpstr>
      <vt:lpstr>Neural Network Visualized</vt:lpstr>
      <vt:lpstr>Apply Neural Network</vt:lpstr>
      <vt:lpstr>Support Vector Machine</vt:lpstr>
      <vt:lpstr>Support Vector Machine</vt:lpstr>
      <vt:lpstr>Support Vector Machine</vt:lpstr>
      <vt:lpstr>Apply SVM</vt:lpstr>
      <vt:lpstr>Chapter Concepts</vt:lpstr>
      <vt:lpstr>Overview Classification</vt:lpstr>
      <vt:lpstr>Next Steps</vt:lpstr>
      <vt:lpstr>Chapter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Microsoft Office User</dc:creator>
  <cp:lastModifiedBy>Microsoft Office User</cp:lastModifiedBy>
  <cp:revision>132</cp:revision>
  <dcterms:created xsi:type="dcterms:W3CDTF">2019-05-09T17:36:01Z</dcterms:created>
  <dcterms:modified xsi:type="dcterms:W3CDTF">2019-09-18T19:27:55Z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0x0101004C58D7A746750E48B9E257CBBD401C71</vt:lpwstr>
  </property>
  <property fmtid="{D5CDD505-2E9C-101B-9397-08002B2CF9AE}" pid="3" name="_dlc_DocIdItemGuid">
    <vt:lpwstr>efe1617a-9da3-4619-949c-4364c39c08ba</vt:lpwstr>
  </property>
</Properties>
</file>