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0"/>
  </p:notesMasterIdLst>
  <p:handoutMasterIdLst>
    <p:handoutMasterId r:id="rId21"/>
  </p:handoutMasterIdLst>
  <p:sldIdLst>
    <p:sldId id="257" r:id="rId5"/>
    <p:sldId id="258" r:id="rId6"/>
    <p:sldId id="256" r:id="rId7"/>
    <p:sldId id="281" r:id="rId8"/>
    <p:sldId id="331" r:id="rId9"/>
    <p:sldId id="364" r:id="rId10"/>
    <p:sldId id="371" r:id="rId11"/>
    <p:sldId id="332" r:id="rId12"/>
    <p:sldId id="352" r:id="rId13"/>
    <p:sldId id="366" r:id="rId14"/>
    <p:sldId id="372" r:id="rId15"/>
    <p:sldId id="367" r:id="rId16"/>
    <p:sldId id="369" r:id="rId17"/>
    <p:sldId id="370" r:id="rId18"/>
    <p:sldId id="373" r:id="rId19"/>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39" autoAdjust="0"/>
    <p:restoredTop sz="96196" autoAdjust="0"/>
  </p:normalViewPr>
  <p:slideViewPr>
    <p:cSldViewPr snapToGrid="0">
      <p:cViewPr varScale="1">
        <p:scale>
          <a:sx n="98" d="100"/>
          <a:sy n="98" d="100"/>
        </p:scale>
        <p:origin x="184" y="248"/>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811: Machine Learning with Python</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6</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6-</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811: Machine Learning with Python</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1550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0210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2949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Highlight the topic that follows this page, and place the delta arrow next to it by moving vertically, but maintain the horizontal placement.</a:t>
            </a:r>
          </a:p>
          <a:p>
            <a:endParaRPr lang="en-US" dirty="0"/>
          </a:p>
          <a:p>
            <a:r>
              <a:rPr lang="en-US" dirty="0"/>
              <a:t>If there are too many topics to fit on the page, reduce the line spacing to fit.</a:t>
            </a:r>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939166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Highlight the topic that follows this page, and place the delta arrow next to it by moving vertically, but maintain the horizontal placement.</a:t>
            </a:r>
          </a:p>
          <a:p>
            <a:endParaRPr lang="en-US" dirty="0"/>
          </a:p>
          <a:p>
            <a:r>
              <a:rPr lang="en-US" dirty="0"/>
              <a:t>If there are too many topics to fit on the page, reduce the line spacing to fit.</a:t>
            </a:r>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879536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3407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Highlight the topic that follows this page, and place the delta arrow next to it by moving vertically, but maintain the horizontal placement.</a:t>
            </a:r>
          </a:p>
          <a:p>
            <a:endParaRPr lang="en-US" dirty="0"/>
          </a:p>
          <a:p>
            <a:r>
              <a:rPr lang="en-US" dirty="0"/>
              <a:t>If there are too many topics to fit on the page, reduce the line spacing to fit.</a:t>
            </a:r>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7652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5088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Highlight the topic that follows this page, and place the delta arrow next to it by moving vertically, but maintain the horizontal placement.</a:t>
            </a:r>
          </a:p>
          <a:p>
            <a:endParaRPr lang="en-US" dirty="0"/>
          </a:p>
          <a:p>
            <a:r>
              <a:rPr lang="en-US" dirty="0"/>
              <a:t>If there are too many topics to fit on the page, reduce the line spacing to fit.</a:t>
            </a:r>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98410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6098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811: Machine Learning with Python</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9-</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9: </a:t>
            </a:r>
            <a:br>
              <a:rPr lang="en-US" sz="3600" dirty="0">
                <a:effectLst/>
              </a:rPr>
            </a:br>
            <a:r>
              <a:rPr lang="en-US" sz="3600" dirty="0">
                <a:effectLst/>
              </a:rPr>
              <a:t>Graph Database</a:t>
            </a:r>
          </a:p>
        </p:txBody>
      </p:sp>
      <p:sp>
        <p:nvSpPr>
          <p:cNvPr id="3" name="Text Placeholder 2"/>
          <p:cNvSpPr>
            <a:spLocks noGrp="1"/>
          </p:cNvSpPr>
          <p:nvPr>
            <p:ph type="body" idx="1"/>
          </p:nvPr>
        </p:nvSpPr>
        <p:spPr/>
        <p:txBody>
          <a:bodyPr/>
          <a:lstStyle/>
          <a:p>
            <a:r>
              <a:rPr lang="en-US" dirty="0"/>
              <a:t>Machine Learning with Python</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can be easily read from </a:t>
            </a:r>
            <a:r>
              <a:rPr lang="en-US" dirty="0" err="1"/>
              <a:t>Numpy</a:t>
            </a:r>
            <a:r>
              <a:rPr lang="en-US" dirty="0"/>
              <a:t> arrays</a:t>
            </a:r>
          </a:p>
        </p:txBody>
      </p:sp>
      <p:sp>
        <p:nvSpPr>
          <p:cNvPr id="2" name="Title 1"/>
          <p:cNvSpPr>
            <a:spLocks noGrp="1"/>
          </p:cNvSpPr>
          <p:nvPr>
            <p:ph type="title"/>
          </p:nvPr>
        </p:nvSpPr>
        <p:spPr/>
        <p:txBody>
          <a:bodyPr/>
          <a:lstStyle/>
          <a:p>
            <a:r>
              <a:rPr lang="en-US" dirty="0"/>
              <a:t>Reading Data from </a:t>
            </a:r>
            <a:r>
              <a:rPr lang="en-US" dirty="0" err="1"/>
              <a:t>Numpy</a:t>
            </a:r>
            <a:endParaRPr lang="en-US" dirty="0"/>
          </a:p>
        </p:txBody>
      </p:sp>
      <p:pic>
        <p:nvPicPr>
          <p:cNvPr id="7" name="Picture 6">
            <a:extLst>
              <a:ext uri="{FF2B5EF4-FFF2-40B4-BE49-F238E27FC236}">
                <a16:creationId xmlns:a16="http://schemas.microsoft.com/office/drawing/2014/main" id="{63BB1402-F2CC-A34F-A543-2D5EF349F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091" y="2526084"/>
            <a:ext cx="5131090" cy="3850962"/>
          </a:xfrm>
          <a:prstGeom prst="rect">
            <a:avLst/>
          </a:prstGeom>
        </p:spPr>
      </p:pic>
      <p:sp>
        <p:nvSpPr>
          <p:cNvPr id="4" name="TextBox 3">
            <a:extLst>
              <a:ext uri="{FF2B5EF4-FFF2-40B4-BE49-F238E27FC236}">
                <a16:creationId xmlns:a16="http://schemas.microsoft.com/office/drawing/2014/main" id="{B25BD5BC-E8B9-4540-A404-A5C6B4AFC25D}"/>
              </a:ext>
            </a:extLst>
          </p:cNvPr>
          <p:cNvSpPr txBox="1"/>
          <p:nvPr/>
        </p:nvSpPr>
        <p:spPr>
          <a:xfrm>
            <a:off x="1050925" y="1710807"/>
            <a:ext cx="4792246" cy="1569660"/>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import </a:t>
            </a:r>
            <a:r>
              <a:rPr lang="en-US" sz="1600" b="1" dirty="0" err="1"/>
              <a:t>numpy</a:t>
            </a:r>
            <a:r>
              <a:rPr lang="en-US" sz="1600" b="1" dirty="0"/>
              <a:t> as np</a:t>
            </a:r>
          </a:p>
          <a:p>
            <a:r>
              <a:rPr lang="en-US" sz="1600" b="1" dirty="0" err="1"/>
              <a:t>adj</a:t>
            </a:r>
            <a:r>
              <a:rPr lang="en-US" sz="1600" b="1" dirty="0"/>
              <a:t> = </a:t>
            </a:r>
            <a:r>
              <a:rPr lang="en-US" sz="1600" b="1" dirty="0" err="1"/>
              <a:t>np.array</a:t>
            </a:r>
            <a:r>
              <a:rPr lang="en-US" sz="1600" b="1" dirty="0"/>
              <a:t>([[0, 1, 1], </a:t>
            </a:r>
          </a:p>
          <a:p>
            <a:r>
              <a:rPr lang="en-US" sz="1600" b="1" dirty="0"/>
              <a:t>                [1, 0, 1], </a:t>
            </a:r>
          </a:p>
          <a:p>
            <a:r>
              <a:rPr lang="en-US" sz="1600" b="1" dirty="0"/>
              <a:t>                [1, 1, 0]])</a:t>
            </a:r>
          </a:p>
          <a:p>
            <a:r>
              <a:rPr lang="en-US" sz="1600" b="1" dirty="0"/>
              <a:t>G2 = </a:t>
            </a:r>
            <a:r>
              <a:rPr lang="en-US" sz="1600" b="1" dirty="0" err="1"/>
              <a:t>nx.from_numpy_matrix</a:t>
            </a:r>
            <a:r>
              <a:rPr lang="en-US" sz="1600" b="1" dirty="0"/>
              <a:t>(</a:t>
            </a:r>
            <a:r>
              <a:rPr lang="en-US" sz="1600" b="1" dirty="0" err="1"/>
              <a:t>adj</a:t>
            </a:r>
            <a:r>
              <a:rPr lang="en-US" sz="1600" b="1" dirty="0"/>
              <a:t>)</a:t>
            </a:r>
          </a:p>
          <a:p>
            <a:r>
              <a:rPr lang="en-US" sz="1600" b="1" dirty="0" err="1"/>
              <a:t>nx.draw_networkx</a:t>
            </a:r>
            <a:r>
              <a:rPr lang="en-US" sz="1600" b="1" dirty="0"/>
              <a:t>(G2)</a:t>
            </a:r>
          </a:p>
        </p:txBody>
      </p:sp>
    </p:spTree>
    <p:extLst>
      <p:ext uri="{BB962C8B-B14F-4D97-AF65-F5344CB8AC3E}">
        <p14:creationId xmlns:p14="http://schemas.microsoft.com/office/powerpoint/2010/main" val="211930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AD808C5-1674-6740-8B86-725CB0DAE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789" y="2709973"/>
            <a:ext cx="4376057" cy="3486286"/>
          </a:xfrm>
          <a:prstGeom prst="rect">
            <a:avLst/>
          </a:prstGeom>
        </p:spPr>
      </p:pic>
      <p:sp>
        <p:nvSpPr>
          <p:cNvPr id="3" name="Content Placeholder 2"/>
          <p:cNvSpPr>
            <a:spLocks noGrp="1"/>
          </p:cNvSpPr>
          <p:nvPr>
            <p:ph idx="1"/>
          </p:nvPr>
        </p:nvSpPr>
        <p:spPr/>
        <p:txBody>
          <a:bodyPr/>
          <a:lstStyle/>
          <a:p>
            <a:r>
              <a:rPr lang="en-US" dirty="0"/>
              <a:t>Using additional data in the nodes and edges, the plot can customize features such as size, shape, color, line thickness and style to create a visual representation of the features that will help identify meaningful information</a:t>
            </a:r>
          </a:p>
          <a:p>
            <a:endParaRPr lang="en-US" dirty="0"/>
          </a:p>
        </p:txBody>
      </p:sp>
      <p:sp>
        <p:nvSpPr>
          <p:cNvPr id="2" name="Title 1"/>
          <p:cNvSpPr>
            <a:spLocks noGrp="1"/>
          </p:cNvSpPr>
          <p:nvPr>
            <p:ph type="title"/>
          </p:nvPr>
        </p:nvSpPr>
        <p:spPr/>
        <p:txBody>
          <a:bodyPr/>
          <a:lstStyle/>
          <a:p>
            <a:r>
              <a:rPr lang="en-US" dirty="0"/>
              <a:t>Changing Plot Attributes</a:t>
            </a:r>
          </a:p>
        </p:txBody>
      </p:sp>
      <p:sp>
        <p:nvSpPr>
          <p:cNvPr id="10" name="TextBox 9">
            <a:extLst>
              <a:ext uri="{FF2B5EF4-FFF2-40B4-BE49-F238E27FC236}">
                <a16:creationId xmlns:a16="http://schemas.microsoft.com/office/drawing/2014/main" id="{9586FFFC-6273-C44A-8348-41CF0C065EBB}"/>
              </a:ext>
            </a:extLst>
          </p:cNvPr>
          <p:cNvSpPr txBox="1"/>
          <p:nvPr/>
        </p:nvSpPr>
        <p:spPr>
          <a:xfrm>
            <a:off x="328114" y="2401816"/>
            <a:ext cx="8659132" cy="2800767"/>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eigen = </a:t>
            </a:r>
            <a:r>
              <a:rPr lang="en-US" sz="1600" b="1" dirty="0" err="1"/>
              <a:t>nx.eigenvector_centrality</a:t>
            </a:r>
            <a:r>
              <a:rPr lang="en-US" sz="1600" b="1" dirty="0"/>
              <a:t>(G)</a:t>
            </a:r>
          </a:p>
          <a:p>
            <a:r>
              <a:rPr lang="en-US" sz="1600" b="1" dirty="0"/>
              <a:t>ns = [15 * x['size'] for _,x in </a:t>
            </a:r>
            <a:r>
              <a:rPr lang="en-US" sz="1600" b="1" dirty="0" err="1"/>
              <a:t>G.nodes</a:t>
            </a:r>
            <a:r>
              <a:rPr lang="en-US" sz="1600" b="1" dirty="0"/>
              <a:t>(data=True)]</a:t>
            </a:r>
          </a:p>
          <a:p>
            <a:r>
              <a:rPr lang="en-US" sz="1600" b="1" dirty="0" err="1"/>
              <a:t>nc</a:t>
            </a:r>
            <a:r>
              <a:rPr lang="en-US" sz="1600" b="1" dirty="0"/>
              <a:t> = ['r' if x &gt;= .5 else 'g' for x in </a:t>
            </a:r>
            <a:r>
              <a:rPr lang="en-US" sz="1600" b="1" dirty="0" err="1"/>
              <a:t>eigen.values</a:t>
            </a:r>
            <a:r>
              <a:rPr lang="en-US" sz="1600" b="1" dirty="0"/>
              <a:t>()]</a:t>
            </a:r>
          </a:p>
          <a:p>
            <a:r>
              <a:rPr lang="en-US" sz="1600" b="1" dirty="0" err="1"/>
              <a:t>nx.draw_networkx_nodes</a:t>
            </a:r>
            <a:r>
              <a:rPr lang="en-US" sz="1600" b="1" dirty="0"/>
              <a:t>(G, </a:t>
            </a:r>
            <a:r>
              <a:rPr lang="en-US" sz="1600" b="1" dirty="0" err="1"/>
              <a:t>pos</a:t>
            </a:r>
            <a:r>
              <a:rPr lang="en-US" sz="1600" b="1" dirty="0"/>
              <a:t>, </a:t>
            </a:r>
            <a:r>
              <a:rPr lang="en-US" sz="1600" b="1" dirty="0" err="1"/>
              <a:t>node_size</a:t>
            </a:r>
            <a:r>
              <a:rPr lang="en-US" sz="1600" b="1" dirty="0"/>
              <a:t>=ns, </a:t>
            </a:r>
            <a:r>
              <a:rPr lang="en-US" sz="1600" b="1" dirty="0" err="1"/>
              <a:t>node_color</a:t>
            </a:r>
            <a:r>
              <a:rPr lang="en-US" sz="1600" b="1" dirty="0"/>
              <a:t>=</a:t>
            </a:r>
            <a:r>
              <a:rPr lang="en-US" sz="1600" b="1" dirty="0" err="1"/>
              <a:t>nc</a:t>
            </a:r>
            <a:r>
              <a:rPr lang="en-US" sz="1600" b="1" dirty="0"/>
              <a:t>)</a:t>
            </a:r>
          </a:p>
          <a:p>
            <a:endParaRPr lang="en-US" sz="1600" b="1" dirty="0"/>
          </a:p>
          <a:p>
            <a:r>
              <a:rPr lang="en-US" sz="1600" b="1" dirty="0"/>
              <a:t># edges</a:t>
            </a:r>
          </a:p>
          <a:p>
            <a:r>
              <a:rPr lang="en-US" sz="1600" b="1" dirty="0" err="1"/>
              <a:t>nx.draw_networkx_edges</a:t>
            </a:r>
            <a:r>
              <a:rPr lang="en-US" sz="1600" b="1" dirty="0"/>
              <a:t>(G, </a:t>
            </a:r>
            <a:r>
              <a:rPr lang="en-US" sz="1600" b="1" dirty="0" err="1"/>
              <a:t>pos</a:t>
            </a:r>
            <a:r>
              <a:rPr lang="en-US" sz="1600" b="1" dirty="0"/>
              <a:t>, \</a:t>
            </a:r>
            <a:br>
              <a:rPr lang="en-US" sz="1600" b="1" dirty="0"/>
            </a:br>
            <a:r>
              <a:rPr lang="en-US" sz="1600" b="1" dirty="0"/>
              <a:t>    </a:t>
            </a:r>
            <a:r>
              <a:rPr lang="en-US" sz="1600" b="1" dirty="0" err="1"/>
              <a:t>edgelist</a:t>
            </a:r>
            <a:r>
              <a:rPr lang="en-US" sz="1600" b="1" dirty="0"/>
              <a:t>=</a:t>
            </a:r>
            <a:r>
              <a:rPr lang="en-US" sz="1600" b="1" dirty="0" err="1"/>
              <a:t>elarge</a:t>
            </a:r>
            <a:r>
              <a:rPr lang="en-US" sz="1600" b="1" dirty="0"/>
              <a:t>, width=</a:t>
            </a:r>
            <a:r>
              <a:rPr lang="en-US" sz="1600" b="1" dirty="0" err="1"/>
              <a:t>elargeweight</a:t>
            </a:r>
            <a:r>
              <a:rPr lang="en-US" sz="1600" b="1" dirty="0"/>
              <a:t>)</a:t>
            </a:r>
          </a:p>
          <a:p>
            <a:r>
              <a:rPr lang="en-US" sz="1600" b="1" dirty="0" err="1"/>
              <a:t>nx.draw_networkx_edges</a:t>
            </a:r>
            <a:r>
              <a:rPr lang="en-US" sz="1600" b="1" dirty="0"/>
              <a:t>(G, </a:t>
            </a:r>
            <a:r>
              <a:rPr lang="en-US" sz="1600" b="1" dirty="0" err="1"/>
              <a:t>pos</a:t>
            </a:r>
            <a:r>
              <a:rPr lang="en-US" sz="1600" b="1" dirty="0"/>
              <a:t>, \</a:t>
            </a:r>
            <a:br>
              <a:rPr lang="en-US" sz="1600" b="1" dirty="0"/>
            </a:br>
            <a:r>
              <a:rPr lang="en-US" sz="1600" b="1" dirty="0"/>
              <a:t>    </a:t>
            </a:r>
            <a:r>
              <a:rPr lang="en-US" sz="1600" b="1" dirty="0" err="1"/>
              <a:t>edgelist</a:t>
            </a:r>
            <a:r>
              <a:rPr lang="en-US" sz="1600" b="1" dirty="0"/>
              <a:t>=</a:t>
            </a:r>
            <a:r>
              <a:rPr lang="en-US" sz="1600" b="1" dirty="0" err="1"/>
              <a:t>esmall</a:t>
            </a:r>
            <a:r>
              <a:rPr lang="en-US" sz="1600" b="1" dirty="0"/>
              <a:t>, width=</a:t>
            </a:r>
            <a:r>
              <a:rPr lang="en-US" sz="1600" b="1" dirty="0" err="1"/>
              <a:t>esmallweight</a:t>
            </a:r>
            <a:r>
              <a:rPr lang="en-US" sz="1600" b="1" dirty="0"/>
              <a:t>, \</a:t>
            </a:r>
            <a:br>
              <a:rPr lang="en-US" sz="1600" b="1" dirty="0"/>
            </a:br>
            <a:r>
              <a:rPr lang="en-US" sz="1600" b="1" dirty="0"/>
              <a:t>    alpha=0.5, </a:t>
            </a:r>
            <a:r>
              <a:rPr lang="en-US" sz="1600" b="1" dirty="0" err="1"/>
              <a:t>edge_color</a:t>
            </a:r>
            <a:r>
              <a:rPr lang="en-US" sz="1600" b="1" dirty="0"/>
              <a:t>='b', style='dashed')</a:t>
            </a:r>
          </a:p>
        </p:txBody>
      </p:sp>
    </p:spTree>
    <p:extLst>
      <p:ext uri="{BB962C8B-B14F-4D97-AF65-F5344CB8AC3E}">
        <p14:creationId xmlns:p14="http://schemas.microsoft.com/office/powerpoint/2010/main" val="184225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844" y="917557"/>
            <a:ext cx="8294647" cy="5072616"/>
          </a:xfrm>
        </p:spPr>
        <p:txBody>
          <a:bodyPr/>
          <a:lstStyle/>
          <a:p>
            <a:r>
              <a:rPr lang="en-US" dirty="0"/>
              <a:t>Once you have data encoded as nodes and edges, there are tons of functions that can be run on the data to find interesting features that can be used to find particular data or display it by changing various visual </a:t>
            </a:r>
            <a:r>
              <a:rPr lang="en-US" dirty="0" err="1"/>
              <a:t>atrtibutes</a:t>
            </a:r>
            <a:endParaRPr lang="en-US" dirty="0"/>
          </a:p>
          <a:p>
            <a:r>
              <a:rPr lang="en-US" dirty="0"/>
              <a:t>Some common egocentric functions:</a:t>
            </a:r>
          </a:p>
          <a:p>
            <a:pPr lvl="1"/>
            <a:r>
              <a:rPr lang="en-US" b="1" dirty="0" err="1">
                <a:latin typeface="Courier New" panose="02070309020205020404" pitchFamily="49" charset="0"/>
                <a:cs typeface="Courier New" panose="02070309020205020404" pitchFamily="49" charset="0"/>
              </a:rPr>
              <a:t>degree_centrality</a:t>
            </a:r>
            <a:r>
              <a:rPr lang="en-US" b="1" dirty="0">
                <a:latin typeface="Courier New" panose="02070309020205020404" pitchFamily="49" charset="0"/>
                <a:cs typeface="Courier New" panose="02070309020205020404" pitchFamily="49" charset="0"/>
              </a:rPr>
              <a:t> - </a:t>
            </a:r>
            <a:r>
              <a:rPr lang="en-US" dirty="0"/>
              <a:t>number of links in or out</a:t>
            </a:r>
            <a:endParaRPr lang="en-US" b="1" dirty="0">
              <a:latin typeface="Courier New" panose="02070309020205020404" pitchFamily="49" charset="0"/>
              <a:cs typeface="Courier New" panose="02070309020205020404" pitchFamily="49" charset="0"/>
            </a:endParaRPr>
          </a:p>
          <a:p>
            <a:pPr lvl="1"/>
            <a:r>
              <a:rPr lang="en-US" b="1" dirty="0" err="1">
                <a:latin typeface="Courier New" panose="02070309020205020404" pitchFamily="49" charset="0"/>
                <a:cs typeface="Courier New" panose="02070309020205020404" pitchFamily="49" charset="0"/>
              </a:rPr>
              <a:t>closeness_centrality</a:t>
            </a:r>
            <a:r>
              <a:rPr lang="en-US" b="1" dirty="0">
                <a:latin typeface="Courier New" panose="02070309020205020404" pitchFamily="49" charset="0"/>
                <a:cs typeface="Courier New" panose="02070309020205020404" pitchFamily="49" charset="0"/>
              </a:rPr>
              <a:t> – </a:t>
            </a:r>
            <a:r>
              <a:rPr lang="en-US" dirty="0"/>
              <a:t>how quickly info can pass to other from here</a:t>
            </a:r>
            <a:endParaRPr lang="en-US" b="1" dirty="0">
              <a:latin typeface="Courier New" panose="02070309020205020404" pitchFamily="49" charset="0"/>
              <a:cs typeface="Courier New" panose="02070309020205020404" pitchFamily="49" charset="0"/>
            </a:endParaRPr>
          </a:p>
          <a:p>
            <a:pPr lvl="1"/>
            <a:r>
              <a:rPr lang="en-US" b="1" dirty="0" err="1">
                <a:latin typeface="Courier New" panose="02070309020205020404" pitchFamily="49" charset="0"/>
                <a:cs typeface="Courier New" panose="02070309020205020404" pitchFamily="49" charset="0"/>
              </a:rPr>
              <a:t>eigenvector_centrality</a:t>
            </a:r>
            <a:r>
              <a:rPr lang="en-US" b="1" dirty="0">
                <a:latin typeface="Courier New" panose="02070309020205020404" pitchFamily="49" charset="0"/>
                <a:cs typeface="Courier New" panose="02070309020205020404" pitchFamily="49" charset="0"/>
              </a:rPr>
              <a:t> – </a:t>
            </a:r>
            <a:r>
              <a:rPr lang="en-US" dirty="0"/>
              <a:t>how well connected to important nodes</a:t>
            </a:r>
            <a:endParaRPr lang="en-US" b="1" dirty="0">
              <a:latin typeface="Courier New" panose="02070309020205020404" pitchFamily="49" charset="0"/>
              <a:cs typeface="Courier New" panose="02070309020205020404" pitchFamily="49" charset="0"/>
            </a:endParaRPr>
          </a:p>
          <a:p>
            <a:pPr lvl="1"/>
            <a:r>
              <a:rPr lang="en-US" b="1" dirty="0" err="1">
                <a:latin typeface="Courier New" panose="02070309020205020404" pitchFamily="49" charset="0"/>
                <a:cs typeface="Courier New" panose="02070309020205020404" pitchFamily="49" charset="0"/>
              </a:rPr>
              <a:t>betweenness_centrality</a:t>
            </a:r>
            <a:r>
              <a:rPr lang="en-US" b="1" dirty="0">
                <a:latin typeface="Courier New" panose="02070309020205020404" pitchFamily="49" charset="0"/>
                <a:cs typeface="Courier New" panose="02070309020205020404" pitchFamily="49" charset="0"/>
              </a:rPr>
              <a:t> - </a:t>
            </a:r>
            <a:r>
              <a:rPr lang="en-US" dirty="0"/>
              <a:t>how likely to be in communication path</a:t>
            </a:r>
            <a:endParaRPr lang="en-US" b="1" dirty="0">
              <a:latin typeface="Courier New" panose="02070309020205020404" pitchFamily="49" charset="0"/>
              <a:cs typeface="Courier New" panose="02070309020205020404" pitchFamily="49" charset="0"/>
            </a:endParaRPr>
          </a:p>
          <a:p>
            <a:pPr lvl="1"/>
            <a:r>
              <a:rPr lang="en-US" b="1" dirty="0" err="1">
                <a:latin typeface="Courier New" panose="02070309020205020404" pitchFamily="49" charset="0"/>
                <a:cs typeface="Courier New" panose="02070309020205020404" pitchFamily="49" charset="0"/>
              </a:rPr>
              <a:t>shortest_path</a:t>
            </a:r>
            <a:r>
              <a:rPr lang="en-US" b="1" dirty="0">
                <a:latin typeface="Courier New" panose="02070309020205020404" pitchFamily="49" charset="0"/>
                <a:cs typeface="Courier New" panose="02070309020205020404" pitchFamily="49" charset="0"/>
              </a:rPr>
              <a:t> – </a:t>
            </a:r>
            <a:r>
              <a:rPr lang="en-US" dirty="0"/>
              <a:t>shortest route between two nodes</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diameter – </a:t>
            </a:r>
            <a:r>
              <a:rPr lang="en-US" dirty="0"/>
              <a:t>shortest distance between two furthest nodes</a:t>
            </a:r>
          </a:p>
          <a:p>
            <a:r>
              <a:rPr lang="en-US" dirty="0"/>
              <a:t>Some common sociocentric functions:</a:t>
            </a:r>
          </a:p>
          <a:p>
            <a:pPr lvl="1"/>
            <a:r>
              <a:rPr lang="en-US" b="1" dirty="0" err="1">
                <a:latin typeface="Courier New" panose="02070309020205020404" pitchFamily="49" charset="0"/>
                <a:cs typeface="Courier New" panose="02070309020205020404" pitchFamily="49" charset="0"/>
              </a:rPr>
              <a:t>degree_assortativity_coefficient</a:t>
            </a:r>
            <a:r>
              <a:rPr lang="en-US" b="1" dirty="0">
                <a:latin typeface="Courier New" panose="02070309020205020404" pitchFamily="49" charset="0"/>
                <a:cs typeface="Courier New" panose="02070309020205020404" pitchFamily="49" charset="0"/>
              </a:rPr>
              <a:t> – </a:t>
            </a:r>
            <a:r>
              <a:rPr lang="en-US" dirty="0"/>
              <a:t>useful in finding how homogeneous the data is</a:t>
            </a:r>
            <a:endParaRPr lang="en-US" b="1" dirty="0">
              <a:latin typeface="Courier New" panose="02070309020205020404" pitchFamily="49" charset="0"/>
              <a:cs typeface="Courier New" panose="02070309020205020404" pitchFamily="49" charset="0"/>
            </a:endParaRPr>
          </a:p>
          <a:p>
            <a:pPr lvl="1"/>
            <a:r>
              <a:rPr lang="en-US" b="1" dirty="0" err="1">
                <a:latin typeface="Courier New" panose="02070309020205020404" pitchFamily="49" charset="0"/>
                <a:cs typeface="Courier New" panose="02070309020205020404" pitchFamily="49" charset="0"/>
              </a:rPr>
              <a:t>find_cliques</a:t>
            </a:r>
            <a:r>
              <a:rPr lang="en-US" b="1" dirty="0">
                <a:latin typeface="Courier New" panose="02070309020205020404" pitchFamily="49" charset="0"/>
                <a:cs typeface="Courier New" panose="02070309020205020404" pitchFamily="49" charset="0"/>
              </a:rPr>
              <a:t> – </a:t>
            </a:r>
            <a:r>
              <a:rPr lang="en-US" dirty="0"/>
              <a:t>find sections of graph where all nodes are connected to each other</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density – </a:t>
            </a:r>
            <a:r>
              <a:rPr lang="en-US" dirty="0"/>
              <a:t>describes how many potential connections actually exist</a:t>
            </a:r>
            <a:endParaRPr lang="en-US" b="1"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pPr lvl="1"/>
            <a:endParaRPr lang="en-US" dirty="0"/>
          </a:p>
        </p:txBody>
      </p:sp>
      <p:sp>
        <p:nvSpPr>
          <p:cNvPr id="2" name="Title 1"/>
          <p:cNvSpPr>
            <a:spLocks noGrp="1"/>
          </p:cNvSpPr>
          <p:nvPr>
            <p:ph type="title"/>
          </p:nvPr>
        </p:nvSpPr>
        <p:spPr/>
        <p:txBody>
          <a:bodyPr/>
          <a:lstStyle/>
          <a:p>
            <a:r>
              <a:rPr lang="en-US" dirty="0"/>
              <a:t>Common Functions</a:t>
            </a:r>
          </a:p>
        </p:txBody>
      </p:sp>
    </p:spTree>
    <p:extLst>
      <p:ext uri="{BB962C8B-B14F-4D97-AF65-F5344CB8AC3E}">
        <p14:creationId xmlns:p14="http://schemas.microsoft.com/office/powerpoint/2010/main" val="23675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Cluster Analysis</a:t>
            </a:r>
          </a:p>
          <a:p>
            <a:r>
              <a:rPr lang="en-US" dirty="0"/>
              <a:t>Algorithms</a:t>
            </a:r>
          </a:p>
          <a:p>
            <a:pPr lvl="1"/>
            <a:r>
              <a:rPr lang="en-US" b="1" dirty="0"/>
              <a:t>Chapter Summary</a:t>
            </a:r>
          </a:p>
        </p:txBody>
      </p:sp>
      <p:sp>
        <p:nvSpPr>
          <p:cNvPr id="2" name="Title 1"/>
          <p:cNvSpPr>
            <a:spLocks noGrp="1"/>
          </p:cNvSpPr>
          <p:nvPr>
            <p:ph type="title"/>
          </p:nvPr>
        </p:nvSpPr>
        <p:spPr/>
        <p:txBody>
          <a:bodyPr/>
          <a:lstStyle/>
          <a:p>
            <a:r>
              <a:rPr lang="en-US" dirty="0"/>
              <a:t>Chapter Concepts</a:t>
            </a:r>
          </a:p>
        </p:txBody>
      </p:sp>
      <p:grpSp>
        <p:nvGrpSpPr>
          <p:cNvPr id="13" name="Group 12"/>
          <p:cNvGrpSpPr/>
          <p:nvPr/>
        </p:nvGrpSpPr>
        <p:grpSpPr>
          <a:xfrm>
            <a:off x="2932771" y="2910975"/>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endParaRPr lang="en-GB" dirty="0">
                <a:solidFill>
                  <a:schemeClr val="accent6"/>
                </a:solidFill>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grpSp>
    </p:spTree>
    <p:extLst>
      <p:ext uri="{BB962C8B-B14F-4D97-AF65-F5344CB8AC3E}">
        <p14:creationId xmlns:p14="http://schemas.microsoft.com/office/powerpoint/2010/main" val="46086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E2B579-5CE2-45AE-9657-08F8864CA535}"/>
              </a:ext>
            </a:extLst>
          </p:cNvPr>
          <p:cNvSpPr>
            <a:spLocks noGrp="1"/>
          </p:cNvSpPr>
          <p:nvPr>
            <p:ph idx="1"/>
          </p:nvPr>
        </p:nvSpPr>
        <p:spPr/>
        <p:txBody>
          <a:bodyPr/>
          <a:lstStyle/>
          <a:p>
            <a:r>
              <a:rPr lang="en-US" dirty="0"/>
              <a:t>We only had time to explore the tip of the iceberg for graph databases</a:t>
            </a:r>
          </a:p>
          <a:p>
            <a:r>
              <a:rPr lang="en-US" dirty="0"/>
              <a:t>Learn about use cases and solutions that graph databases can solve and see how companies like Facebook, LinkedIn and more have applied these techniques</a:t>
            </a:r>
          </a:p>
          <a:p>
            <a:r>
              <a:rPr lang="en-US" dirty="0"/>
              <a:t>Explore technologies such as:</a:t>
            </a:r>
          </a:p>
          <a:p>
            <a:pPr lvl="1"/>
            <a:r>
              <a:rPr lang="en-US" dirty="0"/>
              <a:t>Neo4J</a:t>
            </a:r>
          </a:p>
          <a:p>
            <a:pPr lvl="1"/>
            <a:r>
              <a:rPr lang="en-US" dirty="0" err="1"/>
              <a:t>NetworkX</a:t>
            </a:r>
            <a:endParaRPr lang="en-US" dirty="0"/>
          </a:p>
          <a:p>
            <a:pPr lvl="1"/>
            <a:r>
              <a:rPr lang="en-US" dirty="0" err="1"/>
              <a:t>GraphX</a:t>
            </a:r>
            <a:r>
              <a:rPr lang="en-US" dirty="0"/>
              <a:t> for Spark</a:t>
            </a:r>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67207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Introduce the concept of Graph databases</a:t>
            </a:r>
          </a:p>
          <a:p>
            <a:r>
              <a:rPr lang="en-US" dirty="0"/>
              <a:t>Explore Python's </a:t>
            </a:r>
            <a:r>
              <a:rPr lang="en-US" dirty="0" err="1"/>
              <a:t>networkx</a:t>
            </a:r>
            <a:r>
              <a:rPr lang="en-US" dirty="0"/>
              <a:t> package</a:t>
            </a:r>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400900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Introduce the concept of Graph databases</a:t>
            </a:r>
          </a:p>
          <a:p>
            <a:r>
              <a:rPr lang="en-US" dirty="0"/>
              <a:t>Explore Python's </a:t>
            </a:r>
            <a:r>
              <a:rPr lang="en-US" dirty="0" err="1"/>
              <a:t>networkx</a:t>
            </a:r>
            <a:r>
              <a:rPr lang="en-US" dirty="0"/>
              <a:t> package</a:t>
            </a:r>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b="1" dirty="0"/>
              <a:t>Graph Databases</a:t>
            </a:r>
          </a:p>
          <a:p>
            <a:r>
              <a:rPr lang="en-US" dirty="0" err="1"/>
              <a:t>NetworkX</a:t>
            </a:r>
            <a:endParaRPr lang="en-US" dirty="0"/>
          </a:p>
          <a:p>
            <a:pPr lvl="1"/>
            <a:r>
              <a:rPr lang="en-US" dirty="0"/>
              <a:t>Chapter Summary</a:t>
            </a:r>
          </a:p>
        </p:txBody>
      </p:sp>
      <p:sp>
        <p:nvSpPr>
          <p:cNvPr id="2" name="Title 1"/>
          <p:cNvSpPr>
            <a:spLocks noGrp="1"/>
          </p:cNvSpPr>
          <p:nvPr>
            <p:ph type="title"/>
          </p:nvPr>
        </p:nvSpPr>
        <p:spPr/>
        <p:txBody>
          <a:bodyPr/>
          <a:lstStyle/>
          <a:p>
            <a:r>
              <a:rPr lang="en-US" dirty="0"/>
              <a:t>Chapter Concepts</a:t>
            </a:r>
          </a:p>
        </p:txBody>
      </p:sp>
      <p:grpSp>
        <p:nvGrpSpPr>
          <p:cNvPr id="13" name="Group 12"/>
          <p:cNvGrpSpPr/>
          <p:nvPr/>
        </p:nvGrpSpPr>
        <p:grpSpPr>
          <a:xfrm>
            <a:off x="2905798" y="1705147"/>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endParaRPr lang="en-GB" dirty="0">
                <a:solidFill>
                  <a:schemeClr val="accent6"/>
                </a:solidFill>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grpSp>
    </p:spTree>
    <p:extLst>
      <p:ext uri="{BB962C8B-B14F-4D97-AF65-F5344CB8AC3E}">
        <p14:creationId xmlns:p14="http://schemas.microsoft.com/office/powerpoint/2010/main" val="20752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Relational databases are useful for storing fields in a tabular format</a:t>
            </a:r>
          </a:p>
          <a:p>
            <a:r>
              <a:rPr lang="en-US" dirty="0"/>
              <a:t>To show one record is connected to another in some way, you would build a related table and create a foreign key between them</a:t>
            </a:r>
          </a:p>
          <a:p>
            <a:r>
              <a:rPr lang="en-US" dirty="0"/>
              <a:t>This can get messy to encode complex data with many relationships</a:t>
            </a:r>
          </a:p>
          <a:p>
            <a:r>
              <a:rPr lang="en-US" dirty="0"/>
              <a:t>Graph databases encode the data in a different manner which places equal weight to the data of the record and the relationship it has with other records</a:t>
            </a:r>
          </a:p>
          <a:p>
            <a:r>
              <a:rPr lang="en-US" dirty="0"/>
              <a:t>Once data is encoded in a graph database format it is able to be queried in ways that would be difficult and time consuming in a relational database</a:t>
            </a:r>
          </a:p>
          <a:p>
            <a:r>
              <a:rPr lang="en-US" dirty="0"/>
              <a:t>Graph databases have many use cases</a:t>
            </a:r>
          </a:p>
          <a:p>
            <a:pPr lvl="1"/>
            <a:r>
              <a:rPr lang="en-US" dirty="0"/>
              <a:t>network and social analysis</a:t>
            </a:r>
          </a:p>
          <a:p>
            <a:pPr lvl="1"/>
            <a:r>
              <a:rPr lang="en-US" dirty="0"/>
              <a:t>fraud detection</a:t>
            </a:r>
          </a:p>
          <a:p>
            <a:pPr lvl="1"/>
            <a:r>
              <a:rPr lang="en-US" dirty="0"/>
              <a:t>supply chain transparency</a:t>
            </a:r>
          </a:p>
          <a:p>
            <a:pPr lvl="1"/>
            <a:r>
              <a:rPr lang="en-US" dirty="0"/>
              <a:t>infrastructure monitoring</a:t>
            </a:r>
          </a:p>
          <a:p>
            <a:endParaRPr lang="en-US" dirty="0"/>
          </a:p>
        </p:txBody>
      </p:sp>
      <p:sp>
        <p:nvSpPr>
          <p:cNvPr id="2" name="Title 1"/>
          <p:cNvSpPr>
            <a:spLocks noGrp="1"/>
          </p:cNvSpPr>
          <p:nvPr>
            <p:ph type="title"/>
          </p:nvPr>
        </p:nvSpPr>
        <p:spPr/>
        <p:txBody>
          <a:bodyPr/>
          <a:lstStyle/>
          <a:p>
            <a:r>
              <a:rPr lang="en-US" dirty="0"/>
              <a:t>Graph Database</a:t>
            </a:r>
          </a:p>
        </p:txBody>
      </p:sp>
    </p:spTree>
    <p:extLst>
      <p:ext uri="{BB962C8B-B14F-4D97-AF65-F5344CB8AC3E}">
        <p14:creationId xmlns:p14="http://schemas.microsoft.com/office/powerpoint/2010/main" val="330931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Graph databases are composed of nodes and edges instead of tables made up of rows and columns</a:t>
            </a:r>
          </a:p>
          <a:p>
            <a:r>
              <a:rPr lang="en-US" dirty="0"/>
              <a:t>A node is like a record in that it stores data, but it is much less structured and more free form</a:t>
            </a:r>
          </a:p>
          <a:p>
            <a:pPr lvl="1"/>
            <a:r>
              <a:rPr lang="en-US" dirty="0"/>
              <a:t>can store any data you like as a key value pair</a:t>
            </a:r>
          </a:p>
          <a:p>
            <a:pPr lvl="1"/>
            <a:r>
              <a:rPr lang="en-US" dirty="0"/>
              <a:t>much like JSON or Python dictionaries</a:t>
            </a:r>
          </a:p>
          <a:p>
            <a:pPr lvl="1"/>
            <a:r>
              <a:rPr lang="en-US" dirty="0"/>
              <a:t>not all nodes have to have the same data</a:t>
            </a:r>
          </a:p>
          <a:p>
            <a:r>
              <a:rPr lang="en-US" dirty="0"/>
              <a:t>Edges are connections between nodes and are like a relationship between objects</a:t>
            </a:r>
          </a:p>
          <a:p>
            <a:pPr lvl="1"/>
            <a:r>
              <a:rPr lang="en-US" dirty="0"/>
              <a:t>edges themselves can have additional data just like a node</a:t>
            </a:r>
          </a:p>
          <a:p>
            <a:pPr lvl="1"/>
            <a:r>
              <a:rPr lang="en-US" dirty="0"/>
              <a:t>a common data element found in an edge is weight, indicating how strong a relationship there is between the two nodes</a:t>
            </a:r>
          </a:p>
          <a:p>
            <a:pPr lvl="1"/>
            <a:r>
              <a:rPr lang="en-US" dirty="0"/>
              <a:t>edges can be directed or undirected, meaning they flow one way or both ways</a:t>
            </a:r>
          </a:p>
        </p:txBody>
      </p:sp>
      <p:sp>
        <p:nvSpPr>
          <p:cNvPr id="2" name="Title 1"/>
          <p:cNvSpPr>
            <a:spLocks noGrp="1"/>
          </p:cNvSpPr>
          <p:nvPr>
            <p:ph type="title"/>
          </p:nvPr>
        </p:nvSpPr>
        <p:spPr/>
        <p:txBody>
          <a:bodyPr/>
          <a:lstStyle/>
          <a:p>
            <a:r>
              <a:rPr lang="en-US" dirty="0"/>
              <a:t>Terminology</a:t>
            </a:r>
          </a:p>
        </p:txBody>
      </p:sp>
    </p:spTree>
    <p:extLst>
      <p:ext uri="{BB962C8B-B14F-4D97-AF65-F5344CB8AC3E}">
        <p14:creationId xmlns:p14="http://schemas.microsoft.com/office/powerpoint/2010/main" val="49406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two categories of queries you can run on graph databases</a:t>
            </a:r>
          </a:p>
          <a:p>
            <a:pPr lvl="1"/>
            <a:r>
              <a:rPr lang="en-US" dirty="0"/>
              <a:t>egocentric answer questions about particular nodes</a:t>
            </a:r>
          </a:p>
          <a:p>
            <a:pPr lvl="2"/>
            <a:r>
              <a:rPr lang="en-US" dirty="0"/>
              <a:t>how many other nodes does it connect to</a:t>
            </a:r>
          </a:p>
          <a:p>
            <a:pPr lvl="2"/>
            <a:r>
              <a:rPr lang="en-US" dirty="0"/>
              <a:t>how important is the node</a:t>
            </a:r>
          </a:p>
          <a:p>
            <a:pPr lvl="2"/>
            <a:r>
              <a:rPr lang="en-US" dirty="0"/>
              <a:t>is it centrally located or near the borders</a:t>
            </a:r>
          </a:p>
          <a:p>
            <a:pPr lvl="2"/>
            <a:r>
              <a:rPr lang="en-US" dirty="0"/>
              <a:t>what other types of nodes is it connected to </a:t>
            </a:r>
          </a:p>
          <a:p>
            <a:pPr lvl="2"/>
            <a:r>
              <a:rPr lang="en-US" dirty="0"/>
              <a:t>how far is it from one node to another</a:t>
            </a:r>
          </a:p>
          <a:p>
            <a:pPr lvl="2"/>
            <a:r>
              <a:rPr lang="en-US" dirty="0"/>
              <a:t>what is the shortest path between two particular nodes</a:t>
            </a:r>
          </a:p>
          <a:p>
            <a:pPr lvl="1"/>
            <a:r>
              <a:rPr lang="en-US" dirty="0"/>
              <a:t>sociocentric answer questions about the network as a whole</a:t>
            </a:r>
          </a:p>
          <a:p>
            <a:pPr lvl="2"/>
            <a:r>
              <a:rPr lang="en-US" dirty="0"/>
              <a:t>are there particular combinations of nodes that are more important</a:t>
            </a:r>
          </a:p>
          <a:p>
            <a:pPr lvl="2"/>
            <a:r>
              <a:rPr lang="en-US" dirty="0"/>
              <a:t>are there natural clusters or communities within the network</a:t>
            </a:r>
          </a:p>
          <a:p>
            <a:pPr lvl="2"/>
            <a:r>
              <a:rPr lang="en-US" dirty="0"/>
              <a:t>are there bottlenecks that could break down the network if they fail</a:t>
            </a:r>
          </a:p>
          <a:p>
            <a:pPr lvl="2"/>
            <a:r>
              <a:rPr lang="en-US" dirty="0"/>
              <a:t>where could we add additional connections to facilitate a more robust network or better connectivity between nodes</a:t>
            </a:r>
          </a:p>
          <a:p>
            <a:pPr lvl="2"/>
            <a:r>
              <a:rPr lang="en-US" dirty="0"/>
              <a:t>do nodes tend to connect to other similar nodes</a:t>
            </a:r>
          </a:p>
          <a:p>
            <a:pPr lvl="2"/>
            <a:endParaRPr lang="en-US" dirty="0"/>
          </a:p>
        </p:txBody>
      </p:sp>
      <p:sp>
        <p:nvSpPr>
          <p:cNvPr id="2" name="Title 1"/>
          <p:cNvSpPr>
            <a:spLocks noGrp="1"/>
          </p:cNvSpPr>
          <p:nvPr>
            <p:ph type="title"/>
          </p:nvPr>
        </p:nvSpPr>
        <p:spPr/>
        <p:txBody>
          <a:bodyPr/>
          <a:lstStyle/>
          <a:p>
            <a:r>
              <a:rPr lang="en-US" dirty="0"/>
              <a:t>Common Queries</a:t>
            </a:r>
          </a:p>
        </p:txBody>
      </p:sp>
    </p:spTree>
    <p:extLst>
      <p:ext uri="{BB962C8B-B14F-4D97-AF65-F5344CB8AC3E}">
        <p14:creationId xmlns:p14="http://schemas.microsoft.com/office/powerpoint/2010/main" val="136313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Graph Databases</a:t>
            </a:r>
          </a:p>
          <a:p>
            <a:r>
              <a:rPr lang="en-US" b="1" dirty="0" err="1"/>
              <a:t>NetworkX</a:t>
            </a:r>
            <a:endParaRPr lang="en-US" b="1" dirty="0"/>
          </a:p>
          <a:p>
            <a:pPr lvl="1"/>
            <a:r>
              <a:rPr lang="en-US" dirty="0"/>
              <a:t>Chapter Summary</a:t>
            </a:r>
          </a:p>
        </p:txBody>
      </p:sp>
      <p:sp>
        <p:nvSpPr>
          <p:cNvPr id="2" name="Title 1"/>
          <p:cNvSpPr>
            <a:spLocks noGrp="1"/>
          </p:cNvSpPr>
          <p:nvPr>
            <p:ph type="title"/>
          </p:nvPr>
        </p:nvSpPr>
        <p:spPr/>
        <p:txBody>
          <a:bodyPr/>
          <a:lstStyle/>
          <a:p>
            <a:r>
              <a:rPr lang="en-US" dirty="0"/>
              <a:t>Chapter Concepts</a:t>
            </a:r>
          </a:p>
        </p:txBody>
      </p:sp>
      <p:grpSp>
        <p:nvGrpSpPr>
          <p:cNvPr id="13" name="Group 12"/>
          <p:cNvGrpSpPr/>
          <p:nvPr/>
        </p:nvGrpSpPr>
        <p:grpSpPr>
          <a:xfrm>
            <a:off x="2932771" y="2332165"/>
            <a:ext cx="410322" cy="377482"/>
            <a:chOff x="1766887" y="1515010"/>
            <a:chExt cx="741316" cy="700622"/>
          </a:xfrm>
          <a:solidFill>
            <a:schemeClr val="accent4"/>
          </a:solidFill>
          <a:scene3d>
            <a:camera prst="orthographicFront">
              <a:rot lat="0" lon="0" rev="0"/>
            </a:camera>
            <a:lightRig rig="balanced" dir="t">
              <a:rot lat="0" lon="0" rev="8700000"/>
            </a:lightRig>
          </a:scene3d>
        </p:grpSpPr>
        <p:sp>
          <p:nvSpPr>
            <p:cNvPr id="16" name="AutoShape 10"/>
            <p:cNvSpPr>
              <a:spLocks noChangeArrowheads="1"/>
            </p:cNvSpPr>
            <p:nvPr/>
          </p:nvSpPr>
          <p:spPr bwMode="black">
            <a:xfrm rot="5400000">
              <a:off x="1787234" y="1494663"/>
              <a:ext cx="700622" cy="741316"/>
            </a:xfrm>
            <a:custGeom>
              <a:avLst/>
              <a:gdLst>
                <a:gd name="connsiteX0" fmla="*/ 0 w 264955"/>
                <a:gd name="connsiteY0" fmla="*/ 311498 h 311498"/>
                <a:gd name="connsiteX1" fmla="*/ 132478 w 264955"/>
                <a:gd name="connsiteY1" fmla="*/ 0 h 311498"/>
                <a:gd name="connsiteX2" fmla="*/ 264955 w 264955"/>
                <a:gd name="connsiteY2" fmla="*/ 311498 h 311498"/>
                <a:gd name="connsiteX3" fmla="*/ 0 w 264955"/>
                <a:gd name="connsiteY3" fmla="*/ 311498 h 311498"/>
                <a:gd name="connsiteX0" fmla="*/ 0 w 264955"/>
                <a:gd name="connsiteY0" fmla="*/ 311498 h 312908"/>
                <a:gd name="connsiteX1" fmla="*/ 132478 w 264955"/>
                <a:gd name="connsiteY1" fmla="*/ 0 h 312908"/>
                <a:gd name="connsiteX2" fmla="*/ 264955 w 264955"/>
                <a:gd name="connsiteY2" fmla="*/ 311498 h 312908"/>
                <a:gd name="connsiteX3" fmla="*/ 124553 w 264955"/>
                <a:gd name="connsiteY3" fmla="*/ 312908 h 312908"/>
                <a:gd name="connsiteX4" fmla="*/ 0 w 264955"/>
                <a:gd name="connsiteY4" fmla="*/ 311498 h 312908"/>
                <a:gd name="connsiteX0" fmla="*/ 0 w 264955"/>
                <a:gd name="connsiteY0" fmla="*/ 311498 h 311498"/>
                <a:gd name="connsiteX1" fmla="*/ 132478 w 264955"/>
                <a:gd name="connsiteY1" fmla="*/ 0 h 311498"/>
                <a:gd name="connsiteX2" fmla="*/ 264955 w 264955"/>
                <a:gd name="connsiteY2" fmla="*/ 311498 h 311498"/>
                <a:gd name="connsiteX3" fmla="*/ 138844 w 264955"/>
                <a:gd name="connsiteY3" fmla="*/ 253377 h 311498"/>
                <a:gd name="connsiteX4" fmla="*/ 0 w 264955"/>
                <a:gd name="connsiteY4" fmla="*/ 311498 h 31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55" h="311498">
                  <a:moveTo>
                    <a:pt x="0" y="311498"/>
                  </a:moveTo>
                  <a:lnTo>
                    <a:pt x="132478" y="0"/>
                  </a:lnTo>
                  <a:lnTo>
                    <a:pt x="264955" y="311498"/>
                  </a:lnTo>
                  <a:lnTo>
                    <a:pt x="138844" y="253377"/>
                  </a:lnTo>
                  <a:lnTo>
                    <a:pt x="0" y="311498"/>
                  </a:lnTo>
                  <a:close/>
                </a:path>
              </a:pathLst>
            </a:custGeom>
            <a:grpFill/>
            <a:ln w="19050">
              <a:noFill/>
              <a:miter lim="800000"/>
              <a:headEnd/>
              <a:tailEnd/>
            </a:ln>
            <a:effectLst>
              <a:outerShdw blurRad="44450" dist="27940" dir="5400000" algn="ctr">
                <a:srgbClr val="000000">
                  <a:alpha val="32000"/>
                </a:srgbClr>
              </a:outerShdw>
            </a:effectLst>
            <a:sp3d>
              <a:bevelT w="190500" h="38100"/>
            </a:sp3d>
          </p:spPr>
          <p:txBody>
            <a:bodyPr rot="10800000" vert="eaVert" wrap="none" anchor="ctr"/>
            <a:lstStyle/>
            <a:p>
              <a:endParaRPr lang="en-GB" dirty="0">
                <a:solidFill>
                  <a:schemeClr val="accent6"/>
                </a:solidFill>
              </a:endParaRPr>
            </a:p>
          </p:txBody>
        </p:sp>
        <p:sp>
          <p:nvSpPr>
            <p:cNvPr id="17" name="Freeform 11"/>
            <p:cNvSpPr>
              <a:spLocks/>
            </p:cNvSpPr>
            <p:nvPr/>
          </p:nvSpPr>
          <p:spPr bwMode="hidden">
            <a:xfrm>
              <a:off x="1802606" y="1545430"/>
              <a:ext cx="701117" cy="344477"/>
            </a:xfrm>
            <a:custGeom>
              <a:avLst/>
              <a:gdLst>
                <a:gd name="T0" fmla="*/ 0 w 245"/>
                <a:gd name="T1" fmla="*/ 0 h 158"/>
                <a:gd name="T2" fmla="*/ 245 w 245"/>
                <a:gd name="T3" fmla="*/ 146 h 158"/>
                <a:gd name="T4" fmla="*/ 226 w 245"/>
                <a:gd name="T5" fmla="*/ 158 h 158"/>
                <a:gd name="T6" fmla="*/ 0 w 245"/>
                <a:gd name="T7" fmla="*/ 23 h 158"/>
                <a:gd name="T8" fmla="*/ 0 w 245"/>
                <a:gd name="T9" fmla="*/ 0 h 158"/>
                <a:gd name="T10" fmla="*/ 0 60000 65536"/>
                <a:gd name="T11" fmla="*/ 0 60000 65536"/>
                <a:gd name="T12" fmla="*/ 0 60000 65536"/>
                <a:gd name="T13" fmla="*/ 0 60000 65536"/>
                <a:gd name="T14" fmla="*/ 0 60000 65536"/>
                <a:gd name="T15" fmla="*/ 0 w 245"/>
                <a:gd name="T16" fmla="*/ 0 h 158"/>
                <a:gd name="T17" fmla="*/ 245 w 245"/>
                <a:gd name="T18" fmla="*/ 158 h 158"/>
              </a:gdLst>
              <a:ahLst/>
              <a:cxnLst>
                <a:cxn ang="T10">
                  <a:pos x="T0" y="T1"/>
                </a:cxn>
                <a:cxn ang="T11">
                  <a:pos x="T2" y="T3"/>
                </a:cxn>
                <a:cxn ang="T12">
                  <a:pos x="T4" y="T5"/>
                </a:cxn>
                <a:cxn ang="T13">
                  <a:pos x="T6" y="T7"/>
                </a:cxn>
                <a:cxn ang="T14">
                  <a:pos x="T8" y="T9"/>
                </a:cxn>
              </a:cxnLst>
              <a:rect l="T15" t="T16" r="T17" b="T18"/>
              <a:pathLst>
                <a:path w="245" h="158">
                  <a:moveTo>
                    <a:pt x="0" y="0"/>
                  </a:moveTo>
                  <a:lnTo>
                    <a:pt x="245" y="146"/>
                  </a:lnTo>
                  <a:lnTo>
                    <a:pt x="226" y="158"/>
                  </a:lnTo>
                  <a:lnTo>
                    <a:pt x="0" y="23"/>
                  </a:lnTo>
                  <a:lnTo>
                    <a:pt x="0" y="0"/>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sp>
          <p:nvSpPr>
            <p:cNvPr id="18" name="Freeform 12"/>
            <p:cNvSpPr>
              <a:spLocks/>
            </p:cNvSpPr>
            <p:nvPr/>
          </p:nvSpPr>
          <p:spPr bwMode="hidden">
            <a:xfrm>
              <a:off x="1797843" y="1840589"/>
              <a:ext cx="710079" cy="357304"/>
            </a:xfrm>
            <a:custGeom>
              <a:avLst/>
              <a:gdLst>
                <a:gd name="T0" fmla="*/ 248 w 248"/>
                <a:gd name="T1" fmla="*/ 12 h 156"/>
                <a:gd name="T2" fmla="*/ 0 w 248"/>
                <a:gd name="T3" fmla="*/ 156 h 156"/>
                <a:gd name="T4" fmla="*/ 3 w 248"/>
                <a:gd name="T5" fmla="*/ 131 h 156"/>
                <a:gd name="T6" fmla="*/ 229 w 248"/>
                <a:gd name="T7" fmla="*/ 0 h 156"/>
                <a:gd name="T8" fmla="*/ 248 w 248"/>
                <a:gd name="T9" fmla="*/ 12 h 156"/>
                <a:gd name="T10" fmla="*/ 0 60000 65536"/>
                <a:gd name="T11" fmla="*/ 0 60000 65536"/>
                <a:gd name="T12" fmla="*/ 0 60000 65536"/>
                <a:gd name="T13" fmla="*/ 0 60000 65536"/>
                <a:gd name="T14" fmla="*/ 0 60000 65536"/>
                <a:gd name="T15" fmla="*/ 0 w 248"/>
                <a:gd name="T16" fmla="*/ 0 h 156"/>
                <a:gd name="T17" fmla="*/ 248 w 248"/>
                <a:gd name="T18" fmla="*/ 156 h 156"/>
              </a:gdLst>
              <a:ahLst/>
              <a:cxnLst>
                <a:cxn ang="T10">
                  <a:pos x="T0" y="T1"/>
                </a:cxn>
                <a:cxn ang="T11">
                  <a:pos x="T2" y="T3"/>
                </a:cxn>
                <a:cxn ang="T12">
                  <a:pos x="T4" y="T5"/>
                </a:cxn>
                <a:cxn ang="T13">
                  <a:pos x="T6" y="T7"/>
                </a:cxn>
                <a:cxn ang="T14">
                  <a:pos x="T8" y="T9"/>
                </a:cxn>
              </a:cxnLst>
              <a:rect l="T15" t="T16" r="T17" b="T18"/>
              <a:pathLst>
                <a:path w="248" h="156">
                  <a:moveTo>
                    <a:pt x="248" y="12"/>
                  </a:moveTo>
                  <a:lnTo>
                    <a:pt x="0" y="156"/>
                  </a:lnTo>
                  <a:lnTo>
                    <a:pt x="3" y="131"/>
                  </a:lnTo>
                  <a:lnTo>
                    <a:pt x="229" y="0"/>
                  </a:lnTo>
                  <a:lnTo>
                    <a:pt x="248" y="12"/>
                  </a:lnTo>
                  <a:close/>
                </a:path>
              </a:pathLst>
            </a:custGeom>
            <a:grpFill/>
            <a:ln w="28575" cap="flat" cmpd="sng">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endParaRPr lang="en-US" dirty="0">
                <a:solidFill>
                  <a:schemeClr val="accent6"/>
                </a:solidFill>
              </a:endParaRPr>
            </a:p>
          </p:txBody>
        </p:sp>
      </p:grpSp>
    </p:spTree>
    <p:extLst>
      <p:ext uri="{BB962C8B-B14F-4D97-AF65-F5344CB8AC3E}">
        <p14:creationId xmlns:p14="http://schemas.microsoft.com/office/powerpoint/2010/main" val="417222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many tools for graph databases</a:t>
            </a:r>
          </a:p>
          <a:p>
            <a:pPr lvl="1"/>
            <a:r>
              <a:rPr lang="en-US" dirty="0"/>
              <a:t>Neo4J is a full fledged database cluster for storing and manipulating large graph databases</a:t>
            </a:r>
          </a:p>
          <a:p>
            <a:pPr lvl="1"/>
            <a:r>
              <a:rPr lang="en-US" dirty="0" err="1"/>
              <a:t>NetworkX</a:t>
            </a:r>
            <a:r>
              <a:rPr lang="en-US" dirty="0"/>
              <a:t> is a Python library that has a lot of features and is suitable for running queries on data that may be stored in regular places such as text files </a:t>
            </a:r>
          </a:p>
          <a:p>
            <a:pPr lvl="1"/>
            <a:r>
              <a:rPr lang="en-US" dirty="0" err="1"/>
              <a:t>GraphX</a:t>
            </a:r>
            <a:r>
              <a:rPr lang="en-US" dirty="0"/>
              <a:t> is a Spark library that can be used with Python, Scala and Java and works on a cluster to handle larger datasets</a:t>
            </a:r>
          </a:p>
          <a:p>
            <a:r>
              <a:rPr lang="en-US" dirty="0"/>
              <a:t>All use the same concepts and terminologies and can solve the same problems, they just use different syntax to do it</a:t>
            </a:r>
          </a:p>
        </p:txBody>
      </p:sp>
      <p:sp>
        <p:nvSpPr>
          <p:cNvPr id="2" name="Title 1"/>
          <p:cNvSpPr>
            <a:spLocks noGrp="1"/>
          </p:cNvSpPr>
          <p:nvPr>
            <p:ph type="title"/>
          </p:nvPr>
        </p:nvSpPr>
        <p:spPr/>
        <p:txBody>
          <a:bodyPr/>
          <a:lstStyle/>
          <a:p>
            <a:r>
              <a:rPr lang="en-US" dirty="0"/>
              <a:t>Tools</a:t>
            </a:r>
          </a:p>
        </p:txBody>
      </p:sp>
    </p:spTree>
    <p:extLst>
      <p:ext uri="{BB962C8B-B14F-4D97-AF65-F5344CB8AC3E}">
        <p14:creationId xmlns:p14="http://schemas.microsoft.com/office/powerpoint/2010/main" val="193878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Easy to use Python package that supports creating in memory graph databases that can be analyzed</a:t>
            </a:r>
          </a:p>
          <a:p>
            <a:r>
              <a:rPr lang="en-US" dirty="0"/>
              <a:t>Integrates nicely with Python plotting packages to make it easy to display graph data</a:t>
            </a:r>
          </a:p>
          <a:p>
            <a:r>
              <a:rPr lang="en-US" dirty="0"/>
              <a:t>The circles represent nodes</a:t>
            </a:r>
          </a:p>
          <a:p>
            <a:r>
              <a:rPr lang="en-US" dirty="0"/>
              <a:t>The lines between the nodes are edges</a:t>
            </a:r>
          </a:p>
          <a:p>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err="1"/>
              <a:t>NetworkX</a:t>
            </a:r>
            <a:endParaRPr lang="en-US" dirty="0"/>
          </a:p>
        </p:txBody>
      </p:sp>
      <p:pic>
        <p:nvPicPr>
          <p:cNvPr id="10" name="Picture 9">
            <a:extLst>
              <a:ext uri="{FF2B5EF4-FFF2-40B4-BE49-F238E27FC236}">
                <a16:creationId xmlns:a16="http://schemas.microsoft.com/office/drawing/2014/main" id="{3E9B2002-EE7B-7B4C-91CD-852990298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394" y="2560319"/>
            <a:ext cx="3518681" cy="2612027"/>
          </a:xfrm>
          <a:prstGeom prst="rect">
            <a:avLst/>
          </a:prstGeom>
        </p:spPr>
      </p:pic>
      <p:sp>
        <p:nvSpPr>
          <p:cNvPr id="11" name="TextBox 10">
            <a:extLst>
              <a:ext uri="{FF2B5EF4-FFF2-40B4-BE49-F238E27FC236}">
                <a16:creationId xmlns:a16="http://schemas.microsoft.com/office/drawing/2014/main" id="{6C65001F-FAB9-8341-95B2-45F50F936AC5}"/>
              </a:ext>
            </a:extLst>
          </p:cNvPr>
          <p:cNvSpPr txBox="1"/>
          <p:nvPr/>
        </p:nvSpPr>
        <p:spPr>
          <a:xfrm>
            <a:off x="688422" y="3602685"/>
            <a:ext cx="5581749" cy="2062103"/>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sz="1600" b="1" dirty="0"/>
              <a:t>pip install </a:t>
            </a:r>
            <a:r>
              <a:rPr lang="en-US" sz="1600" b="1" dirty="0" err="1"/>
              <a:t>networkx</a:t>
            </a:r>
            <a:endParaRPr lang="en-US" sz="1600" b="1" dirty="0"/>
          </a:p>
          <a:p>
            <a:endParaRPr lang="en-US" sz="1600" b="1" dirty="0"/>
          </a:p>
          <a:p>
            <a:r>
              <a:rPr lang="en-US" sz="1600" b="1" dirty="0"/>
              <a:t>import </a:t>
            </a:r>
            <a:r>
              <a:rPr lang="en-US" sz="1600" b="1" dirty="0" err="1"/>
              <a:t>networkx</a:t>
            </a:r>
            <a:r>
              <a:rPr lang="en-US" sz="1600" b="1" dirty="0"/>
              <a:t> as </a:t>
            </a:r>
            <a:r>
              <a:rPr lang="en-US" sz="1600" b="1" dirty="0" err="1"/>
              <a:t>nx</a:t>
            </a:r>
            <a:endParaRPr lang="en-US" sz="1600" b="1" dirty="0"/>
          </a:p>
          <a:p>
            <a:r>
              <a:rPr lang="en-US" sz="1600" b="1" dirty="0" err="1"/>
              <a:t>G_names</a:t>
            </a:r>
            <a:r>
              <a:rPr lang="en-US" sz="1600" b="1" dirty="0"/>
              <a:t> = </a:t>
            </a:r>
            <a:r>
              <a:rPr lang="en-US" sz="1600" b="1" dirty="0" err="1"/>
              <a:t>nx.Graph</a:t>
            </a:r>
            <a:r>
              <a:rPr lang="en-US" sz="1600" b="1" dirty="0"/>
              <a:t>()</a:t>
            </a:r>
          </a:p>
          <a:p>
            <a:r>
              <a:rPr lang="en-US" sz="1600" b="1" dirty="0" err="1"/>
              <a:t>G_names.add_edges_from</a:t>
            </a:r>
            <a:r>
              <a:rPr lang="en-US" sz="1600" b="1" dirty="0"/>
              <a:t>([("Joe", "Mary"), \ ("Joe", "Frank"), ("Sue", "Frank"), \</a:t>
            </a:r>
            <a:br>
              <a:rPr lang="en-US" sz="1600" b="1" dirty="0"/>
            </a:br>
            <a:r>
              <a:rPr lang="en-US" sz="1600" b="1" dirty="0"/>
              <a:t>("Sam", "Joe"), ("</a:t>
            </a:r>
            <a:r>
              <a:rPr lang="en-US" sz="1600" b="1" dirty="0" err="1"/>
              <a:t>Sue","Sam</a:t>
            </a:r>
            <a:r>
              <a:rPr lang="en-US" sz="1600" b="1" dirty="0"/>
              <a:t>")])  </a:t>
            </a:r>
          </a:p>
          <a:p>
            <a:r>
              <a:rPr lang="en-US" sz="1600" b="1" dirty="0" err="1"/>
              <a:t>nx.draw_networkx</a:t>
            </a:r>
            <a:r>
              <a:rPr lang="en-US" sz="1600" b="1" dirty="0"/>
              <a:t>(</a:t>
            </a:r>
            <a:r>
              <a:rPr lang="en-US" sz="1600" b="1" dirty="0" err="1"/>
              <a:t>G_names</a:t>
            </a:r>
            <a:r>
              <a:rPr lang="en-US" sz="1600" b="1" dirty="0"/>
              <a:t>, </a:t>
            </a:r>
            <a:r>
              <a:rPr lang="en-US" sz="1600" b="1" dirty="0" err="1"/>
              <a:t>node_size</a:t>
            </a:r>
            <a:r>
              <a:rPr lang="en-US" sz="1600" b="1" dirty="0"/>
              <a:t> = 1000) </a:t>
            </a:r>
            <a:endParaRPr lang="en-US" sz="1600" dirty="0">
              <a:latin typeface="Courier New" charset="0"/>
              <a:ea typeface="Courier New" charset="0"/>
              <a:cs typeface="Courier New" charset="0"/>
            </a:endParaRPr>
          </a:p>
        </p:txBody>
      </p:sp>
    </p:spTree>
    <p:extLst>
      <p:ext uri="{BB962C8B-B14F-4D97-AF65-F5344CB8AC3E}">
        <p14:creationId xmlns:p14="http://schemas.microsoft.com/office/powerpoint/2010/main" val="1496132690"/>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 Standard Theme</Template>
  <TotalTime>6094</TotalTime>
  <Words>1212</Words>
  <Application>Microsoft Macintosh PowerPoint</Application>
  <PresentationFormat>On-screen Show (4:3)</PresentationFormat>
  <Paragraphs>126</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Lucida Sans Unicode</vt:lpstr>
      <vt:lpstr>Tahoma</vt:lpstr>
      <vt:lpstr>Wingdings</vt:lpstr>
      <vt:lpstr>ROI Standard Theme</vt:lpstr>
      <vt:lpstr>Chapter 9:  Graph Database</vt:lpstr>
      <vt:lpstr>Chapter Objectives</vt:lpstr>
      <vt:lpstr>Chapter Concepts</vt:lpstr>
      <vt:lpstr>Graph Database</vt:lpstr>
      <vt:lpstr>Terminology</vt:lpstr>
      <vt:lpstr>Common Queries</vt:lpstr>
      <vt:lpstr>Chapter Concepts</vt:lpstr>
      <vt:lpstr>Tools</vt:lpstr>
      <vt:lpstr>NetworkX</vt:lpstr>
      <vt:lpstr>Reading Data from Numpy</vt:lpstr>
      <vt:lpstr>Changing Plot Attributes</vt:lpstr>
      <vt:lpstr>Common Functions</vt:lpstr>
      <vt:lpstr>Chapter Concepts</vt:lpstr>
      <vt:lpstr>Next Steps</vt:lpstr>
      <vt:lpstr>Chapter Objectives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Microsoft Office User</cp:lastModifiedBy>
  <cp:revision>130</cp:revision>
  <dcterms:created xsi:type="dcterms:W3CDTF">2019-05-09T17:36:01Z</dcterms:created>
  <dcterms:modified xsi:type="dcterms:W3CDTF">2019-09-19T15:31:06Z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