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59"/>
  </p:notesMasterIdLst>
  <p:handoutMasterIdLst>
    <p:handoutMasterId r:id="rId60"/>
  </p:handoutMasterIdLst>
  <p:sldIdLst>
    <p:sldId id="257" r:id="rId6"/>
    <p:sldId id="258" r:id="rId7"/>
    <p:sldId id="31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17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16" r:id="rId32"/>
    <p:sldId id="308" r:id="rId33"/>
    <p:sldId id="309" r:id="rId34"/>
    <p:sldId id="310" r:id="rId35"/>
    <p:sldId id="311" r:id="rId36"/>
    <p:sldId id="273" r:id="rId37"/>
    <p:sldId id="312" r:id="rId38"/>
    <p:sldId id="321" r:id="rId39"/>
    <p:sldId id="313" r:id="rId40"/>
    <p:sldId id="314" r:id="rId41"/>
    <p:sldId id="287" r:id="rId42"/>
    <p:sldId id="288" r:id="rId43"/>
    <p:sldId id="289" r:id="rId44"/>
    <p:sldId id="290" r:id="rId45"/>
    <p:sldId id="291" r:id="rId46"/>
    <p:sldId id="319" r:id="rId47"/>
    <p:sldId id="293" r:id="rId48"/>
    <p:sldId id="294" r:id="rId49"/>
    <p:sldId id="295" r:id="rId50"/>
    <p:sldId id="296" r:id="rId51"/>
    <p:sldId id="320" r:id="rId52"/>
    <p:sldId id="298" r:id="rId53"/>
    <p:sldId id="299" r:id="rId54"/>
    <p:sldId id="300" r:id="rId55"/>
    <p:sldId id="301" r:id="rId56"/>
    <p:sldId id="302" r:id="rId57"/>
    <p:sldId id="304" r:id="rId58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16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18" autoAdjust="0"/>
    <p:restoredTop sz="83659" autoAdjust="0"/>
  </p:normalViewPr>
  <p:slideViewPr>
    <p:cSldViewPr snapToGrid="0">
      <p:cViewPr varScale="1">
        <p:scale>
          <a:sx n="85" d="100"/>
          <a:sy n="85" d="100"/>
        </p:scale>
        <p:origin x="192" y="512"/>
      </p:cViewPr>
      <p:guideLst>
        <p:guide pos="480"/>
        <p:guide orient="horz" pos="816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894" y="9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1.xml"/><Relationship Id="rId61" Type="http://schemas.openxmlformats.org/officeDocument/2006/relationships/presProps" Target="pres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592: Data Science with Python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3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592: Data Science with Python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3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95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01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0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85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17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35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9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49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0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21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5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58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2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0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43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21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6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4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1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98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3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66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186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972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95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005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641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3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10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33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964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560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79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674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45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767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10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11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3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7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7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592: Data Science with Python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DataFrame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</a:t>
            </a:r>
            <a:br>
              <a:rPr lang="en-US" dirty="0"/>
            </a:br>
            <a:r>
              <a:rPr lang="en-US" dirty="0"/>
              <a:t>Getting Started with Pandas 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with Python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Missing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37137" y="1259345"/>
            <a:ext cx="4069727" cy="427809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(series2)</a:t>
            </a:r>
          </a:p>
          <a:p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200000.0</a:t>
            </a: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15000.0</a:t>
            </a: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 </a:t>
            </a:r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</a:t>
            </a:r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(series2.isnull())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  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bool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print(series2.notnull())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  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bool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644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</a:t>
            </a:r>
            <a:r>
              <a:rPr lang="en-US" altLang="en-US" b="1" dirty="0"/>
              <a:t>E</a:t>
            </a:r>
            <a:r>
              <a:rPr altLang="en-US" b="1" dirty="0"/>
              <a:t>xercise</a:t>
            </a:r>
            <a:r>
              <a:rPr lang="en-US" altLang="en-US" b="1" dirty="0"/>
              <a:t> 3.1: </a:t>
            </a:r>
            <a:br>
              <a:rPr lang="en-US" altLang="en-US" b="1" dirty="0"/>
            </a:br>
            <a:r>
              <a:rPr lang="en-US" altLang="en-US" b="1" dirty="0"/>
              <a:t>Pandas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endParaRPr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3.1</a:t>
            </a:r>
          </a:p>
        </p:txBody>
      </p:sp>
    </p:spTree>
    <p:extLst>
      <p:ext uri="{BB962C8B-B14F-4D97-AF65-F5344CB8AC3E}">
        <p14:creationId xmlns:p14="http://schemas.microsoft.com/office/powerpoint/2010/main" val="413253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represents a tabular data structure</a:t>
            </a:r>
          </a:p>
          <a:p>
            <a:pPr lvl="1"/>
            <a:r>
              <a:rPr lang="en-US" dirty="0"/>
              <a:t>Similar to spreadsheet</a:t>
            </a:r>
          </a:p>
          <a:p>
            <a:pPr lvl="1"/>
            <a:r>
              <a:rPr lang="en-US" dirty="0"/>
              <a:t>Contains ordered collection of rows and columns</a:t>
            </a:r>
          </a:p>
          <a:p>
            <a:r>
              <a:rPr lang="en-US" dirty="0"/>
              <a:t>Has both a row and column index</a:t>
            </a:r>
          </a:p>
          <a:p>
            <a:r>
              <a:rPr lang="en-US" dirty="0"/>
              <a:t>Most common way to construct is from a dictionary of lists or NumPy arrays</a:t>
            </a:r>
          </a:p>
          <a:p>
            <a:pPr lvl="1"/>
            <a:r>
              <a:rPr lang="en-US" dirty="0"/>
              <a:t>Must be equal length</a:t>
            </a:r>
          </a:p>
          <a:p>
            <a:pPr lvl="1"/>
            <a:r>
              <a:rPr lang="en-US" dirty="0"/>
              <a:t>Index will be provided automatically</a:t>
            </a:r>
          </a:p>
          <a:p>
            <a:pPr lvl="1"/>
            <a:r>
              <a:rPr lang="en-US" dirty="0"/>
              <a:t>Columns placed in sorted order by default</a:t>
            </a:r>
          </a:p>
          <a:p>
            <a:pPr marL="2286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51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9447" y="1350543"/>
            <a:ext cx="7994180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from pandas import DataFrame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{'team':['Leicester', 'Manchester City', 'Arsenal'], </a:t>
            </a:r>
            <a:r>
              <a:rPr lang="es-ES_tradnl" sz="18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es-ES_tradn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player</a:t>
            </a:r>
            <a:r>
              <a:rPr lang="es-ES_tradnl" sz="1800" b="1" dirty="0">
                <a:solidFill>
                  <a:schemeClr val="tx1"/>
                </a:solidFill>
                <a:latin typeface="Courier New"/>
                <a:cs typeface="Courier New"/>
              </a:rPr>
              <a:t>':['Vardy', 'Aguero', '</a:t>
            </a:r>
            <a:r>
              <a:rPr lang="es-ES_tradn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Sanchez</a:t>
            </a:r>
            <a:r>
              <a:rPr lang="es-ES_tradnl" sz="1800" b="1" dirty="0">
                <a:solidFill>
                  <a:schemeClr val="tx1"/>
                </a:solidFill>
                <a:latin typeface="Courier New"/>
                <a:cs typeface="Courier New"/>
              </a:rPr>
              <a:t>'], 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goals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':[24,22,19]}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football = DataFrame(data)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print(football)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goals   player             team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0     24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Vardy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Leicester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1     22  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cs typeface="Courier New"/>
              </a:rPr>
              <a:t>Aguero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Manchester City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2     19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Sanchez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Arsenal</a:t>
            </a:r>
            <a:endParaRPr lang="de-DE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2751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order can be specified when creating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6608" y="1703148"/>
            <a:ext cx="7872289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data = {'team':['Leicester', 'Manchester City', 'Arsenal'], </a:t>
            </a:r>
            <a:r>
              <a:rPr lang="es-ES_tradnl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es-ES_tradnl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player</a:t>
            </a:r>
            <a:r>
              <a:rPr lang="es-ES_tradnl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':['Vardy', 'Aguero', '</a:t>
            </a:r>
            <a:r>
              <a:rPr lang="es-ES_tradnl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Sanchez</a:t>
            </a:r>
            <a:r>
              <a:rPr lang="es-ES_tradnl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'],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mr-IN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goals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':[24,22,19]}</a:t>
            </a:r>
          </a:p>
          <a:p>
            <a:endParaRPr lang="mr-IN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football = DataFrame(data, 		columns=['player','team','goals','played'], 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index=['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one','two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','three'])</a:t>
            </a:r>
          </a:p>
          <a:p>
            <a:endParaRPr lang="mr-IN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print(football)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player             team  goals played</a:t>
            </a:r>
          </a:p>
          <a:p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one</a:t>
            </a:r>
            <a:r>
              <a:rPr lang="mr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Vardy        Leicester     24    NaN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two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Aguero  Manchester City     22    NaN</a:t>
            </a:r>
          </a:p>
          <a:p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three</a:t>
            </a:r>
            <a:r>
              <a:rPr lang="mr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Sanchez          Arsenal     19    NaN</a:t>
            </a:r>
            <a:endParaRPr lang="de-DE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983154" y="2523496"/>
            <a:ext cx="1695954" cy="338554"/>
          </a:xfrm>
          <a:prstGeom prst="wedgeRectCallout">
            <a:avLst>
              <a:gd name="adj1" fmla="val -55156"/>
              <a:gd name="adj2" fmla="val 1258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Extra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624442" y="4020951"/>
            <a:ext cx="1695954" cy="338554"/>
          </a:xfrm>
          <a:prstGeom prst="wedgeRectCallout">
            <a:avLst>
              <a:gd name="adj1" fmla="val -49986"/>
              <a:gd name="adj2" fmla="val 14622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Extra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82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13746"/>
            <a:ext cx="8016949" cy="4937760"/>
          </a:xfrm>
        </p:spPr>
        <p:txBody>
          <a:bodyPr/>
          <a:lstStyle/>
          <a:p>
            <a:r>
              <a:rPr lang="en-US" dirty="0"/>
              <a:t>Index objects are immutable and cannot be modified</a:t>
            </a:r>
          </a:p>
          <a:p>
            <a:pPr lvl="1"/>
            <a:r>
              <a:rPr lang="en-US" dirty="0"/>
              <a:t>Can be shared across data structures</a:t>
            </a:r>
          </a:p>
          <a:p>
            <a:pPr lvl="2"/>
            <a:r>
              <a:rPr lang="en-US" dirty="0"/>
              <a:t>Act as a set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Index has a number of methods found at: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sz="1700" dirty="0">
                <a:latin typeface="+mj-lt"/>
                <a:cs typeface="Courier New"/>
                <a:hlinkClick r:id="rId3"/>
              </a:rPr>
              <a:t>http://pandas.pydata.org/pandas-docs/stable/generated/pandas.Index.html</a:t>
            </a:r>
            <a:r>
              <a:rPr lang="en-US" sz="1700" dirty="0">
                <a:latin typeface="+mj-lt"/>
                <a:cs typeface="Courier New"/>
              </a:rPr>
              <a:t> 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9775" y="2099904"/>
            <a:ext cx="6672824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print(football)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player             team  goals played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one      Vardy        Leicester     24    NaN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two     Aguero  Manchester City     22    NaN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three  Sanchez          Arsenal     19    NaN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print('player' in 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football.columns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print('three' in 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football.index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  <a:endParaRPr lang="de-DE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065042" y="3942950"/>
            <a:ext cx="1530411" cy="338554"/>
          </a:xfrm>
          <a:prstGeom prst="wedgeRectCallout">
            <a:avLst>
              <a:gd name="adj1" fmla="val -101263"/>
              <a:gd name="adj2" fmla="val 1165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Set operations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252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</a:t>
            </a:r>
            <a:r>
              <a:rPr lang="en-US" altLang="en-US" b="1" dirty="0"/>
              <a:t>E</a:t>
            </a:r>
            <a:r>
              <a:rPr altLang="en-US" b="1" dirty="0"/>
              <a:t>xercise</a:t>
            </a:r>
            <a:r>
              <a:rPr lang="en-US" altLang="en-US" b="1" dirty="0"/>
              <a:t> 3.2</a:t>
            </a:r>
            <a:r>
              <a:rPr lang="en-US" altLang="en-US" b="1"/>
              <a:t>:</a:t>
            </a:r>
            <a:r>
              <a:rPr altLang="en-US" b="1"/>
              <a:t> </a:t>
            </a:r>
            <a:br>
              <a:rPr lang="en-US" altLang="en-US" b="1"/>
            </a:br>
            <a:r>
              <a:rPr lang="en-US" altLang="en-US" b="1"/>
              <a:t>Pandas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3.2</a:t>
            </a:r>
          </a:p>
        </p:txBody>
      </p:sp>
    </p:spTree>
    <p:extLst>
      <p:ext uri="{BB962C8B-B14F-4D97-AF65-F5344CB8AC3E}">
        <p14:creationId xmlns:p14="http://schemas.microsoft.com/office/powerpoint/2010/main" val="83802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71266" y="1568086"/>
            <a:ext cx="6544134" cy="4101913"/>
          </a:xfrm>
        </p:spPr>
        <p:txBody>
          <a:bodyPr/>
          <a:lstStyle/>
          <a:p>
            <a:pPr eaLnBrk="1" hangingPunct="1"/>
            <a:r>
              <a:rPr lang="en-US" altLang="en-US" b="0" dirty="0"/>
              <a:t>Introduction to Pandas Data Structures </a:t>
            </a:r>
          </a:p>
          <a:p>
            <a:pPr lvl="1" eaLnBrk="1" hangingPunct="1"/>
            <a:r>
              <a:rPr lang="en-US" altLang="en-US" b="1" dirty="0"/>
              <a:t>Essential Functionality</a:t>
            </a:r>
          </a:p>
          <a:p>
            <a:pPr lvl="1" eaLnBrk="1" hangingPunct="1"/>
            <a:r>
              <a:rPr lang="en-US" altLang="en-US" dirty="0"/>
              <a:t>Reading From Data Sources</a:t>
            </a: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Summarizing &amp; Computing Descriptive Statistics</a:t>
            </a:r>
            <a:endParaRPr lang="en-US" altLang="en-US" dirty="0"/>
          </a:p>
          <a:p>
            <a:pPr lvl="0"/>
            <a:r>
              <a:rPr lang="en-US" b="0" dirty="0"/>
              <a:t>Handling Missing Data</a:t>
            </a:r>
            <a:endParaRPr lang="en-GB" b="0" dirty="0"/>
          </a:p>
          <a:p>
            <a:pPr lvl="1" eaLnBrk="1" hangingPunct="1"/>
            <a:r>
              <a:rPr lang="en-US" dirty="0"/>
              <a:t>Hierarchical Indexing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Chapter Summary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60944" y="2238315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795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can be indexed using integers and indexes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8692" y="1785984"/>
            <a:ext cx="8824852" cy="36933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Series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(4.0), 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=['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3044" y="2449196"/>
            <a:ext cx="2367856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print(data)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0.0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b    1.0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2.0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d    3.0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(data[2])</a:t>
            </a: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2.0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646096" y="2464075"/>
            <a:ext cx="3236814" cy="120032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[['b','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']]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1.0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d    3.0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44750" y="2464075"/>
            <a:ext cx="2893296" cy="286232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(data&lt;2)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b    True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c   False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d   False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(data[data&lt;2])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0.0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b    1.0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36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24157"/>
            <a:ext cx="8016949" cy="4937760"/>
          </a:xfrm>
        </p:spPr>
        <p:txBody>
          <a:bodyPr/>
          <a:lstStyle/>
          <a:p>
            <a:r>
              <a:rPr lang="en-US" dirty="0"/>
              <a:t>Indexing retrieves one or more columns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7294" y="1611948"/>
            <a:ext cx="8824852" cy="64633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DataFrame(np.arange(9).reshape((3,3)),</a:t>
            </a: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GB" sz="18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index=['a','b','c'], columns=['one','two','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three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3043" y="2344186"/>
            <a:ext cx="2934299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print(data['three'])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2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b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8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Name: three, dtype: int64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97307" y="2358528"/>
            <a:ext cx="2744987" cy="120032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(data[:2])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197306" y="3659106"/>
            <a:ext cx="4101710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two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']&gt;1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   False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b    True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c    True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Name: two,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cs typeface="Courier New"/>
              </a:rPr>
              <a:t>dtype:bool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[data['two']&gt;1]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112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Pandas data structures</a:t>
            </a:r>
            <a:endParaRPr lang="en-GB" dirty="0"/>
          </a:p>
          <a:p>
            <a:pPr lvl="0"/>
            <a:r>
              <a:rPr lang="en-US" dirty="0"/>
              <a:t>Essential functionality of pandas</a:t>
            </a:r>
          </a:p>
          <a:p>
            <a:pPr lvl="0"/>
            <a:r>
              <a:rPr lang="en-US" dirty="0"/>
              <a:t>Reading from data sources</a:t>
            </a:r>
            <a:endParaRPr lang="en-GB" dirty="0"/>
          </a:p>
          <a:p>
            <a:pPr lvl="0"/>
            <a:r>
              <a:rPr lang="en-US" dirty="0"/>
              <a:t>Summarizing and computing descriptive statistics</a:t>
            </a:r>
            <a:endParaRPr lang="en-GB" dirty="0"/>
          </a:p>
          <a:p>
            <a:pPr lvl="0"/>
            <a:r>
              <a:rPr lang="en-US" dirty="0"/>
              <a:t>Handling missing data</a:t>
            </a:r>
            <a:endParaRPr lang="en-GB" dirty="0"/>
          </a:p>
          <a:p>
            <a:pPr lvl="0"/>
            <a:r>
              <a:rPr lang="en-US" dirty="0"/>
              <a:t>Hierarchical indexing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6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168" y="293314"/>
            <a:ext cx="7821467" cy="627062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Indexing with </a:t>
            </a:r>
            <a:r>
              <a:rPr lang="en-US" dirty="0">
                <a:latin typeface="Courier New"/>
                <a:cs typeface="Courier New"/>
              </a:rPr>
              <a:t>ix, </a:t>
            </a:r>
            <a:r>
              <a:rPr lang="en-US" dirty="0" err="1">
                <a:latin typeface="Courier New"/>
                <a:cs typeface="Courier New"/>
              </a:rPr>
              <a:t>loc</a:t>
            </a:r>
            <a:r>
              <a:rPr lang="en-US" dirty="0">
                <a:latin typeface="Courier New"/>
                <a:cs typeface="Courier New"/>
              </a:rPr>
              <a:t> &amp; </a:t>
            </a:r>
            <a:r>
              <a:rPr lang="en-US" dirty="0" err="1">
                <a:latin typeface="Courier New"/>
                <a:cs typeface="Courier New"/>
              </a:rPr>
              <a:t>iloc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26" y="920376"/>
            <a:ext cx="8016949" cy="4937760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has several indexing fields </a:t>
            </a:r>
            <a:r>
              <a:rPr lang="en-US" dirty="0">
                <a:latin typeface="Courier New"/>
                <a:cs typeface="Courier New"/>
              </a:rPr>
              <a:t>ix, </a:t>
            </a:r>
            <a:r>
              <a:rPr lang="en-US" dirty="0" err="1">
                <a:latin typeface="Courier New"/>
                <a:cs typeface="Courier New"/>
              </a:rPr>
              <a:t>loc</a:t>
            </a:r>
            <a:r>
              <a:rPr lang="en-US" dirty="0">
                <a:latin typeface="Courier New"/>
                <a:cs typeface="Courier New"/>
              </a:rPr>
              <a:t> &amp; </a:t>
            </a:r>
            <a:r>
              <a:rPr lang="en-US" dirty="0" err="1">
                <a:latin typeface="Courier New"/>
                <a:cs typeface="Courier New"/>
              </a:rPr>
              <a:t>iloc</a:t>
            </a:r>
            <a:r>
              <a:rPr lang="en-US" dirty="0">
                <a:latin typeface="Courier New"/>
                <a:cs typeface="Courier New"/>
              </a:rPr>
              <a:t>  </a:t>
            </a:r>
          </a:p>
          <a:p>
            <a:pPr lvl="1"/>
            <a:r>
              <a:rPr lang="en-US" dirty="0"/>
              <a:t>Allows selecting subset of rows and columns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All these could be used to retrieve the first row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data.ix</a:t>
            </a:r>
            <a:r>
              <a:rPr lang="en-US" dirty="0">
                <a:latin typeface="Courier New"/>
                <a:cs typeface="Courier New"/>
              </a:rPr>
              <a:t>[0] </a:t>
            </a:r>
            <a:r>
              <a:rPr lang="en-US" dirty="0" err="1">
                <a:latin typeface="Courier New"/>
                <a:cs typeface="Courier New"/>
              </a:rPr>
              <a:t>data.ix</a:t>
            </a:r>
            <a:r>
              <a:rPr lang="en-US" dirty="0">
                <a:latin typeface="Courier New"/>
                <a:cs typeface="Courier New"/>
              </a:rPr>
              <a:t>['a'] </a:t>
            </a:r>
            <a:r>
              <a:rPr lang="en-US" dirty="0" err="1">
                <a:latin typeface="Courier New"/>
                <a:cs typeface="Courier New"/>
              </a:rPr>
              <a:t>data.loc</a:t>
            </a:r>
            <a:r>
              <a:rPr lang="en-US" dirty="0">
                <a:latin typeface="Courier New"/>
                <a:cs typeface="Courier New"/>
              </a:rPr>
              <a:t>['a'] </a:t>
            </a:r>
            <a:r>
              <a:rPr lang="en-US" dirty="0" err="1">
                <a:latin typeface="Courier New"/>
                <a:cs typeface="Courier New"/>
              </a:rPr>
              <a:t>data.iloc</a:t>
            </a:r>
            <a:r>
              <a:rPr lang="en-US" dirty="0">
                <a:latin typeface="Courier New"/>
                <a:cs typeface="Courier New"/>
              </a:rPr>
              <a:t>[0]</a:t>
            </a:r>
            <a:endParaRPr lang="en-US" dirty="0"/>
          </a:p>
          <a:p>
            <a:r>
              <a:rPr lang="en-US" dirty="0"/>
              <a:t>All these would retrieve the second column for all rows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[:,'two'],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[:,1],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[:,'two'],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[:,1]</a:t>
            </a:r>
          </a:p>
          <a:p>
            <a:r>
              <a:rPr lang="en-US" dirty="0"/>
              <a:t>All these would retrieve the first two rows and the second column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a','b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'],'two'],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[0:2,1],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a':'c':,'two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[0:2,1]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7410" y="1634930"/>
            <a:ext cx="8514979" cy="175432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DataFrame(np.arange(9).reshape((3,3)),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=['a','b','c'], columns=['one','two','three'])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</a:p>
        </p:txBody>
      </p:sp>
    </p:spTree>
    <p:extLst>
      <p:ext uri="{BB962C8B-B14F-4D97-AF65-F5344CB8AC3E}">
        <p14:creationId xmlns:p14="http://schemas.microsoft.com/office/powerpoint/2010/main" val="1259170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adding together objects if the index pairs are not the same, then index in result is the union of the index pairs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Arithmetic and Data Alignment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8017" y="1869942"/>
            <a:ext cx="8567967" cy="58477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data1 = Series([1.0,2.0,3.0], index=['a','d','e'])</a:t>
            </a:r>
          </a:p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data2 = Series([2.0,3.0,4.0, 5.0], index=['a','b','c','e'])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99499" y="2799314"/>
            <a:ext cx="2827816" cy="304698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2.0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 3.0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print(data2)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e 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140" y="3368146"/>
            <a:ext cx="2827816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data1+data2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e    8.0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778193" y="3725075"/>
            <a:ext cx="2056924" cy="584776"/>
          </a:xfrm>
          <a:prstGeom prst="wedgeRectCallout">
            <a:avLst>
              <a:gd name="adj1" fmla="val -96638"/>
              <a:gd name="adj2" fmla="val 6917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NaN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for indices that do not overlap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265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’s alignment is performed on columns and rows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Arithmetic and Data Alignment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7601" y="1658557"/>
            <a:ext cx="7524298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data1 = DataFrame(np.arange(9.0).reshape((3,3)),    columns=list('abc'), index=['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one','two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three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  <a:p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data2 = DataFrame(np.arange(12.0).reshape((4,3)), columns=list('ace'),index=['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one','two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,'three','four'])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8953" y="3771372"/>
            <a:ext cx="2689767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4.0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7.0  8.0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19480" y="4434583"/>
            <a:ext cx="2910099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c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 1.0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 4.0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 7.0   8.0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four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9.0  10.0  11.0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91164" y="3067817"/>
            <a:ext cx="3338050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print(data1+data2)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b     c   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four    NaN NaN   NaN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 0.0 NaN   3.0 NaN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12.0 NaN  15.0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 6.0 NaN   9.0 NaN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311528" y="5344885"/>
            <a:ext cx="2056924" cy="830997"/>
          </a:xfrm>
          <a:prstGeom prst="wedgeRectCallout">
            <a:avLst>
              <a:gd name="adj1" fmla="val -18115"/>
              <a:gd name="adj2" fmla="val -10858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Index and columns are unions of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data1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and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data2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3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with Fill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arithmetic between differently indexed objects, can use </a:t>
            </a:r>
            <a:r>
              <a:rPr lang="en-US" dirty="0">
                <a:latin typeface="Courier New"/>
                <a:cs typeface="Courier New"/>
              </a:rPr>
              <a:t>fill_value</a:t>
            </a:r>
            <a:r>
              <a:rPr lang="en-US" dirty="0"/>
              <a:t> to prevent missing values appearing in resultant data structure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24023" y="1954244"/>
            <a:ext cx="2689767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4.0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7.0  8.0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03896" y="1959423"/>
            <a:ext cx="3581361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c     d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4.0  5.0   6.0   7.0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8.0  9.0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84" y="3882570"/>
            <a:ext cx="4487632" cy="18754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data1.add(data2, fill_value=0)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 c     d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 0.0  1.0   3.0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 7.0  4.0  10.0   6.0   7.0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14.0  7.0  17.0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1914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50884"/>
            <a:ext cx="8016949" cy="4937760"/>
          </a:xfrm>
        </p:spPr>
        <p:txBody>
          <a:bodyPr/>
          <a:lstStyle/>
          <a:p>
            <a:r>
              <a:rPr lang="en-US" dirty="0"/>
              <a:t>A frequent operation is to apply a function to each column or row of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61899" y="1592042"/>
            <a:ext cx="6250472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DataFrame(np.random.randn(4,4))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5289" y="3964574"/>
            <a:ext cx="5734920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f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lambda x: x.max() - x.min()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5289" y="4423301"/>
            <a:ext cx="3781600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data.apply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(f))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data.apply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(f, axis=0))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0    1.562851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1    1.120612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2    2.458497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3    0.269566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482115" y="4431544"/>
            <a:ext cx="4175482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data.apply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(f, axis=1))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0    2.931705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1    1.731110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2    1.584471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3    0.308709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329860" y="5409429"/>
            <a:ext cx="1135491" cy="338554"/>
          </a:xfrm>
          <a:prstGeom prst="wedgeRectCallout">
            <a:avLst>
              <a:gd name="adj1" fmla="val -19174"/>
              <a:gd name="adj2" fmla="val -26280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Along row</a:t>
            </a:r>
          </a:p>
        </p:txBody>
      </p: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3279614" y="5331242"/>
            <a:ext cx="1055481" cy="584776"/>
          </a:xfrm>
          <a:prstGeom prst="wedgeRectCallout">
            <a:avLst>
              <a:gd name="adj1" fmla="val 3784"/>
              <a:gd name="adj2" fmla="val -11895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Apply per 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121133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81" y="895215"/>
            <a:ext cx="8016949" cy="5065062"/>
          </a:xfrm>
        </p:spPr>
        <p:txBody>
          <a:bodyPr/>
          <a:lstStyle/>
          <a:p>
            <a:r>
              <a:rPr lang="en-US" dirty="0"/>
              <a:t>Sorting on index on either axis is available, ascending order by default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sort by values instead of index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7494" y="1283705"/>
            <a:ext cx="5546624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7494" y="3310011"/>
            <a:ext cx="5561132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data.sort_index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(ascending=False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7238358" y="3900640"/>
            <a:ext cx="1618849" cy="584775"/>
          </a:xfrm>
          <a:prstGeom prst="wedgeRectCallout">
            <a:avLst>
              <a:gd name="adj1" fmla="val -124791"/>
              <a:gd name="adj2" fmla="val -9983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4763" lvl="1" indent="-4763"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Descending order on rows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6771448" y="2425778"/>
            <a:ext cx="2032995" cy="584776"/>
          </a:xfrm>
          <a:prstGeom prst="wedgeRectCallout">
            <a:avLst>
              <a:gd name="adj1" fmla="val -87383"/>
              <a:gd name="adj2" fmla="val 12785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lvl="1"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Specify axis = 1 for column sorting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094F0-4F30-7E49-B920-7308E3841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88" y="5621723"/>
            <a:ext cx="7265894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data.sort_values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 by=[1], ascending=False))</a:t>
            </a:r>
          </a:p>
        </p:txBody>
      </p:sp>
    </p:spTree>
    <p:extLst>
      <p:ext uri="{BB962C8B-B14F-4D97-AF65-F5344CB8AC3E}">
        <p14:creationId xmlns:p14="http://schemas.microsoft.com/office/powerpoint/2010/main" val="3286954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Ranking assigns ranks from 1 to the number of valid data points in an array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15067" y="1871623"/>
            <a:ext cx="7958151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DataFrame({'b':[1,4,3,2], 'a':[6,9,20,3],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':[7,2,8,15]})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a  b   c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0   6  1   7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1   9  4   2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2  20  3   8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3   3  2  15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00560" y="4504781"/>
            <a:ext cx="2957039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data.rank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a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0  2.0  1.0  2.0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1  3.0  4.0  1.0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2  4.0  3.0  3.0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3  1.0  2.0  4.0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35834" y="4519125"/>
            <a:ext cx="3637385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data.rank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(axis=1)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a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0  2.0  1.0  3.0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1  3.0  2.0  1.0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2  3.0  1.0  2.0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3  2.0  1.0  3.0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7037134" y="3800353"/>
            <a:ext cx="1587556" cy="338554"/>
          </a:xfrm>
          <a:prstGeom prst="wedgeRectCallout">
            <a:avLst>
              <a:gd name="adj1" fmla="val 12320"/>
              <a:gd name="adj2" fmla="val 18093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Rank on row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3538257" y="3408081"/>
            <a:ext cx="1835497" cy="338554"/>
          </a:xfrm>
          <a:prstGeom prst="wedgeRectCallout">
            <a:avLst>
              <a:gd name="adj1" fmla="val -96735"/>
              <a:gd name="adj2" fmla="val 2951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Rank on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38558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71266" y="1568086"/>
            <a:ext cx="6544134" cy="4101913"/>
          </a:xfrm>
        </p:spPr>
        <p:txBody>
          <a:bodyPr/>
          <a:lstStyle/>
          <a:p>
            <a:pPr eaLnBrk="1" hangingPunct="1"/>
            <a:r>
              <a:rPr lang="en-US" altLang="en-US" b="0" dirty="0"/>
              <a:t>Introduction to Pandas Data Structures </a:t>
            </a:r>
          </a:p>
          <a:p>
            <a:pPr lvl="1" eaLnBrk="1" hangingPunct="1"/>
            <a:r>
              <a:rPr lang="en-US" altLang="en-US" dirty="0"/>
              <a:t>Essential Functionality</a:t>
            </a:r>
          </a:p>
          <a:p>
            <a:pPr lvl="1" eaLnBrk="1" hangingPunct="1"/>
            <a:r>
              <a:rPr lang="en-US" altLang="en-US" b="1" dirty="0"/>
              <a:t>Reading From Data Sources</a:t>
            </a: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Summarizing &amp; Computing Descriptive Statistics</a:t>
            </a:r>
            <a:endParaRPr lang="en-US" altLang="en-US" dirty="0"/>
          </a:p>
          <a:p>
            <a:pPr lvl="0"/>
            <a:r>
              <a:rPr lang="en-US" b="0" dirty="0"/>
              <a:t>Handling Missing Data</a:t>
            </a:r>
            <a:endParaRPr lang="en-GB" b="0" dirty="0"/>
          </a:p>
          <a:p>
            <a:pPr lvl="1" eaLnBrk="1" hangingPunct="1"/>
            <a:r>
              <a:rPr lang="en-US" dirty="0"/>
              <a:t>Hierarchical Indexing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Chapter Summary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60944" y="2891458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778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Data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To use the tools in this course, we need data to work with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Data can be used from a variety of sources: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Text format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CSV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JSON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XML/HTML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Binary formats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HDF5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Excel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Databases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24411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Working with Text Formats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We will introduce pandas during this course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It provides a number of features for working with data in a tabular format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Known as a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DataFrame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9144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We will use this in our examples here with details to follow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Pandas provides the following functions for reading data: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read_csv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Load data from delimited file or URL, comma is default delimiter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read_table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Load delimited data from a file or URL, tab is default delimiter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read_fwf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Read fixed-width column formatted file or URL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15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71266" y="1568086"/>
            <a:ext cx="6544134" cy="4101913"/>
          </a:xfrm>
        </p:spPr>
        <p:txBody>
          <a:bodyPr/>
          <a:lstStyle/>
          <a:p>
            <a:pPr eaLnBrk="1" hangingPunct="1"/>
            <a:r>
              <a:rPr lang="en-US" altLang="en-US" dirty="0"/>
              <a:t>Introduction to Pandas Data Structures </a:t>
            </a:r>
          </a:p>
          <a:p>
            <a:pPr lvl="1" eaLnBrk="1" hangingPunct="1"/>
            <a:r>
              <a:rPr lang="en-US" altLang="en-US" dirty="0"/>
              <a:t>Essential Functionality</a:t>
            </a:r>
          </a:p>
          <a:p>
            <a:pPr lvl="1" eaLnBrk="1" hangingPunct="1"/>
            <a:r>
              <a:rPr lang="en-US" altLang="en-US" dirty="0"/>
              <a:t>Reading From Data Sources</a:t>
            </a: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Summarizing and Computing Descriptive Statistics</a:t>
            </a:r>
            <a:endParaRPr lang="en-US" altLang="en-US" dirty="0"/>
          </a:p>
          <a:p>
            <a:pPr lvl="0"/>
            <a:r>
              <a:rPr lang="en-US" b="0" dirty="0"/>
              <a:t>Handling Missing Data</a:t>
            </a:r>
            <a:endParaRPr lang="en-GB" b="0" dirty="0"/>
          </a:p>
          <a:p>
            <a:pPr lvl="1" eaLnBrk="1" hangingPunct="1"/>
            <a:r>
              <a:rPr lang="en-US" dirty="0"/>
              <a:t>Hierarchical Indexing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Chapter Summary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60944" y="1706060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168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Reading a Text File Source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The following code loads a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csv</a:t>
            </a: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file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read_table</a:t>
            </a: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would work for this file too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761760" y="1575360"/>
            <a:ext cx="7708680" cy="17362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 =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pd.read_csv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('ch02/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sample.csv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')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print(data)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5941800" y="2482560"/>
            <a:ext cx="2251080" cy="334080"/>
          </a:xfrm>
          <a:prstGeom prst="wedgeRectCallout">
            <a:avLst>
              <a:gd name="adj1" fmla="val -114861"/>
              <a:gd name="adj2" fmla="val -209817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Returns a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DataFrame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758160" y="4211280"/>
            <a:ext cx="7708680" cy="14619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pd.read_table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('ch02/sample.csv',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sep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=',')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6592680" y="5055120"/>
            <a:ext cx="1690920" cy="334080"/>
          </a:xfrm>
          <a:prstGeom prst="wedgeRectCallout">
            <a:avLst>
              <a:gd name="adj1" fmla="val -24081"/>
              <a:gd name="adj2" fmla="val -191061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Delimeter to use</a:t>
            </a:r>
            <a:endParaRPr lang="en-US" sz="1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9003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Reading Large Files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It is possible to read large files in smaller fragments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Specify a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chunksize</a:t>
            </a: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to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read_csv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Size is number of lines to supply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761760" y="2326320"/>
            <a:ext cx="7708680" cy="258386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fragment =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pd.read_csv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('ch02/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sample.csv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',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chunksize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=1)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for line in fragment: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print(line)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2  3  4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6  7  8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6231960" y="3512880"/>
            <a:ext cx="2120400" cy="334080"/>
          </a:xfrm>
          <a:prstGeom prst="wedgeRectCallout">
            <a:avLst>
              <a:gd name="adj1" fmla="val -47991"/>
              <a:gd name="adj2" fmla="val -221071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Read a line at a time</a:t>
            </a:r>
            <a:endParaRPr lang="en-US" sz="1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092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Writing Data Out to Text Files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95440" y="1099080"/>
            <a:ext cx="8016480" cy="4937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Data can be exported to files in a delimited format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Can specify a separator too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649160" y="1524240"/>
            <a:ext cx="5657948" cy="20106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print(data)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1  9  10  11  12  some message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data.to_csv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('ch02/file1.csv')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6627240" y="2736360"/>
            <a:ext cx="1465920" cy="334080"/>
          </a:xfrm>
          <a:prstGeom prst="wedgeRectCallout">
            <a:avLst>
              <a:gd name="adj1" fmla="val -116465"/>
              <a:gd name="adj2" fmla="val 127923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Write to file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1649160" y="4172760"/>
            <a:ext cx="5657948" cy="36787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data.to_csv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('ch02/file1.csv',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sep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= '|')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2905040" y="5448107"/>
            <a:ext cx="2363999" cy="337100"/>
          </a:xfrm>
          <a:prstGeom prst="wedgeRectCallout">
            <a:avLst>
              <a:gd name="adj1" fmla="val 80824"/>
              <a:gd name="adj2" fmla="val -338787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Separator parameter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924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Can read in JSON data using Python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Create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DataFrame</a:t>
            </a: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from data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Consider the following JSON file: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JSON Data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720000" y="4121640"/>
            <a:ext cx="7708680" cy="206064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import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json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 =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json.loads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(open('ch02/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example.json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').read())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customers =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DataFrame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(data['customers'])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print(customers)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   name product  quantity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        Andersons   Bosch       100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Electrical Direct   Miele       200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6714360" y="5181120"/>
            <a:ext cx="1605240" cy="334080"/>
          </a:xfrm>
          <a:prstGeom prst="wedgeRectCallout">
            <a:avLst>
              <a:gd name="adj1" fmla="val -71953"/>
              <a:gd name="adj2" fmla="val -215718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Read JSON file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799560" y="2196666"/>
            <a:ext cx="7544520" cy="17931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{ "name":"jayne",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  "role":"sales",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   "customers" :  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     [{"name":"Andersons","product":"Bosch","quantity":100},     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      {"name":"ElectricalDirect","product":"Miele",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		"quantity":200}]}</a:t>
            </a:r>
            <a:endParaRPr lang="en-US" sz="1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371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81" y="895215"/>
            <a:ext cx="8016949" cy="5065062"/>
          </a:xfrm>
        </p:spPr>
        <p:txBody>
          <a:bodyPr/>
          <a:lstStyle/>
          <a:p>
            <a:r>
              <a:rPr lang="en-US" dirty="0"/>
              <a:t>Can read from SQL databases using a standard recipe</a:t>
            </a:r>
          </a:p>
          <a:p>
            <a:pPr lvl="1"/>
            <a:r>
              <a:rPr lang="en-US" dirty="0"/>
              <a:t>import the package for the particular database</a:t>
            </a:r>
          </a:p>
          <a:p>
            <a:pPr lvl="1"/>
            <a:r>
              <a:rPr lang="en-US" dirty="0"/>
              <a:t>open a connection </a:t>
            </a:r>
          </a:p>
          <a:p>
            <a:pPr lvl="1"/>
            <a:r>
              <a:rPr lang="en-US" dirty="0"/>
              <a:t>create a cursor</a:t>
            </a:r>
          </a:p>
          <a:p>
            <a:pPr lvl="1"/>
            <a:r>
              <a:rPr lang="en-US" dirty="0"/>
              <a:t>execute a query</a:t>
            </a:r>
          </a:p>
          <a:p>
            <a:pPr lvl="1"/>
            <a:r>
              <a:rPr lang="en-US" dirty="0"/>
              <a:t>iterate through the cursor or fetch the results to a list</a:t>
            </a:r>
          </a:p>
          <a:p>
            <a:pPr lvl="1"/>
            <a:r>
              <a:rPr lang="en-US" dirty="0"/>
              <a:t>close the connection when done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8936" y="2960323"/>
            <a:ext cx="8101694" cy="353943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import sqlite3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cn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= sqlite3.connect('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test.sqlite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')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curs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cn.cursor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curs.execute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("create table names (id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, name varchar(20))")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curs.execute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("insert into names values(1, 'Alice'), (2, 'Bob')")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cn.commit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curs.execute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("select * from names")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names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curs.fetchall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print(names)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names2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pd.read_sql_query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("select * from names",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cn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print(names2)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cn.close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[(1, 'Alice'), (2, 'Bob')]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50D47-5275-E645-B07F-32DCBC491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367" y="5544778"/>
            <a:ext cx="2676607" cy="83099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id   name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0   1  Alice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1   2    Bob</a:t>
            </a:r>
          </a:p>
        </p:txBody>
      </p:sp>
    </p:spTree>
    <p:extLst>
      <p:ext uri="{BB962C8B-B14F-4D97-AF65-F5344CB8AC3E}">
        <p14:creationId xmlns:p14="http://schemas.microsoft.com/office/powerpoint/2010/main" val="3074002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Other Formats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Python has many libraries for reading and writing different formats/sources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HTML and XML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not cover the details here, but at a high level data can be processed from: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HTML/XML sources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Binary formats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Microsoft Excel files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Web APIs (JSON)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Relational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27896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71266" y="1568086"/>
            <a:ext cx="6544134" cy="4101913"/>
          </a:xfrm>
        </p:spPr>
        <p:txBody>
          <a:bodyPr/>
          <a:lstStyle/>
          <a:p>
            <a:pPr eaLnBrk="1" hangingPunct="1"/>
            <a:r>
              <a:rPr lang="en-US" altLang="en-US" b="0" dirty="0"/>
              <a:t>Introduction to Pandas Data Structures </a:t>
            </a:r>
          </a:p>
          <a:p>
            <a:pPr lvl="1" eaLnBrk="1" hangingPunct="1"/>
            <a:r>
              <a:rPr lang="en-US" altLang="en-US" dirty="0"/>
              <a:t>Essential Functionality</a:t>
            </a:r>
          </a:p>
          <a:p>
            <a:pPr lvl="1" eaLnBrk="1" hangingPunct="1"/>
            <a:r>
              <a:rPr lang="en-US" altLang="en-US" dirty="0"/>
              <a:t>Reading From Data Sources</a:t>
            </a: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b="1" dirty="0"/>
              <a:t>Summarizing &amp; Computing Descriptive Statistics</a:t>
            </a:r>
            <a:endParaRPr lang="en-US" altLang="en-US" b="1" dirty="0"/>
          </a:p>
          <a:p>
            <a:pPr lvl="0"/>
            <a:r>
              <a:rPr lang="en-US" b="0" dirty="0"/>
              <a:t>Handling Missing Data</a:t>
            </a:r>
            <a:endParaRPr lang="en-GB" b="0" dirty="0"/>
          </a:p>
          <a:p>
            <a:pPr lvl="1" eaLnBrk="1" hangingPunct="1"/>
            <a:r>
              <a:rPr lang="en-US" dirty="0"/>
              <a:t>Hierarchical Indexing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Chapter Summary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60944" y="3430301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562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objects have a set of common mathematical and statistical methods</a:t>
            </a:r>
          </a:p>
          <a:p>
            <a:r>
              <a:rPr lang="en-US" dirty="0"/>
              <a:t>Most are reductions or summary statistics</a:t>
            </a:r>
          </a:p>
          <a:p>
            <a:pPr lvl="1"/>
            <a:r>
              <a:rPr lang="en-US" dirty="0"/>
              <a:t>Extract a single value, e.g., </a:t>
            </a:r>
            <a:r>
              <a:rPr lang="en-US" dirty="0">
                <a:latin typeface="Courier New"/>
                <a:cs typeface="Courier New"/>
              </a:rPr>
              <a:t>sum()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They exclude missing data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Summarizing and Computing Descriptive Statistics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02953" y="2851378"/>
            <a:ext cx="7909418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DataFrame([[1,np.nan],[3,4],[5,np.nan]],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        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 c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olumns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=['a','b'])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a    b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0  1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1  3  4.0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5  NaN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3364" y="4987530"/>
            <a:ext cx="2809537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data.sum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    9.0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4.0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55194" y="4725753"/>
            <a:ext cx="3471930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data.sum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(axis=1)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1    7.0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2706505" y="3882429"/>
            <a:ext cx="1574315" cy="338554"/>
          </a:xfrm>
          <a:prstGeom prst="wedgeRectCallout">
            <a:avLst>
              <a:gd name="adj1" fmla="val 58202"/>
              <a:gd name="adj2" fmla="val 30481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Sums columns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5833760" y="3680010"/>
            <a:ext cx="1356920" cy="338554"/>
          </a:xfrm>
          <a:prstGeom prst="wedgeRectCallout">
            <a:avLst>
              <a:gd name="adj1" fmla="val 64560"/>
              <a:gd name="adj2" fmla="val 2763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Sums rows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0119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Mathematical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methods return multiple values, e.g., </a:t>
            </a:r>
            <a:r>
              <a:rPr lang="en-US" dirty="0">
                <a:latin typeface="Courier New"/>
                <a:cs typeface="Courier New"/>
              </a:rPr>
              <a:t>describe()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Full list of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+mn-lt"/>
                <a:cs typeface="Courier New"/>
              </a:rPr>
              <a:t> methods found at:</a:t>
            </a: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http://pandas.pydata.org/pandas-docs/stable/generated/pandas.DataFrame.html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  <a:p>
            <a:pPr lvl="1"/>
            <a:endParaRPr lang="en-US" dirty="0">
              <a:latin typeface="+mn-lt"/>
              <a:cs typeface="Courier New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39874" y="1719155"/>
            <a:ext cx="2262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a    b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0  1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1  3  4.0</a:t>
            </a:r>
          </a:p>
          <a:p>
            <a:pPr marL="342900" indent="-342900">
              <a:buAutoNum type="arabicPlain" startAt="2"/>
            </a:pP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NaN</a:t>
            </a:r>
          </a:p>
          <a:p>
            <a:pPr marL="342900" indent="-342900">
              <a:buAutoNum type="arabicPlain" startAt="2"/>
            </a:pP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99329" y="1719155"/>
            <a:ext cx="3465022" cy="280076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data.describe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a    b</a:t>
            </a:r>
          </a:p>
          <a:p>
            <a:r>
              <a:rPr lang="ro-RO" sz="1600" dirty="0">
                <a:solidFill>
                  <a:schemeClr val="tx1"/>
                </a:solidFill>
                <a:latin typeface="Courier New"/>
                <a:cs typeface="Courier New"/>
              </a:rPr>
              <a:t>count  3.0  1.0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mean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3.0  4.0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std    2.0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min    1.0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25%    2.0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50%    3.0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75%    4.0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max    5.0  4.0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506232" y="3463566"/>
            <a:ext cx="1852322" cy="584775"/>
          </a:xfrm>
          <a:prstGeom prst="wedgeRectCallout">
            <a:avLst>
              <a:gd name="adj1" fmla="val -51609"/>
              <a:gd name="adj2" fmla="val -2966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Produces summary statistics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1590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and covariance are computed from pairs of arguments</a:t>
            </a:r>
          </a:p>
          <a:p>
            <a:r>
              <a:rPr lang="en-US" dirty="0"/>
              <a:t>Consider fetching data from Yahoo! Finance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Covariance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7250" y="2051555"/>
            <a:ext cx="7549500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import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pandas_datareader.data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as web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all_data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= {ticker: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web.get_data_yahoo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(ticker) for ticker in ['AAPL', 'IBM', 'MSFT', 'GOOG']}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all_data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['AAPL'])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7899" y="3791605"/>
            <a:ext cx="8752833" cy="255454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[2418 rows x 6 columns],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AAPL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':                   </a:t>
            </a:r>
            <a:endParaRPr lang="en-GB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	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Open        High         Low   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Close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Volume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                                                        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2010-01-04  626.951088  629.511067  624.241073  626.751061   3927000 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627.181073  627.841071  621.541045  623.991055   6031900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....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         Adj Close         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2010-01-04  313.062468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311.683844  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12400" y="3408531"/>
            <a:ext cx="1584281" cy="338554"/>
          </a:xfrm>
          <a:prstGeom prst="wedgeRectCallout">
            <a:avLst>
              <a:gd name="adj1" fmla="val -191270"/>
              <a:gd name="adj2" fmla="val 1998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Data returned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1867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Century Schoolbook" panose="02040604050505020304" pitchFamily="18" charset="0"/>
              </a:rPr>
              <a:t>Pandas</a:t>
            </a:r>
            <a:r>
              <a:rPr lang="en-US" dirty="0"/>
              <a:t> is an open-source, BSD-licensed library 	</a:t>
            </a:r>
          </a:p>
          <a:p>
            <a:pPr lvl="1"/>
            <a:r>
              <a:rPr lang="en-US" dirty="0"/>
              <a:t>Provides high-performance, easy-to-use data structures and data analysis tools </a:t>
            </a:r>
          </a:p>
          <a:p>
            <a:r>
              <a:rPr lang="en-US" dirty="0"/>
              <a:t>Common usages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import pandas as </a:t>
            </a:r>
            <a:r>
              <a:rPr lang="en-US" dirty="0" err="1">
                <a:latin typeface="Courier New"/>
                <a:cs typeface="Courier New"/>
              </a:rPr>
              <a:t>pd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from pandas import </a:t>
            </a:r>
            <a:r>
              <a:rPr lang="en-US" dirty="0" err="1">
                <a:latin typeface="Courier New"/>
                <a:cs typeface="Courier New"/>
              </a:rPr>
              <a:t>DataFrame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from pandas import Series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36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2987" y="4015895"/>
            <a:ext cx="7744531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returns = price.pct_change()</a:t>
            </a:r>
          </a:p>
          <a:p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returns.tail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())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AAPL      GOOG       IBM      MSFT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Date                                              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2017-03-23 -0.003536 -0.014477  0.000229 -0.002460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2017-03-24 -0.001987 -0.003853 -0.005663  0.001696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2017-03-27  0.001707  0.006238 -0.000345  0.001847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28575"/>
        </p:spPr>
        <p:txBody>
          <a:bodyPr/>
          <a:lstStyle/>
          <a:p>
            <a:r>
              <a:rPr lang="en-US" dirty="0"/>
              <a:t>Consider calculating the percentage change in the daily price of the stocks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Price Change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76245" y="1557929"/>
            <a:ext cx="7744531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price = DataFrame({ticker:data['Adj Close'] for 			ticker, data in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all_data.items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()})</a:t>
            </a:r>
          </a:p>
          <a:p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print(price)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  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AAPL       GOOG        IBM         MSFT                                   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2010-01-04   27.727039  313.062468  111.405000  25.555485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 27.774976  311.683844  110.059232  25.563741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2010-01-06   27.333178  303.826685  109.344283  25.406859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485695" y="4224648"/>
            <a:ext cx="1835497" cy="338554"/>
          </a:xfrm>
          <a:prstGeom prst="wedgeRectCallout">
            <a:avLst>
              <a:gd name="adj1" fmla="val -175627"/>
              <a:gd name="adj2" fmla="val -5894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Daily price change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8264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87775" y="3969480"/>
            <a:ext cx="5968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returns.cov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())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AAPL      GOOG       IBM      MSFT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AAPL  0.000267  0.000104  0.000075  0.000092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GOOG  0.000104  0.000242  0.000075  0.000106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IBM   0.000075  0.000075  0.000143  0.000085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MSFT  0.000092  0.000106  0.000085  0.000208</a:t>
            </a:r>
            <a:endParaRPr lang="is-I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1907955"/>
          </a:xfrm>
          <a:noFill/>
          <a:ln w="28575"/>
        </p:spPr>
        <p:txBody>
          <a:bodyPr/>
          <a:lstStyle/>
          <a:p>
            <a:r>
              <a:rPr lang="en-US" dirty="0">
                <a:latin typeface="+mn-lt"/>
                <a:cs typeface="Courier New"/>
              </a:rPr>
              <a:t>DataFrame</a:t>
            </a:r>
            <a:r>
              <a:rPr lang="en-US" dirty="0"/>
              <a:t>’s </a:t>
            </a:r>
            <a:r>
              <a:rPr lang="en-US" dirty="0">
                <a:latin typeface="Courier New"/>
                <a:cs typeface="Courier New"/>
              </a:rPr>
              <a:t>corr()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cov()</a:t>
            </a:r>
            <a:r>
              <a:rPr lang="en-US" dirty="0"/>
              <a:t> methods return a correlation or covariance matrix as a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87775" y="1967111"/>
            <a:ext cx="5968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returns.corr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AAPL      GOOG       IBM      MSFT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AAPL  1.000000  0.409814  0.382086  0.389641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GOOG  0.409814  1.000000  0.402671  0.471145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IBM   0.382086  0.402671  1.000000  0.495369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MSFT  0.389641  0.471145  0.495369  1.000000</a:t>
            </a:r>
            <a:endParaRPr lang="is-I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6313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71266" y="1568086"/>
            <a:ext cx="6544134" cy="4101913"/>
          </a:xfrm>
        </p:spPr>
        <p:txBody>
          <a:bodyPr/>
          <a:lstStyle/>
          <a:p>
            <a:pPr eaLnBrk="1" hangingPunct="1"/>
            <a:r>
              <a:rPr lang="en-US" altLang="en-US" b="0" dirty="0"/>
              <a:t>Introduction to Pandas Data Structures </a:t>
            </a:r>
          </a:p>
          <a:p>
            <a:pPr lvl="1" eaLnBrk="1" hangingPunct="1"/>
            <a:r>
              <a:rPr lang="en-US" altLang="en-US" dirty="0"/>
              <a:t>Essential Functionality</a:t>
            </a:r>
          </a:p>
          <a:p>
            <a:pPr lvl="1" eaLnBrk="1" hangingPunct="1"/>
            <a:r>
              <a:rPr lang="en-US" altLang="en-US" dirty="0"/>
              <a:t>Reading From Data Sources</a:t>
            </a: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Summarizing &amp; Computing Descriptive Statistics</a:t>
            </a:r>
            <a:endParaRPr lang="en-US" altLang="en-US" dirty="0"/>
          </a:p>
          <a:p>
            <a:pPr lvl="0"/>
            <a:r>
              <a:rPr lang="en-US" dirty="0"/>
              <a:t>Handling Missing Data</a:t>
            </a:r>
            <a:endParaRPr lang="en-GB" dirty="0"/>
          </a:p>
          <a:p>
            <a:pPr lvl="1" eaLnBrk="1" hangingPunct="1"/>
            <a:r>
              <a:rPr lang="en-US" dirty="0"/>
              <a:t>Hierarchical Indexing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Chapter Summary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60944" y="3936486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522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 is common in most data analysis applications</a:t>
            </a:r>
          </a:p>
          <a:p>
            <a:r>
              <a:rPr lang="en-US" dirty="0"/>
              <a:t>Pandas tries to make working with missing data as painless as possible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NaN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(NA)</a:t>
            </a:r>
            <a:r>
              <a:rPr lang="en-US" dirty="0"/>
              <a:t>value is used to represent missing data</a:t>
            </a:r>
          </a:p>
          <a:p>
            <a:r>
              <a:rPr lang="en-US" dirty="0"/>
              <a:t>Two approaches to working with missing data:</a:t>
            </a:r>
          </a:p>
          <a:p>
            <a:pPr lvl="1"/>
            <a:r>
              <a:rPr lang="en-US" dirty="0"/>
              <a:t>Filter out missing data</a:t>
            </a:r>
          </a:p>
          <a:p>
            <a:pPr lvl="1"/>
            <a:r>
              <a:rPr lang="en-US" dirty="0"/>
              <a:t>Fill in missing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627615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Missing Data: </a:t>
            </a:r>
            <a:r>
              <a:rPr lang="en-US" dirty="0">
                <a:latin typeface="Courier New"/>
                <a:cs typeface="Courier New"/>
              </a:rPr>
              <a:t>Series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92478" y="1055448"/>
            <a:ext cx="5178687" cy="538889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from numpy import nan as NA</a:t>
            </a:r>
          </a:p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Series([1,NA,2,3,4,NA])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3    3.0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4    4.0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  NaN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3    3.0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4    4.0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inplace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=True)</a:t>
            </a:r>
            <a:endParaRPr lang="is-IS" sz="16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261288" y="2801304"/>
            <a:ext cx="2630238" cy="1077218"/>
          </a:xfrm>
          <a:prstGeom prst="wedgeRectCallout">
            <a:avLst>
              <a:gd name="adj1" fmla="val -87267"/>
              <a:gd name="adj2" fmla="val 725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Returns only non-null values and index values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but does not modify the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original data set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9A356AA-23E1-A746-85F4-D4C4D307E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082" y="4447257"/>
            <a:ext cx="2630238" cy="830997"/>
          </a:xfrm>
          <a:prstGeom prst="wedgeRectCallout">
            <a:avLst>
              <a:gd name="adj1" fmla="val -86802"/>
              <a:gd name="adj2" fmla="val 8803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Reassign it back to the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same variable to modify it or use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inplace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708814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Missing Data: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6297" y="2384802"/>
            <a:ext cx="5446672" cy="58477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data = </a:t>
            </a:r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 ([[1,2,3],[NA,5,NA],[NA,NA,NA],[10,11,12]])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64493" y="1583093"/>
            <a:ext cx="2809537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6295" y="4929635"/>
            <a:ext cx="3749115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how='any'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6296" y="3041665"/>
            <a:ext cx="3749115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(how='all'))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pPr marL="342900" indent="-342900">
              <a:buAutoNum type="arabicPlain" startAt="3"/>
            </a:pP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10.0  11.0  12.0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A57C87-971E-C648-A65B-22EE2875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82" y="945835"/>
            <a:ext cx="8016949" cy="1438967"/>
          </a:xfrm>
        </p:spPr>
        <p:txBody>
          <a:bodyPr/>
          <a:lstStyle/>
          <a:p>
            <a:r>
              <a:rPr lang="en-US" dirty="0"/>
              <a:t>Useful parameters include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en-US" dirty="0"/>
              <a:t> which defaults to 0 for rows or 1 for columns</a:t>
            </a:r>
          </a:p>
          <a:p>
            <a:pPr lvl="1"/>
            <a:r>
              <a:rPr lang="en-US" dirty="0"/>
              <a:t>how which drops the row or column 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dirty="0"/>
              <a:t> one value is NA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/>
              <a:t> are 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F33BD-979E-E845-8AF8-392FDDD3A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3987" y="4929635"/>
            <a:ext cx="4685211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how='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any',axis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=1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Empty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Columns: []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Index {0, 1, 2, 3]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0467A-5211-CB45-9CA8-4C2D5B42A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3987" y="3041665"/>
            <a:ext cx="468521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how='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all',axis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=1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1  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5.0  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Nan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42900" indent="-342900">
              <a:buAutoNum type="arabicPlain" startAt="3"/>
            </a:pP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10.0  11.0  12.0</a:t>
            </a:r>
          </a:p>
        </p:txBody>
      </p:sp>
    </p:spTree>
    <p:extLst>
      <p:ext uri="{BB962C8B-B14F-4D97-AF65-F5344CB8AC3E}">
        <p14:creationId xmlns:p14="http://schemas.microsoft.com/office/powerpoint/2010/main" val="554901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6722" y="3860019"/>
            <a:ext cx="6811857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filled = data.fillna({0:10, 1:11, 2:12})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print(filled)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10.0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5.0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10.0  11.0  12.0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Missing Data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5850644" y="4815486"/>
            <a:ext cx="3010366" cy="830997"/>
          </a:xfrm>
          <a:prstGeom prst="wedgeRectCallout">
            <a:avLst>
              <a:gd name="adj1" fmla="val -65121"/>
              <a:gd name="adj2" fmla="val -13009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Supply dictionary with column:value pair for different fill values per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46722" y="1508475"/>
            <a:ext cx="2809537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74582" y="1343346"/>
            <a:ext cx="4272306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filled = data.fillna(0)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print(filled)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5.0 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  <a:r>
              <a:rPr lang="de-DE" sz="1600" dirty="0">
                <a:solidFill>
                  <a:srgbClr val="00B050"/>
                </a:solidFill>
                <a:latin typeface="Courier New"/>
                <a:cs typeface="Courier New"/>
              </a:rPr>
              <a:t>   </a:t>
            </a:r>
            <a:r>
              <a:rPr lang="de-DE" sz="1600" b="1" dirty="0">
                <a:solidFill>
                  <a:srgbClr val="00B050"/>
                </a:solidFill>
                <a:latin typeface="Courier New"/>
                <a:cs typeface="Courier New"/>
              </a:rPr>
              <a:t>0.0   0.0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</p:spTree>
    <p:extLst>
      <p:ext uri="{BB962C8B-B14F-4D97-AF65-F5344CB8AC3E}">
        <p14:creationId xmlns:p14="http://schemas.microsoft.com/office/powerpoint/2010/main" val="1962747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71266" y="1568086"/>
            <a:ext cx="6544134" cy="4101913"/>
          </a:xfrm>
        </p:spPr>
        <p:txBody>
          <a:bodyPr/>
          <a:lstStyle/>
          <a:p>
            <a:pPr eaLnBrk="1" hangingPunct="1"/>
            <a:r>
              <a:rPr lang="en-US" altLang="en-US" b="0" dirty="0"/>
              <a:t>Introduction to Pandas Data Structures </a:t>
            </a:r>
          </a:p>
          <a:p>
            <a:pPr lvl="1" eaLnBrk="1" hangingPunct="1"/>
            <a:r>
              <a:rPr lang="en-US" altLang="en-US" dirty="0"/>
              <a:t>Essential Functionality</a:t>
            </a:r>
          </a:p>
          <a:p>
            <a:pPr lvl="1" eaLnBrk="1" hangingPunct="1"/>
            <a:r>
              <a:rPr lang="en-US" altLang="en-US" dirty="0"/>
              <a:t>Reading From Data Sources</a:t>
            </a: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Summarizing &amp; Computing Descriptive Statistics</a:t>
            </a:r>
            <a:endParaRPr lang="en-US" altLang="en-US" dirty="0"/>
          </a:p>
          <a:p>
            <a:pPr lvl="0"/>
            <a:r>
              <a:rPr lang="en-US" b="0" dirty="0"/>
              <a:t>Handling Missing Data</a:t>
            </a:r>
            <a:endParaRPr lang="en-GB" b="0" dirty="0"/>
          </a:p>
          <a:p>
            <a:pPr lvl="1" eaLnBrk="1" hangingPunct="1"/>
            <a:r>
              <a:rPr lang="en-US" b="1" dirty="0"/>
              <a:t>Hierarchical Indexing</a:t>
            </a:r>
            <a:endParaRPr lang="en-US" altLang="en-US" b="1" dirty="0"/>
          </a:p>
          <a:p>
            <a:pPr lvl="1" eaLnBrk="1" hangingPunct="1"/>
            <a:r>
              <a:rPr lang="en-US" altLang="en-US" dirty="0"/>
              <a:t>Chapter Summary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60944" y="4507986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pPr>
                <a:defRPr/>
              </a:pPr>
              <a:endParaRPr lang="en-GB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chemeClr val="accent6"/>
                </a:solidFill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2225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n-US" dirty="0"/>
              <a:t>Allows multiple (at least two) index levels on an axis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Hierarchical Indexing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255" y="1546918"/>
            <a:ext cx="8710324" cy="83099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Series(np.random.randn(12), </a:t>
            </a:r>
            <a:r>
              <a:rPr lang="en-GB" sz="16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index=[['A','A','A','A','B','B','B','B','C','C','C',’C'],</a:t>
            </a:r>
            <a:r>
              <a:rPr lang="en-GB" sz="1600" b="1" dirty="0">
                <a:solidFill>
                  <a:schemeClr val="tx1"/>
                </a:solidFill>
                <a:latin typeface="Courier New"/>
                <a:cs typeface="Courier New"/>
              </a:rPr>
              <a:t>				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[1,2,3,4,1,2,3,4,1,2,3,4]])</a:t>
            </a:r>
            <a:endParaRPr lang="pt-BR" sz="16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9461" y="2453362"/>
            <a:ext cx="2809537" cy="390876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76255" y="2463404"/>
            <a:ext cx="2582683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2    0.504765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3    1.173850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4   -1.336820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01268" y="2458199"/>
            <a:ext cx="3014637" cy="378565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['A':'C']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477062" y="970554"/>
            <a:ext cx="2413438" cy="338554"/>
          </a:xfrm>
          <a:prstGeom prst="wedgeRectCallout">
            <a:avLst>
              <a:gd name="adj1" fmla="val -53096"/>
              <a:gd name="adj2" fmla="val 21243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Two-level index supplied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43325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Unstacking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Reshaping can be performed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: converts to </a:t>
            </a:r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using </a:t>
            </a:r>
            <a:r>
              <a:rPr lang="en-US" dirty="0">
                <a:latin typeface="Courier New"/>
                <a:cs typeface="Courier New"/>
              </a:rPr>
              <a:t>unstack()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to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using </a:t>
            </a:r>
            <a:r>
              <a:rPr lang="en-US" dirty="0">
                <a:latin typeface="Courier New"/>
                <a:cs typeface="Courier New"/>
              </a:rPr>
              <a:t>stack()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2172713"/>
            <a:ext cx="2510907" cy="390876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30809" y="2178453"/>
            <a:ext cx="5376697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data.unstack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())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       1         2         3         4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  0.498512  0.504765  1.173850 -1.336820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B -1.262746 -0.164154 -1.105161 -0.781278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-1.309080 -1.078479  0.515532  0.052269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306796" y="4589015"/>
            <a:ext cx="2832269" cy="584775"/>
          </a:xfrm>
          <a:prstGeom prst="wedgeRectCallout">
            <a:avLst>
              <a:gd name="adj1" fmla="val -18536"/>
              <a:gd name="adj2" fmla="val -21979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DataFrame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from hierarchical indexed </a:t>
            </a:r>
            <a:r>
              <a:rPr lang="en-GB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Series</a:t>
            </a:r>
            <a:endParaRPr lang="en-US" sz="1600" dirty="0">
              <a:solidFill>
                <a:schemeClr val="tx1"/>
              </a:solidFill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578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provides the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data structure</a:t>
            </a:r>
          </a:p>
          <a:p>
            <a:pPr lvl="1"/>
            <a:r>
              <a:rPr lang="en-US" dirty="0"/>
              <a:t>A one-dimensional array-like object</a:t>
            </a:r>
          </a:p>
          <a:p>
            <a:r>
              <a:rPr lang="en-US" dirty="0"/>
              <a:t>Contains:</a:t>
            </a:r>
          </a:p>
          <a:p>
            <a:pPr lvl="1"/>
            <a:r>
              <a:rPr lang="en-US" dirty="0"/>
              <a:t>Array of data</a:t>
            </a:r>
          </a:p>
          <a:p>
            <a:pPr lvl="1"/>
            <a:r>
              <a:rPr lang="en-US" dirty="0"/>
              <a:t>Array of data labels known as the index</a:t>
            </a:r>
          </a:p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object has </a:t>
            </a:r>
            <a:r>
              <a:rPr lang="en-US" dirty="0">
                <a:latin typeface="Courier New"/>
                <a:cs typeface="Courier New"/>
              </a:rPr>
              <a:t>values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index</a:t>
            </a:r>
            <a:r>
              <a:rPr lang="en-US" dirty="0"/>
              <a:t> properties</a:t>
            </a:r>
          </a:p>
          <a:p>
            <a:r>
              <a:rPr lang="en-US" dirty="0"/>
              <a:t>Can be thought of as a fixed-length dictionary</a:t>
            </a:r>
          </a:p>
        </p:txBody>
      </p:sp>
    </p:spTree>
    <p:extLst>
      <p:ext uri="{BB962C8B-B14F-4D97-AF65-F5344CB8AC3E}">
        <p14:creationId xmlns:p14="http://schemas.microsoft.com/office/powerpoint/2010/main" val="2954328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Unstacking (continued)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00469" y="2454503"/>
            <a:ext cx="3301063" cy="378565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data_frame.stack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3773" y="965337"/>
            <a:ext cx="5223588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data_frame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= data.unstack()</a:t>
            </a:r>
          </a:p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data_frame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       1         2         3         4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  0.498512  0.504765  1.173850 -1.336820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B -1.262746 -0.164154 -1.105161 -0.781278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-1.309080 -1.078479  0.515532  0.052269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2184051" y="4539220"/>
            <a:ext cx="2677595" cy="584776"/>
          </a:xfrm>
          <a:prstGeom prst="wedgeRectCallout">
            <a:avLst>
              <a:gd name="adj1" fmla="val 90613"/>
              <a:gd name="adj2" fmla="val -35359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Hierarchical indexed </a:t>
            </a:r>
            <a:r>
              <a:rPr lang="en-GB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Series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from </a:t>
            </a:r>
            <a:r>
              <a:rPr lang="en-GB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DataFrame</a:t>
            </a:r>
            <a:endParaRPr lang="en-US" sz="1600" dirty="0">
              <a:solidFill>
                <a:schemeClr val="tx1"/>
              </a:solidFill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177871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by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statistics methods have a level option allowing you to specify the level to work with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7973" y="1964481"/>
            <a:ext cx="2469258" cy="378565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(data)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59137" y="3165004"/>
            <a:ext cx="3954796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data.sum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level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=1))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-2.073314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 -0.737869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3    0.584221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4   -2.065829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631758" y="2468134"/>
            <a:ext cx="2677595" cy="338554"/>
          </a:xfrm>
          <a:prstGeom prst="wedgeRectCallout">
            <a:avLst>
              <a:gd name="adj1" fmla="val -8049"/>
              <a:gd name="adj2" fmla="val 16443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Second index level for sum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Arial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874520" y="4360057"/>
            <a:ext cx="2932355" cy="338554"/>
          </a:xfrm>
          <a:prstGeom prst="wedgeRectCallout">
            <a:avLst>
              <a:gd name="adj1" fmla="val -64072"/>
              <a:gd name="adj2" fmla="val -19442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 of all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1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second indexes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661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</a:t>
            </a:r>
            <a:r>
              <a:rPr lang="en-US" altLang="en-US" b="1" dirty="0"/>
              <a:t>E</a:t>
            </a:r>
            <a:r>
              <a:rPr altLang="en-US" b="1" dirty="0"/>
              <a:t>xercise </a:t>
            </a:r>
            <a:r>
              <a:rPr lang="en-US" altLang="en-US" b="1" dirty="0"/>
              <a:t>3.3: </a:t>
            </a:r>
            <a:br>
              <a:rPr lang="en-US" altLang="en-US" b="1" dirty="0"/>
            </a:br>
            <a:r>
              <a:rPr lang="en-US" altLang="en-US" b="1" dirty="0"/>
              <a:t>Working with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DataFrames</a:t>
            </a:r>
            <a:r>
              <a:rPr lang="en-US" altLang="en-US" b="1" dirty="0"/>
              <a:t>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endParaRPr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3.3</a:t>
            </a:r>
          </a:p>
        </p:txBody>
      </p:sp>
    </p:spTree>
    <p:extLst>
      <p:ext uri="{BB962C8B-B14F-4D97-AF65-F5344CB8AC3E}">
        <p14:creationId xmlns:p14="http://schemas.microsoft.com/office/powerpoint/2010/main" val="38374498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Pandas data structures</a:t>
            </a:r>
            <a:endParaRPr lang="en-GB" dirty="0"/>
          </a:p>
          <a:p>
            <a:pPr lvl="0"/>
            <a:r>
              <a:rPr lang="en-US" dirty="0"/>
              <a:t>Essential functionality of pandas</a:t>
            </a:r>
            <a:endParaRPr lang="en-GB" dirty="0"/>
          </a:p>
          <a:p>
            <a:pPr lvl="0"/>
            <a:r>
              <a:rPr lang="en-US" dirty="0"/>
              <a:t>Summarizing and computing descriptive statistics</a:t>
            </a:r>
            <a:endParaRPr lang="en-GB" dirty="0"/>
          </a:p>
          <a:p>
            <a:pPr lvl="0"/>
            <a:r>
              <a:rPr lang="en-US" dirty="0"/>
              <a:t>Handling missing data</a:t>
            </a:r>
            <a:endParaRPr lang="en-GB" dirty="0"/>
          </a:p>
          <a:p>
            <a:pPr lvl="0"/>
            <a:r>
              <a:rPr lang="en-US" dirty="0"/>
              <a:t>Hierarchical indexing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8316" y="958620"/>
            <a:ext cx="5887680" cy="477053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from pandas import Series</a:t>
            </a:r>
          </a:p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Series([1,2,3,4])</a:t>
            </a:r>
          </a:p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3    4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int64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data.values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([1, 2, 3, 4])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data.index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RangeIndex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(start=0, stop=4, step=1)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print(data[1])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2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840142" y="2066003"/>
            <a:ext cx="2407678" cy="830997"/>
          </a:xfrm>
          <a:prstGeom prst="wedgeRectCallout">
            <a:avLst>
              <a:gd name="adj1" fmla="val -173436"/>
              <a:gd name="adj2" fmla="val -687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Each data value is assigned an index from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through to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24540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create a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with a user-defined index for each data point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7375" y="2072507"/>
            <a:ext cx="8091521" cy="175432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 = Series([1,2,3,4], index=['a','b','c','d'])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data.index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([u'a', u'b', u'c', u'd'], dtype='object')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2857375" y="4458800"/>
            <a:ext cx="3878402" cy="338554"/>
          </a:xfrm>
          <a:prstGeom prst="wedgeRectCallout">
            <a:avLst>
              <a:gd name="adj1" fmla="val -59815"/>
              <a:gd name="adj2" fmla="val -35125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Index can be used to access data points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958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and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can be created by passing a dictionary</a:t>
            </a:r>
          </a:p>
          <a:p>
            <a:pPr lvl="1"/>
            <a:r>
              <a:rPr lang="en-US" dirty="0"/>
              <a:t>Dictionary keys are used for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 by default</a:t>
            </a:r>
          </a:p>
          <a:p>
            <a:pPr lvl="2"/>
            <a:r>
              <a:rPr lang="en-US" dirty="0"/>
              <a:t>Separate keys can be provided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1099" y="2239528"/>
            <a:ext cx="8824852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cities = {'Dublin': 200000, 'Athlone': 15000, 'Galway': 700000}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series1 = Series(cities)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series1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15000</a:t>
            </a:r>
          </a:p>
          <a:p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200000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Galway     700000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int64</a:t>
            </a:r>
          </a:p>
        </p:txBody>
      </p:sp>
    </p:spTree>
    <p:extLst>
      <p:ext uri="{BB962C8B-B14F-4D97-AF65-F5344CB8AC3E}">
        <p14:creationId xmlns:p14="http://schemas.microsoft.com/office/powerpoint/2010/main" val="125170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and Dictionaries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 key is provided,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Can use </a:t>
            </a:r>
            <a:r>
              <a:rPr lang="en-US" dirty="0">
                <a:latin typeface="Courier New"/>
                <a:cs typeface="Courier New"/>
              </a:rPr>
              <a:t>isnull()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notnull()</a:t>
            </a:r>
            <a:r>
              <a:rPr lang="en-US" dirty="0"/>
              <a:t> functions to detect missing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9803" y="1979716"/>
            <a:ext cx="7734240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cities = {'Dublin': 200000, 'Athlone': 15000, 'Galway': 700000}</a:t>
            </a: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indexes = ['Dublin', 'Athlone', 'Waterford']</a:t>
            </a: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series2 = Series(cities, index=indexes)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pt-B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</a:t>
            </a:r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(series2)</a:t>
            </a:r>
          </a:p>
          <a:p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200000.0</a:t>
            </a: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15000.0</a:t>
            </a: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 </a:t>
            </a:r>
            <a:r>
              <a:rPr lang="de-DE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NaN</a:t>
            </a:r>
            <a:endParaRPr lang="de-DE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: float64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598817" y="4614512"/>
            <a:ext cx="1566593" cy="338554"/>
          </a:xfrm>
          <a:prstGeom prst="wedgeRectCallout">
            <a:avLst>
              <a:gd name="adj1" fmla="val -105538"/>
              <a:gd name="adj2" fmla="val 12189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Missing value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4619224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EVEA5JW6U4JV-6-9958</_dlc_DocId>
    <_dlc_DocIdUrl xmlns="037063e9-a85e-4c78-8627-f1a9315663e5">
      <Url>https://portal.roitraining.com/Courses/_layouts/DocIdRedir.aspx?ID=EVEA5JW6U4JV-6-9958</Url>
      <Description>EVEA5JW6U4JV-6-9958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A1F8C2-0CB7-4B0D-AA1A-054546402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3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1839</TotalTime>
  <Words>4163</Words>
  <Application>Microsoft Macintosh PowerPoint</Application>
  <PresentationFormat>On-screen Show (4:3)</PresentationFormat>
  <Paragraphs>897</Paragraphs>
  <Slides>53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ＭＳ Ｐゴシック</vt:lpstr>
      <vt:lpstr>ＭＳ Ｐゴシック</vt:lpstr>
      <vt:lpstr>Arial</vt:lpstr>
      <vt:lpstr>Calibri</vt:lpstr>
      <vt:lpstr>Century Schoolbook</vt:lpstr>
      <vt:lpstr>Courier New</vt:lpstr>
      <vt:lpstr>Lucida Sans Unicode</vt:lpstr>
      <vt:lpstr>Tahoma</vt:lpstr>
      <vt:lpstr>Wingdings</vt:lpstr>
      <vt:lpstr>ROI Standard Theme</vt:lpstr>
      <vt:lpstr>Chapter 3: Getting Started with Pandas </vt:lpstr>
      <vt:lpstr>Chapter Objectives</vt:lpstr>
      <vt:lpstr>Chapter Concepts</vt:lpstr>
      <vt:lpstr>Introducing Pandas</vt:lpstr>
      <vt:lpstr>Pandas Series Data Structure</vt:lpstr>
      <vt:lpstr>Series Example</vt:lpstr>
      <vt:lpstr>Series Index</vt:lpstr>
      <vt:lpstr>Series and Dictionaries</vt:lpstr>
      <vt:lpstr>Series and Dictionaries (continued)</vt:lpstr>
      <vt:lpstr>Detecting Missing Data</vt:lpstr>
      <vt:lpstr>Exercise 3.1</vt:lpstr>
      <vt:lpstr>DataFrame</vt:lpstr>
      <vt:lpstr>DataFrame Example</vt:lpstr>
      <vt:lpstr>DataFrame Indexes</vt:lpstr>
      <vt:lpstr>Index Objects</vt:lpstr>
      <vt:lpstr>Exercise 3.2</vt:lpstr>
      <vt:lpstr>Chapter Concepts</vt:lpstr>
      <vt:lpstr>Series Indexing and Selection</vt:lpstr>
      <vt:lpstr>DataFrame Indexing and Selection</vt:lpstr>
      <vt:lpstr>DataFrame Indexing with ix, loc &amp; iloc</vt:lpstr>
      <vt:lpstr>Series  Arithmetic and Data Alignment</vt:lpstr>
      <vt:lpstr>DataFrame  Arithmetic and Data Alignment</vt:lpstr>
      <vt:lpstr>Arithmetic with Fill Values</vt:lpstr>
      <vt:lpstr>Function Application and Mapping</vt:lpstr>
      <vt:lpstr>Sorting</vt:lpstr>
      <vt:lpstr>Ranking</vt:lpstr>
      <vt:lpstr>Chapter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Data</vt:lpstr>
      <vt:lpstr>PowerPoint Presentation</vt:lpstr>
      <vt:lpstr>Chapter Concepts</vt:lpstr>
      <vt:lpstr>Summarizing and Computing Descriptive Statistics</vt:lpstr>
      <vt:lpstr>Pandas Mathematical Methods</vt:lpstr>
      <vt:lpstr>Correlation and Covariance</vt:lpstr>
      <vt:lpstr>Percentage Price Change</vt:lpstr>
      <vt:lpstr>Correlation and Covariance</vt:lpstr>
      <vt:lpstr>Chapter Concepts</vt:lpstr>
      <vt:lpstr>Handling Missing Data</vt:lpstr>
      <vt:lpstr>Filtering out Missing Data: Series</vt:lpstr>
      <vt:lpstr>Filtering out Missing Data: DataFrame</vt:lpstr>
      <vt:lpstr>Filling In Missing Data</vt:lpstr>
      <vt:lpstr>Chapter Concepts</vt:lpstr>
      <vt:lpstr>Hierarchical Indexing</vt:lpstr>
      <vt:lpstr>Stacking and Unstacking</vt:lpstr>
      <vt:lpstr>Stacking and Unstacking (continued)</vt:lpstr>
      <vt:lpstr>Summary Statistics by Level</vt:lpstr>
      <vt:lpstr>Exercise 3.3</vt:lpstr>
      <vt:lpstr>Chapter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Getting Started with Pandas </dc:title>
  <dc:creator>Linda Karsen</dc:creator>
  <cp:lastModifiedBy>Microsoft Office User</cp:lastModifiedBy>
  <cp:revision>82</cp:revision>
  <dcterms:created xsi:type="dcterms:W3CDTF">2017-04-03T16:55:00Z</dcterms:created>
  <dcterms:modified xsi:type="dcterms:W3CDTF">2019-09-17T22:05:22Z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49027c1e-c3bb-4191-adcb-179807ac3768</vt:lpwstr>
  </property>
</Properties>
</file>