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47"/>
  </p:notesMasterIdLst>
  <p:handoutMasterIdLst>
    <p:handoutMasterId r:id="rId48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4" r:id="rId12"/>
    <p:sldId id="269" r:id="rId13"/>
    <p:sldId id="270" r:id="rId14"/>
    <p:sldId id="272" r:id="rId15"/>
    <p:sldId id="274" r:id="rId16"/>
    <p:sldId id="275" r:id="rId17"/>
    <p:sldId id="334" r:id="rId18"/>
    <p:sldId id="277" r:id="rId19"/>
    <p:sldId id="278" r:id="rId20"/>
    <p:sldId id="279" r:id="rId21"/>
    <p:sldId id="281" r:id="rId22"/>
    <p:sldId id="282" r:id="rId23"/>
    <p:sldId id="283" r:id="rId24"/>
    <p:sldId id="299" r:id="rId25"/>
    <p:sldId id="284" r:id="rId26"/>
    <p:sldId id="285" r:id="rId27"/>
    <p:sldId id="286" r:id="rId28"/>
    <p:sldId id="287" r:id="rId29"/>
    <p:sldId id="288" r:id="rId30"/>
    <p:sldId id="316" r:id="rId31"/>
    <p:sldId id="327" r:id="rId32"/>
    <p:sldId id="328" r:id="rId33"/>
    <p:sldId id="331" r:id="rId34"/>
    <p:sldId id="289" r:id="rId35"/>
    <p:sldId id="333" r:id="rId36"/>
    <p:sldId id="319" r:id="rId37"/>
    <p:sldId id="332" r:id="rId38"/>
    <p:sldId id="320" r:id="rId39"/>
    <p:sldId id="335" r:id="rId40"/>
    <p:sldId id="322" r:id="rId41"/>
    <p:sldId id="323" r:id="rId42"/>
    <p:sldId id="325" r:id="rId43"/>
    <p:sldId id="329" r:id="rId44"/>
    <p:sldId id="336" r:id="rId45"/>
    <p:sldId id="337" r:id="rId4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5" autoAdjust="0"/>
    <p:restoredTop sz="83659" autoAdjust="0"/>
  </p:normalViewPr>
  <p:slideViewPr>
    <p:cSldViewPr snapToGrid="0">
      <p:cViewPr varScale="1">
        <p:scale>
          <a:sx n="84" d="100"/>
          <a:sy n="84" d="100"/>
        </p:scale>
        <p:origin x="184" y="544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894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592: Data Science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592: Data Science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7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7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6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0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8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2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55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2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8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04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25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0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34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45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6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4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592: Data Science with Python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Data Wrangling: Clean, Transform, Merge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0595" y="1306708"/>
            <a:ext cx="8422810" cy="95410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DataFrame(np.arange(8).reshape(4,2), 			 			index=['a','b','c','d'], columns=['one','two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DataFrame(7+np.arange(6).reshape(3,2),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			index=['a','b','d'], columns=['three','fou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r'])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11181" y="2561692"/>
            <a:ext cx="209834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three  four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  7     8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  9  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 11    124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0371" y="2561692"/>
            <a:ext cx="209834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   one  </a:t>
            </a:r>
            <a:r>
              <a:rPr lang="pl-PL" sz="1600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endParaRPr lang="pl-PL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0    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  2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  4    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6    7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0371" y="4453362"/>
            <a:ext cx="8422810" cy="5232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data = pd.concat([data1,data2], axis=1)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51991" y="2561692"/>
            <a:ext cx="2926377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one two three  four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a     0   1   7.0   8.0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b     2   3   9.0  10.0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c     4   5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d     6   7  11.0  12.0</a:t>
            </a:r>
          </a:p>
        </p:txBody>
      </p:sp>
    </p:spTree>
    <p:extLst>
      <p:ext uri="{BB962C8B-B14F-4D97-AF65-F5344CB8AC3E}">
        <p14:creationId xmlns:p14="http://schemas.microsoft.com/office/powerpoint/2010/main" val="252790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23120" y="3656730"/>
            <a:ext cx="3352684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56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result.unstack()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56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0  1  2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0  0  1  2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1  3  4  5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Reshaping and Pivoting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/>
        </p:spPr>
        <p:txBody>
          <a:bodyPr/>
          <a:lstStyle/>
          <a:p>
            <a:r>
              <a:rPr lang="en-US" dirty="0"/>
              <a:t>A number of operations are available for rearranging tabular data</a:t>
            </a:r>
          </a:p>
          <a:p>
            <a:pPr lvl="1"/>
            <a:r>
              <a:rPr lang="en-US" dirty="0"/>
              <a:t>Known as reshaping or pivoting</a:t>
            </a:r>
          </a:p>
          <a:p>
            <a:r>
              <a:rPr lang="en-US" dirty="0"/>
              <a:t>Hierarchical indexing provides a way to rearrange data in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: rotates or pivots data from columns to rows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unstack</a:t>
            </a:r>
            <a:r>
              <a:rPr lang="en-US" dirty="0"/>
              <a:t>: pivots data from rows into columns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01277" y="3005750"/>
            <a:ext cx="6941446" cy="41907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51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 = DataFrame(np.arange(6).reshape((2,3)))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717" y="3672935"/>
            <a:ext cx="2022654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52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52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0  1  2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0  0  1  2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1  3  4  5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31766" y="3657855"/>
            <a:ext cx="297971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53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data.stack()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53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0  0    0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1    1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1  0    3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1    4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2    5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int64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224867" y="5108435"/>
            <a:ext cx="1696099" cy="584776"/>
          </a:xfrm>
          <a:prstGeom prst="wedgeRectCallout">
            <a:avLst>
              <a:gd name="adj1" fmla="val -40207"/>
              <a:gd name="adj2" fmla="val -2348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Rotate from columns to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6902972" y="5232433"/>
            <a:ext cx="1622190" cy="584776"/>
          </a:xfrm>
          <a:prstGeom prst="wedgeRectCallout">
            <a:avLst>
              <a:gd name="adj1" fmla="val -7884"/>
              <a:gd name="adj2" fmla="val -2662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Pivot from rows to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133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Exercise 4.1: Combining and Merging Data Sets</a:t>
            </a:r>
            <a:endParaRPr altLang="en-US" b="1" dirty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200731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5635" y="1585913"/>
            <a:ext cx="5741988" cy="41021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Combining, Merging &amp; Reshaping Data Sets</a:t>
            </a:r>
          </a:p>
          <a:p>
            <a:pPr lvl="0"/>
            <a:r>
              <a:rPr lang="en-US" dirty="0"/>
              <a:t>Data Transformation</a:t>
            </a:r>
            <a:endParaRPr lang="en-GB" sz="2400" dirty="0"/>
          </a:p>
          <a:p>
            <a:pPr lvl="0"/>
            <a:r>
              <a:rPr lang="en-US" b="0" dirty="0"/>
              <a:t>Splitting &amp; Sampling Data</a:t>
            </a:r>
          </a:p>
          <a:p>
            <a:pPr lvl="0"/>
            <a:r>
              <a:rPr lang="en-US" b="0" dirty="0"/>
              <a:t>Free Form Text</a:t>
            </a:r>
            <a:endParaRPr lang="en-GB" b="0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35313" y="2324734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08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and cleaning are an important set of operations</a:t>
            </a:r>
          </a:p>
          <a:p>
            <a:r>
              <a:rPr lang="en-US" dirty="0"/>
              <a:t>Consider removing duplicates from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7964" y="2083741"/>
            <a:ext cx="7848073" cy="58477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63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data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= DataFrame({'c1' : ['a']*2 + ['b']*3,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				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'c2' : [10,10,11,12,12]})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0582" y="2941410"/>
            <a:ext cx="209834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c1  c2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b  11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b  12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b  12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05341" y="2952836"/>
            <a:ext cx="2367262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65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data.duplicated()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65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False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 True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29022" y="2941410"/>
            <a:ext cx="301427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66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data.drop_duplicates(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66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c1  c2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b  11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b  12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38794" y="5375259"/>
            <a:ext cx="1954137" cy="338554"/>
          </a:xfrm>
          <a:prstGeom prst="wedgeRectCallout">
            <a:avLst>
              <a:gd name="adj1" fmla="val -39305"/>
              <a:gd name="adj2" fmla="val -5874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Detect duplicates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229502" y="4977085"/>
            <a:ext cx="1623223" cy="338554"/>
          </a:xfrm>
          <a:prstGeom prst="wedgeRectCallout">
            <a:avLst>
              <a:gd name="adj1" fmla="val -31548"/>
              <a:gd name="adj2" fmla="val -4755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Drop duplicates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152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first observed duplicate is kept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take_last</a:t>
            </a:r>
            <a:r>
              <a:rPr lang="en-US" dirty="0"/>
              <a:t> parameter allows last one to be kept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48915" y="2096760"/>
            <a:ext cx="1882505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c1  c2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b  11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b  12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b  12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60760" y="2110539"/>
            <a:ext cx="301427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66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data.drop_duplicates(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66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c1  c2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b  11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b  12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275141" y="2020810"/>
            <a:ext cx="1713301" cy="584776"/>
          </a:xfrm>
          <a:prstGeom prst="wedgeRectCallout">
            <a:avLst>
              <a:gd name="adj1" fmla="val -74905"/>
              <a:gd name="adj2" fmla="val 406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Drop duplicates, keep first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3403" y="4195448"/>
            <a:ext cx="434347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70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data.drop_duplicates(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keep='last'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70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c1  c2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a  10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b  11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b  12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845825" y="3255689"/>
            <a:ext cx="1664426" cy="584776"/>
          </a:xfrm>
          <a:prstGeom prst="wedgeRectCallout">
            <a:avLst>
              <a:gd name="adj1" fmla="val -21502"/>
              <a:gd name="adj2" fmla="val 14502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Drop duplicates, keep last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80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for Specific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duplicate methods consider all columns</a:t>
            </a:r>
          </a:p>
          <a:p>
            <a:pPr lvl="1"/>
            <a:r>
              <a:rPr lang="en-US" dirty="0"/>
              <a:t>Provide a subset of columns to filter on</a:t>
            </a:r>
          </a:p>
          <a:p>
            <a:pPr lvl="2"/>
            <a:r>
              <a:rPr lang="en-US" dirty="0"/>
              <a:t>Will only consider subset for duplicates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2323" y="2210489"/>
            <a:ext cx="8479354" cy="58477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82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data = DataFrame({'c1' : ['a']*2 + ['b']*3,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		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'c2' : [10,10,11,12,12], 'c3' : [1,2,3,4,5]})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8795" y="3012434"/>
            <a:ext cx="188746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83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83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c1  c2  c3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a  10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a  10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b  11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b  12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b  12   5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05201" y="3025266"/>
            <a:ext cx="2328114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84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data.duplicated()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84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False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bool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221516" y="5447689"/>
            <a:ext cx="1427845" cy="338554"/>
          </a:xfrm>
          <a:prstGeom prst="wedgeRectCallout">
            <a:avLst>
              <a:gd name="adj1" fmla="val -39305"/>
              <a:gd name="adj2" fmla="val -5874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All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2261" y="3016258"/>
            <a:ext cx="303813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85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data.duplicated(['c1'])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85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False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 True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 True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169506" y="5432608"/>
            <a:ext cx="1594247" cy="338554"/>
          </a:xfrm>
          <a:prstGeom prst="wedgeRectCallout">
            <a:avLst>
              <a:gd name="adj1" fmla="val -9324"/>
              <a:gd name="adj2" fmla="val -55875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Only column c1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538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Using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a transformation on data based on values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or column in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r>
              <a:rPr lang="en-US" dirty="0"/>
              <a:t>Consider the following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that has a soccer player and the goals scored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7114" y="2837043"/>
            <a:ext cx="874977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97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 = DataFrame({'player':   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['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sanchez','vardy','costa','lukaku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'], 'goals' : [19,24,18,22]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})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62433" y="3742725"/>
            <a:ext cx="2619135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98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98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goals   player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0     19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s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anchez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1     24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2     18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osta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3     22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lukaku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528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Using Mapping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consider adding an extra column—the team the player belongs to</a:t>
            </a:r>
          </a:p>
          <a:p>
            <a:r>
              <a:rPr lang="en-US" dirty="0"/>
              <a:t>Define a mapping of player to team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mapping with </a:t>
            </a:r>
            <a:r>
              <a:rPr lang="en-US" dirty="0">
                <a:latin typeface="Courier New"/>
                <a:cs typeface="Courier New"/>
              </a:rPr>
              <a:t>map()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to add column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7045" y="2102243"/>
            <a:ext cx="8409911" cy="58477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player_team = { 'sanchez' : 'Arsenal','vardy':'Leicester',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		'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costa':'Chelsea','lukaku':'Eve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rton'}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8384" y="4073913"/>
            <a:ext cx="394752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101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101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team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0     19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s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anchez    Arsenal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1     24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Leicester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2     18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osta    Chelsea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3     22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lukaku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Everton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13669" y="5449579"/>
            <a:ext cx="1954137" cy="338554"/>
          </a:xfrm>
          <a:prstGeom prst="wedgeRectCallout">
            <a:avLst>
              <a:gd name="adj1" fmla="val -113574"/>
              <a:gd name="adj2" fmla="val -1669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New column added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661" y="3392685"/>
            <a:ext cx="7159112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data['team'] = data['player'].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(player_team)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201918" y="4405359"/>
            <a:ext cx="1702940" cy="584776"/>
          </a:xfrm>
          <a:prstGeom prst="wedgeRectCallout">
            <a:avLst>
              <a:gd name="adj1" fmla="val 5678"/>
              <a:gd name="adj2" fmla="val -351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Mapping of player to team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662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Using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example but some of the players names are capitalized and others are not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3853" y="2966424"/>
            <a:ext cx="8596294" cy="58477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108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player_team = { 'sanchez' : 'Arsenal','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':'Leicester',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	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costa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':'Chelsea','lukaku':'Ev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erton'}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4844" y="1961169"/>
            <a:ext cx="6914313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97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 = DataFrame({'player':   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['sanchez','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Costa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','lukaku'], 'goals' : [19,24,18,22]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})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75556" y="4307791"/>
            <a:ext cx="3819239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137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137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team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19  sanchez    Arsenal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1     24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Leicester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 18    Costa    Chelsea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3     22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lukaku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Everton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212123" y="4786645"/>
            <a:ext cx="2410059" cy="338554"/>
          </a:xfrm>
          <a:prstGeom prst="wedgeRectCallout">
            <a:avLst>
              <a:gd name="adj1" fmla="val -21149"/>
              <a:gd name="adj2" fmla="val -2338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Transform using function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6288" y="3783474"/>
            <a:ext cx="8471424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data['team'] = data['player'].map(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lambda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p: player_team[p.lower()])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583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Combining and merging data sets</a:t>
            </a:r>
            <a:endParaRPr lang="en-GB" dirty="0"/>
          </a:p>
          <a:p>
            <a:pPr lvl="0"/>
            <a:r>
              <a:rPr lang="en-US" dirty="0"/>
              <a:t>Reshaping and pivoting</a:t>
            </a:r>
            <a:endParaRPr lang="en-GB" dirty="0"/>
          </a:p>
          <a:p>
            <a:pPr lvl="0"/>
            <a:r>
              <a:rPr lang="en-US" dirty="0"/>
              <a:t>Data transformation</a:t>
            </a:r>
            <a:endParaRPr lang="en-GB" dirty="0"/>
          </a:p>
          <a:p>
            <a:r>
              <a:rPr lang="en-US" dirty="0"/>
              <a:t>Splitting and sampling data</a:t>
            </a:r>
          </a:p>
          <a:p>
            <a:r>
              <a:rPr lang="en-US" dirty="0"/>
              <a:t>Free form text</a:t>
            </a:r>
          </a:p>
        </p:txBody>
      </p:sp>
    </p:spTree>
    <p:extLst>
      <p:ext uri="{BB962C8B-B14F-4D97-AF65-F5344CB8AC3E}">
        <p14:creationId xmlns:p14="http://schemas.microsoft.com/office/powerpoint/2010/main" val="372202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73" y="234286"/>
            <a:ext cx="8785645" cy="627062"/>
          </a:xfrm>
        </p:spPr>
        <p:txBody>
          <a:bodyPr/>
          <a:lstStyle/>
          <a:p>
            <a:r>
              <a:rPr lang="en-US" dirty="0"/>
              <a:t>Differences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apply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apply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seem similar but have subtle differences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works on each element of a Series one at a time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iris['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petal_length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'].map(lambda x : x * 10)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multiplies 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dirty="0"/>
              <a:t> by 10</a:t>
            </a:r>
          </a:p>
          <a:p>
            <a:pPr lvl="1"/>
            <a:r>
              <a:rPr lang="en-US" dirty="0"/>
              <a:t>Note that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iris['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petal_length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'] </a:t>
            </a:r>
            <a:r>
              <a:rPr lang="en-US" dirty="0"/>
              <a:t>is a series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 works on columns or rows of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iris.iloc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[:,0:4].apply(sum) </a:t>
            </a:r>
            <a:r>
              <a:rPr lang="en-US" dirty="0">
                <a:sym typeface="Wingdings"/>
              </a:rPr>
              <a:t> returns the sum of each column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works on elements of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iris.iloc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[:,0:4].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applymap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(lambda x : x * 10) </a:t>
            </a:r>
            <a:r>
              <a:rPr lang="en-US" dirty="0">
                <a:sym typeface="Wingdings"/>
              </a:rPr>
              <a:t> multiplies each element by 10</a:t>
            </a:r>
          </a:p>
        </p:txBody>
      </p:sp>
    </p:spTree>
    <p:extLst>
      <p:ext uri="{BB962C8B-B14F-4D97-AF65-F5344CB8AC3E}">
        <p14:creationId xmlns:p14="http://schemas.microsoft.com/office/powerpoint/2010/main" val="177203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49814" cy="50650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replace()</a:t>
            </a:r>
            <a:r>
              <a:rPr lang="en-US" dirty="0"/>
              <a:t> method provides a flexible way to modify values in an object</a:t>
            </a:r>
          </a:p>
          <a:p>
            <a:r>
              <a:rPr lang="en-US" dirty="0"/>
              <a:t>Consider the following object</a:t>
            </a:r>
          </a:p>
          <a:p>
            <a:pPr lvl="1"/>
            <a:r>
              <a:rPr lang="en-US" dirty="0"/>
              <a:t>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means missing data</a:t>
            </a:r>
          </a:p>
          <a:p>
            <a:pPr lvl="1"/>
            <a:r>
              <a:rPr lang="en-US" dirty="0"/>
              <a:t>Replace can be used to replace with a NA value that pandas understands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Values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99153" y="2901082"/>
            <a:ext cx="674569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139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data = Series([1,2,-1,4,9,100,-1,900,1000])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13885" y="3414564"/>
            <a:ext cx="2009307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140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data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140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-1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4       9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5     100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6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-1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7     900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8    1000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78695" y="3414564"/>
            <a:ext cx="4294418" cy="280076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142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data.replace(-1,np.nan)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142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5     100.0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6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7     900.0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8    1000.0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281957" y="4476393"/>
            <a:ext cx="2224515" cy="338554"/>
          </a:xfrm>
          <a:prstGeom prst="wedgeRectCallout">
            <a:avLst>
              <a:gd name="adj1" fmla="val -41977"/>
              <a:gd name="adj2" fmla="val -2688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Replace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with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7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Values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values can be replaced by passing in a list of values to be replaced</a:t>
            </a:r>
          </a:p>
          <a:p>
            <a:pPr lvl="1"/>
            <a:r>
              <a:rPr lang="en-US" dirty="0"/>
              <a:t>Can pass dictionary if different replacement values are required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1" y="2078227"/>
            <a:ext cx="3357346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144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data.replace([-1,1000],np.nan)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144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5    100.0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6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7    900.0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8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440674" y="3680010"/>
            <a:ext cx="1565659" cy="830997"/>
          </a:xfrm>
          <a:prstGeom prst="wedgeRectCallout">
            <a:avLst>
              <a:gd name="adj1" fmla="val -28061"/>
              <a:gd name="adj2" fmla="val -18306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Replace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1000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with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32307" y="2484400"/>
            <a:ext cx="4284384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In [</a:t>
            </a:r>
            <a:r>
              <a:rPr lang="pl-PL" sz="1600" b="1" dirty="0">
                <a:solidFill>
                  <a:srgbClr val="000000"/>
                </a:solidFill>
                <a:latin typeface="Courier New"/>
                <a:cs typeface="Courier New"/>
              </a:rPr>
              <a:t>145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pl-PL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data.replace</a:t>
            </a:r>
            <a:r>
              <a:rPr lang="pl-PL" sz="1600" b="1" dirty="0">
                <a:solidFill>
                  <a:srgbClr val="000000"/>
                </a:solidFill>
                <a:latin typeface="Courier New"/>
                <a:cs typeface="Courier New"/>
              </a:rPr>
              <a:t>({-1:np.nan, 1000:0}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rgbClr val="000000"/>
                </a:solidFill>
                <a:latin typeface="Courier New"/>
                <a:cs typeface="Courier New"/>
              </a:rPr>
              <a:t>145</a:t>
            </a:r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0      1.0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1      2.0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      </a:t>
            </a:r>
            <a:r>
              <a:rPr lang="mr-IN" sz="1600" b="1" dirty="0">
                <a:solidFill>
                  <a:srgbClr val="000000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3      4.0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4      9.0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5    100.0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6      </a:t>
            </a:r>
            <a:r>
              <a:rPr lang="mr-IN" sz="1600" b="1" dirty="0">
                <a:solidFill>
                  <a:srgbClr val="000000"/>
                </a:solidFill>
                <a:latin typeface="Courier New"/>
                <a:cs typeface="Courier New"/>
              </a:rPr>
              <a:t>NaN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7    900.0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8      </a:t>
            </a:r>
            <a:r>
              <a:rPr lang="mr-IN" sz="1600" b="1" dirty="0">
                <a:solidFill>
                  <a:srgbClr val="00000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457776" y="4131004"/>
            <a:ext cx="1565659" cy="830997"/>
          </a:xfrm>
          <a:prstGeom prst="wedgeRectCallout">
            <a:avLst>
              <a:gd name="adj1" fmla="val 34198"/>
              <a:gd name="adj2" fmla="val -1837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Replace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with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1000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with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7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and Binning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to discretize continuous data into bins for analysis</a:t>
            </a:r>
          </a:p>
          <a:p>
            <a:r>
              <a:rPr lang="en-US" dirty="0"/>
              <a:t>E.g., profile shoppers to e-commerce site for product recommendations</a:t>
            </a:r>
          </a:p>
          <a:p>
            <a:r>
              <a:rPr lang="en-US" dirty="0"/>
              <a:t>Consider we have a set of customers ages (for simplicity just show age)</a:t>
            </a:r>
          </a:p>
          <a:p>
            <a:pPr lvl="1"/>
            <a:r>
              <a:rPr lang="en-US" dirty="0"/>
              <a:t>We want to group them into discrete age brackets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divide ages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age_brackets</a:t>
            </a:r>
            <a:r>
              <a:rPr lang="en-US" dirty="0"/>
              <a:t>, use </a:t>
            </a:r>
            <a:r>
              <a:rPr lang="en-US" dirty="0">
                <a:latin typeface="Courier New"/>
                <a:cs typeface="Courier New"/>
              </a:rPr>
              <a:t>cut()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Divides into bins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7545" y="2718527"/>
            <a:ext cx="8328911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156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customer_ages = [21,65,43,44,71,64,27,20,28,24,55,33,29]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157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age_brackets = [18,25,40,60,100]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17442" y="4680965"/>
            <a:ext cx="627759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categories = pd.cut(customer_ages, age_brackets)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014711" y="5401121"/>
            <a:ext cx="2410059" cy="584776"/>
          </a:xfrm>
          <a:prstGeom prst="wedgeRectCallout">
            <a:avLst>
              <a:gd name="adj1" fmla="val -52337"/>
              <a:gd name="adj2" fmla="val -1113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Divide into bins 18-25, 25-40, 40-60, 60-100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435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and Binning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783532"/>
            <a:ext cx="8016949" cy="4582909"/>
          </a:xfrm>
          <a:effectLst/>
        </p:spPr>
        <p:txBody>
          <a:bodyPr/>
          <a:lstStyle/>
          <a:p>
            <a:r>
              <a:rPr lang="en-US" dirty="0"/>
              <a:t>The object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cut()</a:t>
            </a:r>
            <a:r>
              <a:rPr lang="en-US" dirty="0"/>
              <a:t> returns is a </a:t>
            </a:r>
            <a:r>
              <a:rPr lang="en-US" dirty="0">
                <a:latin typeface="Courier New"/>
                <a:cs typeface="Courier New"/>
              </a:rPr>
              <a:t>Categorica</a:t>
            </a:r>
            <a:r>
              <a:rPr lang="en-US" dirty="0"/>
              <a:t>l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 means that the side is open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mean its closed</a:t>
            </a:r>
          </a:p>
          <a:p>
            <a:pPr lvl="1"/>
            <a:r>
              <a:rPr lang="en-US" dirty="0"/>
              <a:t>So, </a:t>
            </a:r>
            <a:r>
              <a:rPr lang="en-US" dirty="0">
                <a:latin typeface="Courier New"/>
                <a:cs typeface="Courier New"/>
              </a:rPr>
              <a:t>(18,25]</a:t>
            </a:r>
            <a:r>
              <a:rPr lang="en-US" dirty="0"/>
              <a:t> means greater than 18 up to and including 25</a:t>
            </a:r>
          </a:p>
          <a:p>
            <a:pPr lvl="1"/>
            <a:r>
              <a:rPr lang="en-US" dirty="0"/>
              <a:t>Which side is closed can be controlled by passing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right=True/False</a:t>
            </a:r>
            <a:r>
              <a:rPr lang="en-US" dirty="0"/>
              <a:t> to cut</a:t>
            </a:r>
          </a:p>
          <a:p>
            <a:pPr lvl="2"/>
            <a:r>
              <a:rPr lang="en-US" dirty="0"/>
              <a:t>True is default (closed)</a:t>
            </a:r>
          </a:p>
          <a:p>
            <a:r>
              <a:rPr lang="en-US" dirty="0">
                <a:latin typeface="Courier New"/>
                <a:cs typeface="Courier New"/>
              </a:rPr>
              <a:t>value_counts()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method displays the number of items in each age bracket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2588" y="1310953"/>
            <a:ext cx="60988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categories = pd.cut(customer_ages, age_brackets)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04796" y="4405811"/>
            <a:ext cx="4793942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164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pd.value_counts(categories)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164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(25, 40]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(60, 100]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(40, 60]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(18, 25]     3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137475" y="5138419"/>
            <a:ext cx="1978545" cy="584776"/>
          </a:xfrm>
          <a:prstGeom prst="wedgeRectCallout">
            <a:avLst>
              <a:gd name="adj1" fmla="val -105027"/>
              <a:gd name="adj2" fmla="val -642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Bin and number of items in this bin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957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and Binning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set the bin names</a:t>
            </a:r>
          </a:p>
          <a:p>
            <a:pPr lvl="1"/>
            <a:r>
              <a:rPr lang="en-US" dirty="0"/>
              <a:t>Pass list or array of values to labels option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cut()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67854" y="2007223"/>
            <a:ext cx="7462161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165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category_names = ['Student', 'Young Adult',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		'Middle Age', 'Senior']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166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categories = pd.cut(customer_ages, age_brackets,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				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labels=category_names)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 [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167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]: pd.value_counts(categories)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Out[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167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]: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Young Adult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Senior         3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Middle Age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Student        3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03654" y="4668498"/>
            <a:ext cx="2410059" cy="338554"/>
          </a:xfrm>
          <a:prstGeom prst="wedgeRectCallout">
            <a:avLst>
              <a:gd name="adj1" fmla="val -52337"/>
              <a:gd name="adj2" fmla="val -4536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Provide labels for bins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788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numbers in a data 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in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09007" y="4333499"/>
            <a:ext cx="8778240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from sklearn import preprocessing as pp</a:t>
            </a:r>
          </a:p>
          <a:p>
            <a:r>
              <a:rPr lang="en-US" sz="1600" dirty="0"/>
              <a:t>x = fatal.NumberOfFatalities</a:t>
            </a:r>
          </a:p>
          <a:p>
            <a:r>
              <a:rPr lang="en-US" sz="1600" dirty="0"/>
              <a:t>print (x.mean(), x.std(), x.min(), x.max()) </a:t>
            </a:r>
            <a:r>
              <a:rPr lang="en-US" sz="1300" dirty="0">
                <a:sym typeface="Wingdings"/>
              </a:rPr>
              <a:t> </a:t>
            </a:r>
            <a:r>
              <a:rPr lang="is-IS" sz="1300" dirty="0">
                <a:sym typeface="Wingdings"/>
              </a:rPr>
              <a:t>171 624 0 4628</a:t>
            </a:r>
            <a:endParaRPr lang="en-US" sz="1300" dirty="0"/>
          </a:p>
          <a:p>
            <a:r>
              <a:rPr lang="en-US" sz="1600" dirty="0"/>
              <a:t>pp.scale(x, with_mean = False, with_std = False)</a:t>
            </a:r>
            <a:r>
              <a:rPr lang="en-US" sz="1300" dirty="0"/>
              <a:t> </a:t>
            </a:r>
            <a:r>
              <a:rPr lang="en-US" sz="1300" dirty="0">
                <a:sym typeface="Wingdings"/>
              </a:rPr>
              <a:t> </a:t>
            </a:r>
            <a:r>
              <a:rPr lang="tr-TR" sz="1300" dirty="0">
                <a:sym typeface="Wingdings"/>
              </a:rPr>
              <a:t>[60 218 149  88 137]</a:t>
            </a:r>
            <a:endParaRPr lang="en-US" sz="1300" dirty="0"/>
          </a:p>
          <a:p>
            <a:r>
              <a:rPr lang="en-US" sz="1600" dirty="0"/>
              <a:t>pp.scale(x, with_mean = True, with_std = False)</a:t>
            </a:r>
            <a:r>
              <a:rPr lang="en-US" sz="1300" dirty="0"/>
              <a:t> </a:t>
            </a:r>
            <a:r>
              <a:rPr lang="en-US" sz="1300" dirty="0">
                <a:sym typeface="Wingdings"/>
              </a:rPr>
              <a:t> </a:t>
            </a:r>
            <a:r>
              <a:rPr lang="tr-TR" sz="1300" dirty="0">
                <a:sym typeface="Wingdings"/>
              </a:rPr>
              <a:t>[-111 46 -22 -83 -34]</a:t>
            </a:r>
            <a:endParaRPr lang="en-US" sz="1300" dirty="0">
              <a:cs typeface="Courier New" panose="02070309020205020404" pitchFamily="49" charset="0"/>
            </a:endParaRPr>
          </a:p>
          <a:p>
            <a:r>
              <a:rPr lang="en-US" sz="1600" dirty="0"/>
              <a:t>pp.scale(x, with_mean = False, with_std = True)</a:t>
            </a:r>
            <a:r>
              <a:rPr lang="en-US" sz="1300" dirty="0"/>
              <a:t> </a:t>
            </a:r>
            <a:r>
              <a:rPr lang="en-US" sz="1300" dirty="0">
                <a:sym typeface="Wingdings"/>
              </a:rPr>
              <a:t> </a:t>
            </a:r>
            <a:r>
              <a:rPr lang="pt-BR" sz="1200" dirty="0">
                <a:sym typeface="Wingdings"/>
              </a:rPr>
              <a:t>[0.09 0.35 0.24 0.14 0.22]</a:t>
            </a:r>
            <a:endParaRPr lang="en-US" sz="1200" dirty="0"/>
          </a:p>
          <a:p>
            <a:r>
              <a:rPr lang="en-US" sz="1600" dirty="0"/>
              <a:t>pp.scale(x, with_mean = True, with_std = True)</a:t>
            </a:r>
            <a:r>
              <a:rPr lang="en-US" sz="1300" dirty="0"/>
              <a:t> </a:t>
            </a:r>
            <a:r>
              <a:rPr lang="en-US" sz="1300" dirty="0">
                <a:sym typeface="Wingdings"/>
              </a:rPr>
              <a:t> </a:t>
            </a:r>
            <a:r>
              <a:rPr lang="tr-TR" sz="1100" dirty="0">
                <a:sym typeface="Wingdings"/>
              </a:rPr>
              <a:t>[-0.17 0.07 -0.03 -0.13 -0.05]</a:t>
            </a:r>
            <a:endParaRPr lang="en-US" sz="11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8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person_data = { 'id': ['1', '2', '3', '4', '5'],</a:t>
            </a:r>
          </a:p>
          <a:p>
            <a:r>
              <a:rPr lang="en-US" dirty="0"/>
              <a:t>  'first_name': ['John', 'Sue', 'Jack', 'Alice', 'Joe'],</a:t>
            </a:r>
          </a:p>
          <a:p>
            <a:r>
              <a:rPr lang="en-US" dirty="0"/>
              <a:t>  'status': ['Active', 'Active', 'Pending', 'Cancelled',</a:t>
            </a:r>
          </a:p>
          <a:p>
            <a:r>
              <a:rPr lang="en-US" dirty="0"/>
              <a:t>  'Cancelled']}</a:t>
            </a:r>
          </a:p>
          <a:p>
            <a:r>
              <a:rPr lang="en-US" dirty="0"/>
              <a:t>df1 = pd.DataFrame(person_data, columns = ['id', 'first_name',</a:t>
            </a:r>
          </a:p>
          <a:p>
            <a:r>
              <a:rPr lang="en-US" dirty="0"/>
              <a:t>     'status'])</a:t>
            </a:r>
          </a:p>
          <a:p>
            <a:r>
              <a:rPr lang="en-US" dirty="0"/>
              <a:t>print (df1)</a:t>
            </a:r>
          </a:p>
          <a:p>
            <a:r>
              <a:rPr lang="en-US" dirty="0"/>
              <a:t>df1.status = pd.Categorical(df1.status).codes</a:t>
            </a:r>
          </a:p>
          <a:p>
            <a:r>
              <a:rPr lang="en-US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50172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person_data = { 'id': ['1', '2', '3', '4', '5'],</a:t>
            </a:r>
          </a:p>
          <a:p>
            <a:r>
              <a:rPr lang="en-US" dirty="0"/>
              <a:t>  'first_name': ['John', 'Sue', 'Jack', 'Alice', 'Joe'],</a:t>
            </a:r>
          </a:p>
          <a:p>
            <a:r>
              <a:rPr lang="en-US" dirty="0"/>
              <a:t>  'status': ['Active', 'Active', 'Pending', 'Cancelled',</a:t>
            </a:r>
          </a:p>
          <a:p>
            <a:r>
              <a:rPr lang="en-US" dirty="0"/>
              <a:t>  'Cancelled']}</a:t>
            </a:r>
          </a:p>
          <a:p>
            <a:r>
              <a:rPr lang="en-US" dirty="0"/>
              <a:t>df1 = pd.DataFrame(person_data, columns = ['id', 'first_name', 'status'])</a:t>
            </a:r>
          </a:p>
          <a:p>
            <a:r>
              <a:rPr lang="en-US" dirty="0"/>
              <a:t>print (df1)</a:t>
            </a:r>
          </a:p>
          <a:p>
            <a:r>
              <a:rPr lang="en-US" dirty="0"/>
              <a:t>dummies = pd.get_dummies(df1.status, drop_first = True)</a:t>
            </a:r>
          </a:p>
          <a:p>
            <a:r>
              <a:rPr lang="en-US" dirty="0"/>
              <a:t>df2 = pd.concat([df1[['id','first_name']], dummies], axis = 1)</a:t>
            </a:r>
          </a:p>
          <a:p>
            <a:r>
              <a:rPr lang="en-US" dirty="0"/>
              <a:t>print (df2)</a:t>
            </a:r>
          </a:p>
          <a:p>
            <a:r>
              <a:rPr lang="en-US" dirty="0"/>
              <a:t>dummies = pd.get_dummies(df1.status, drop_first = False)</a:t>
            </a:r>
          </a:p>
          <a:p>
            <a:r>
              <a:rPr lang="en-US" dirty="0"/>
              <a:t>df3 = pd.concat([df1[['id','first_name']], dummies], axis = 1)</a:t>
            </a:r>
          </a:p>
          <a:p>
            <a:r>
              <a:rPr lang="en-US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293046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67" y="3749040"/>
            <a:ext cx="2720602" cy="23961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65795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&amp;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Naïve Bayes and Decision Trees that don’t use distance calculations don't usually need to be dummy coded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4EA81-175A-0748-8103-FB1BFA48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09" y="3749040"/>
            <a:ext cx="5702208" cy="224676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dummy_code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(data, columns,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drop_first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= True):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for c in columns: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  dummies =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pd.get_dummies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(data[c], \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       prefix = c,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drop_first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drop_first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= list(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data.columns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).index(c)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  data =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pd.concat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([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data.iloc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[:,: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],\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       dummies,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data.iloc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[:,i+1:]], axis = 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return data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df2 =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dummy_code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, ['type'], </a:t>
            </a:r>
            <a:r>
              <a:rPr lang="en-US" sz="1400" dirty="0" err="1">
                <a:solidFill>
                  <a:schemeClr val="tx1"/>
                </a:solidFill>
                <a:latin typeface="Courier New"/>
                <a:cs typeface="Courier New"/>
              </a:rPr>
              <a:t>drop_first</a:t>
            </a:r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4723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5635" y="1585913"/>
            <a:ext cx="5741988" cy="4102100"/>
          </a:xfrm>
        </p:spPr>
        <p:txBody>
          <a:bodyPr/>
          <a:lstStyle/>
          <a:p>
            <a:pPr eaLnBrk="1" hangingPunct="1"/>
            <a:r>
              <a:rPr lang="en-US" altLang="en-US" dirty="0"/>
              <a:t>Combining, Merging &amp; Reshaping Data Sets</a:t>
            </a:r>
          </a:p>
          <a:p>
            <a:pPr lvl="0"/>
            <a:r>
              <a:rPr lang="en-US" b="0" dirty="0"/>
              <a:t>Data Transformation</a:t>
            </a:r>
            <a:endParaRPr lang="en-GB" sz="2400" b="0" dirty="0"/>
          </a:p>
          <a:p>
            <a:pPr lvl="0"/>
            <a:r>
              <a:rPr lang="en-US" b="0" dirty="0"/>
              <a:t>Splitting &amp; Sampling Data</a:t>
            </a:r>
          </a:p>
          <a:p>
            <a:pPr lvl="0"/>
            <a:r>
              <a:rPr lang="en-US" b="0" dirty="0"/>
              <a:t>Free Form Text</a:t>
            </a:r>
            <a:endParaRPr lang="en-GB" b="0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17261" y="169820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477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Exercise 4.2: Transforming Data</a:t>
            </a:r>
            <a:endParaRPr altLang="en-US" b="1" dirty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872430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5635" y="1585913"/>
            <a:ext cx="5741988" cy="41021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Combining, Merging &amp; Reshaping Data Sets</a:t>
            </a:r>
          </a:p>
          <a:p>
            <a:pPr lvl="0"/>
            <a:r>
              <a:rPr lang="en-US" b="0" dirty="0"/>
              <a:t>Data Transformation</a:t>
            </a:r>
            <a:endParaRPr lang="en-GB" sz="2400" b="0" dirty="0"/>
          </a:p>
          <a:p>
            <a:pPr lvl="0"/>
            <a:r>
              <a:rPr lang="en-US" dirty="0"/>
              <a:t>Splitting &amp; Sampling Data</a:t>
            </a:r>
          </a:p>
          <a:p>
            <a:pPr lvl="0"/>
            <a:r>
              <a:rPr lang="en-US" b="0" dirty="0"/>
              <a:t>Free Form Text</a:t>
            </a:r>
            <a:endParaRPr lang="en-GB" b="0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35313" y="293433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17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 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66114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00380" y="2189086"/>
            <a:ext cx="6143240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train = fatal.sample(frac=0.8,random_state=200)</a:t>
            </a:r>
          </a:p>
          <a:p>
            <a:r>
              <a:rPr lang="en-US" dirty="0"/>
              <a:t>test = fatal[~fatal.index.isin(train.index)]</a:t>
            </a:r>
          </a:p>
          <a:p>
            <a:r>
              <a:rPr lang="en-US" dirty="0"/>
              <a:t>x0 = fatal.ProgramType</a:t>
            </a:r>
          </a:p>
          <a:p>
            <a:r>
              <a:rPr lang="en-US" dirty="0"/>
              <a:t>x1 = train.ProgramType</a:t>
            </a:r>
          </a:p>
          <a:p>
            <a:r>
              <a:rPr lang="en-US" dirty="0"/>
              <a:t>x2 = test.ProgramTypeprint(x0.value_counts()/x0.count())</a:t>
            </a:r>
          </a:p>
          <a:p>
            <a:r>
              <a:rPr lang="en-US" dirty="0"/>
              <a:t>print(x1.value_counts()/x1.count())</a:t>
            </a:r>
          </a:p>
          <a:p>
            <a:r>
              <a:rPr lang="en-US" dirty="0"/>
              <a:t>print(x2.value_counts()/x2.count())</a:t>
            </a:r>
          </a:p>
          <a:p>
            <a:r>
              <a:rPr lang="en-US" dirty="0"/>
              <a:t>print (fatal.shape, train.shape, test.shape)</a:t>
            </a:r>
          </a:p>
          <a:p>
            <a:endParaRPr lang="en-US" dirty="0"/>
          </a:p>
          <a:p>
            <a:r>
              <a:rPr lang="en-US" dirty="0"/>
              <a:t>1     0.5</a:t>
            </a:r>
          </a:p>
          <a:p>
            <a:r>
              <a:rPr lang="en-US" dirty="0"/>
              <a:t>0     0.5</a:t>
            </a:r>
          </a:p>
          <a:p>
            <a:endParaRPr lang="en-US" dirty="0"/>
          </a:p>
          <a:p>
            <a:r>
              <a:rPr lang="en-US" dirty="0"/>
              <a:t>1     0.592</a:t>
            </a:r>
          </a:p>
          <a:p>
            <a:r>
              <a:rPr lang="en-US" dirty="0"/>
              <a:t>0     0.470</a:t>
            </a:r>
          </a:p>
          <a:p>
            <a:endParaRPr lang="en-US" dirty="0"/>
          </a:p>
          <a:p>
            <a:r>
              <a:rPr lang="en-US" dirty="0"/>
              <a:t>1     0.625</a:t>
            </a:r>
          </a:p>
          <a:p>
            <a:r>
              <a:rPr lang="en-US" dirty="0"/>
              <a:t>0     0.375</a:t>
            </a:r>
          </a:p>
          <a:p>
            <a:endParaRPr lang="en-US" dirty="0"/>
          </a:p>
          <a:p>
            <a:r>
              <a:rPr lang="is-IS" dirty="0"/>
              <a:t>(42, 11) (34, 11) (8, 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0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91236" y="2170798"/>
            <a:ext cx="6161528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train, test = </a:t>
            </a:r>
            <a:r>
              <a:rPr lang="en-US" dirty="0" err="1"/>
              <a:t>train_test_split</a:t>
            </a:r>
            <a:r>
              <a:rPr lang="en-US" dirty="0"/>
              <a:t>(fatal, </a:t>
            </a:r>
            <a:r>
              <a:rPr lang="en-US" dirty="0" err="1"/>
              <a:t>test_size</a:t>
            </a:r>
            <a:r>
              <a:rPr lang="en-US" dirty="0"/>
              <a:t>=0.2)</a:t>
            </a:r>
          </a:p>
          <a:p>
            <a:r>
              <a:rPr lang="en-US" dirty="0"/>
              <a:t>x0 = </a:t>
            </a:r>
            <a:r>
              <a:rPr lang="en-US" dirty="0" err="1"/>
              <a:t>fatal.ProgramType</a:t>
            </a:r>
            <a:endParaRPr lang="en-US" dirty="0"/>
          </a:p>
          <a:p>
            <a:r>
              <a:rPr lang="en-US" dirty="0"/>
              <a:t>x1 = </a:t>
            </a:r>
            <a:r>
              <a:rPr lang="en-US" dirty="0" err="1"/>
              <a:t>train.ProgramType</a:t>
            </a:r>
            <a:endParaRPr lang="en-US" dirty="0"/>
          </a:p>
          <a:p>
            <a:r>
              <a:rPr lang="en-US" dirty="0"/>
              <a:t>x2 = </a:t>
            </a:r>
            <a:r>
              <a:rPr lang="en-US" dirty="0" err="1"/>
              <a:t>test.ProgramTypeprint</a:t>
            </a:r>
            <a:r>
              <a:rPr lang="en-US" dirty="0"/>
              <a:t>(x0.value_counts()/x0.count())</a:t>
            </a:r>
          </a:p>
          <a:p>
            <a:r>
              <a:rPr lang="en-US" dirty="0"/>
              <a:t>print(x1.value_counts()/x1.count())</a:t>
            </a:r>
          </a:p>
          <a:p>
            <a:r>
              <a:rPr lang="en-US" dirty="0"/>
              <a:t>print(x2.value_counts()/x2.count())</a:t>
            </a:r>
          </a:p>
          <a:p>
            <a:r>
              <a:rPr lang="en-US" dirty="0"/>
              <a:t>print (</a:t>
            </a:r>
            <a:r>
              <a:rPr lang="en-US" dirty="0" err="1"/>
              <a:t>fatal.shape</a:t>
            </a:r>
            <a:r>
              <a:rPr lang="en-US" dirty="0"/>
              <a:t>, </a:t>
            </a:r>
            <a:r>
              <a:rPr lang="en-US" dirty="0" err="1"/>
              <a:t>train.shape</a:t>
            </a:r>
            <a:r>
              <a:rPr lang="en-US" dirty="0"/>
              <a:t>, </a:t>
            </a:r>
            <a:r>
              <a:rPr lang="en-US" dirty="0" err="1"/>
              <a:t>test.shape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1     0.5</a:t>
            </a:r>
          </a:p>
          <a:p>
            <a:r>
              <a:rPr lang="en-US" dirty="0"/>
              <a:t>0     0.5</a:t>
            </a:r>
          </a:p>
          <a:p>
            <a:endParaRPr lang="en-US" dirty="0"/>
          </a:p>
          <a:p>
            <a:r>
              <a:rPr lang="en-US" dirty="0"/>
              <a:t>1     0.515</a:t>
            </a:r>
          </a:p>
          <a:p>
            <a:r>
              <a:rPr lang="en-US" dirty="0"/>
              <a:t>0     0.484</a:t>
            </a:r>
          </a:p>
          <a:p>
            <a:endParaRPr lang="en-US" dirty="0"/>
          </a:p>
          <a:p>
            <a:r>
              <a:rPr lang="en-US" dirty="0"/>
              <a:t>1     0.555</a:t>
            </a:r>
          </a:p>
          <a:p>
            <a:r>
              <a:rPr lang="en-US" dirty="0"/>
              <a:t>0     0.444</a:t>
            </a:r>
          </a:p>
          <a:p>
            <a:endParaRPr lang="en-US" dirty="0"/>
          </a:p>
          <a:p>
            <a:r>
              <a:rPr lang="is-IS" dirty="0"/>
              <a:t>(42, 11) (33, 11) (9, 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7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5635" y="1585913"/>
            <a:ext cx="5741988" cy="41021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Combining, Merging &amp; Reshaping Data Sets</a:t>
            </a:r>
          </a:p>
          <a:p>
            <a:pPr lvl="0"/>
            <a:r>
              <a:rPr lang="en-US" b="0" dirty="0"/>
              <a:t>Data Transformation</a:t>
            </a:r>
            <a:endParaRPr lang="en-GB" sz="2400" b="0" dirty="0"/>
          </a:p>
          <a:p>
            <a:pPr lvl="0"/>
            <a:r>
              <a:rPr lang="en-US" b="0" dirty="0"/>
              <a:t>Splitting &amp; Sampling Data</a:t>
            </a:r>
          </a:p>
          <a:p>
            <a:pPr lvl="0"/>
            <a:r>
              <a:rPr lang="en-US" dirty="0"/>
              <a:t>Free Form Text</a:t>
            </a:r>
            <a:endParaRPr lang="en-GB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98728" y="3448222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458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822855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181835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292461"/>
            <a:ext cx="7968611" cy="50475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import pandas as pd</a:t>
            </a:r>
          </a:p>
          <a:p>
            <a:r>
              <a:rPr lang="en-US" dirty="0"/>
              <a:t>from sklearn.feature_extraction.text </a:t>
            </a:r>
          </a:p>
          <a:p>
            <a:r>
              <a:rPr lang="en-US" dirty="0"/>
              <a:t>import CountVectorizer </a:t>
            </a:r>
          </a:p>
          <a:p>
            <a:endParaRPr lang="en-US" dirty="0"/>
          </a:p>
          <a:p>
            <a:r>
              <a:rPr lang="en-US" dirty="0"/>
              <a:t>def corpus_from_dir(folder):    </a:t>
            </a:r>
          </a:p>
          <a:p>
            <a:r>
              <a:rPr lang="en-US" dirty="0"/>
              <a:t>   import os    </a:t>
            </a:r>
          </a:p>
          <a:p>
            <a:r>
              <a:rPr lang="en-US" dirty="0"/>
              <a:t>   ret = dict(docs = [open(os.path.join(folder,f)).read() \</a:t>
            </a:r>
          </a:p>
          <a:p>
            <a:r>
              <a:rPr lang="en-US" dirty="0"/>
              <a:t>         for f in os.listdir(folder)], \</a:t>
            </a:r>
          </a:p>
          <a:p>
            <a:r>
              <a:rPr lang="en-US" dirty="0"/>
              <a:t>         ColNames = map(lambda x: x.split('.')[0], os.listdir(folder)))    </a:t>
            </a:r>
          </a:p>
          <a:p>
            <a:r>
              <a:rPr lang="en-US" dirty="0"/>
              <a:t>   return ret</a:t>
            </a:r>
          </a:p>
          <a:p>
            <a:endParaRPr lang="en-US" dirty="0"/>
          </a:p>
          <a:p>
            <a:r>
              <a:rPr lang="en-US" dirty="0"/>
              <a:t>def tdm_df(docs, colNames = None, **kwargs):    </a:t>
            </a:r>
          </a:p>
          <a:p>
            <a:r>
              <a:rPr lang="en-US" dirty="0"/>
              <a:t>   vectorizer = CountVectorizer(**kwargs)    </a:t>
            </a:r>
          </a:p>
          <a:p>
            <a:r>
              <a:rPr lang="en-US" dirty="0"/>
              <a:t>   x1 = vectorizer.fit_transform(docs)    </a:t>
            </a:r>
          </a:p>
          <a:p>
            <a:r>
              <a:rPr lang="en-US" dirty="0"/>
              <a:t>   df = pd.DataFrame(x1.toarray().transpose(), \</a:t>
            </a:r>
          </a:p>
          <a:p>
            <a:r>
              <a:rPr lang="en-US" dirty="0"/>
              <a:t>        index = vectorizer.get_feature_names())    </a:t>
            </a:r>
          </a:p>
          <a:p>
            <a:r>
              <a:rPr lang="en-US" dirty="0"/>
              <a:t>   return df</a:t>
            </a:r>
          </a:p>
          <a:p>
            <a:endParaRPr lang="en-US" dirty="0"/>
          </a:p>
          <a:p>
            <a:r>
              <a:rPr lang="en-US" dirty="0"/>
              <a:t>corpus = corpus_from_dir('text')</a:t>
            </a:r>
          </a:p>
          <a:p>
            <a:r>
              <a:rPr lang="en-US" dirty="0"/>
              <a:t>print(corpus)</a:t>
            </a:r>
          </a:p>
          <a:p>
            <a:r>
              <a:rPr lang="en-US" dirty="0"/>
              <a:t>df = tdm_df(docs = corpus['docs'], colNames = corpus['ColNames'], \</a:t>
            </a:r>
            <a:br>
              <a:rPr lang="en-US" dirty="0"/>
            </a:br>
            <a:r>
              <a:rPr lang="en-US" dirty="0"/>
              <a:t>     stop_words = 'english') </a:t>
            </a:r>
          </a:p>
          <a:p>
            <a:r>
              <a:rPr lang="en-US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400415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030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the programming in data analysis is spent on data preparation</a:t>
            </a:r>
          </a:p>
          <a:p>
            <a:pPr lvl="1"/>
            <a:r>
              <a:rPr lang="en-US" dirty="0"/>
              <a:t>Loading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Transforming</a:t>
            </a:r>
          </a:p>
          <a:p>
            <a:pPr lvl="1"/>
            <a:r>
              <a:rPr lang="en-US" dirty="0"/>
              <a:t>Rearranging</a:t>
            </a:r>
          </a:p>
          <a:p>
            <a:r>
              <a:rPr lang="en-US" dirty="0"/>
              <a:t>Python and pandas provide efficient ways to manipulate data to desired form</a:t>
            </a:r>
          </a:p>
          <a:p>
            <a:pPr lvl="1"/>
            <a:r>
              <a:rPr lang="en-US" dirty="0"/>
              <a:t>In a highly performant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8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5635" y="1585913"/>
            <a:ext cx="5741988" cy="41021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Combining, Merging &amp; Reshaping Data Sets</a:t>
            </a:r>
          </a:p>
          <a:p>
            <a:pPr lvl="0"/>
            <a:r>
              <a:rPr lang="en-US" b="0" dirty="0"/>
              <a:t>Data Transformation</a:t>
            </a:r>
            <a:endParaRPr lang="en-GB" sz="2400" b="0" dirty="0"/>
          </a:p>
          <a:p>
            <a:pPr lvl="0"/>
            <a:r>
              <a:rPr lang="en-US" b="0" dirty="0"/>
              <a:t>Splitting &amp; Sampling Data</a:t>
            </a:r>
          </a:p>
          <a:p>
            <a:pPr lvl="0"/>
            <a:r>
              <a:rPr lang="en-US" b="0" dirty="0"/>
              <a:t>Free Form Text</a:t>
            </a:r>
            <a:endParaRPr lang="en-GB" b="0" dirty="0"/>
          </a:p>
          <a:p>
            <a:pPr lvl="1" eaLnBrk="1" hangingPunct="1"/>
            <a:r>
              <a:rPr lang="en-US" altLang="en-US" b="1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69975" y="414496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567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introduced:</a:t>
            </a:r>
          </a:p>
          <a:p>
            <a:pPr lvl="0"/>
            <a:r>
              <a:rPr lang="en-US" dirty="0"/>
              <a:t>Combining and merging data sets</a:t>
            </a:r>
            <a:endParaRPr lang="en-GB" dirty="0"/>
          </a:p>
          <a:p>
            <a:pPr lvl="0"/>
            <a:r>
              <a:rPr lang="en-US" dirty="0"/>
              <a:t>Reshaping and pivoting</a:t>
            </a:r>
            <a:endParaRPr lang="en-GB" dirty="0"/>
          </a:p>
          <a:p>
            <a:pPr lvl="0"/>
            <a:r>
              <a:rPr lang="en-US" dirty="0"/>
              <a:t>Data transformation</a:t>
            </a:r>
            <a:endParaRPr lang="en-GB" dirty="0"/>
          </a:p>
          <a:p>
            <a:r>
              <a:rPr lang="en-US" dirty="0"/>
              <a:t>Splitting and sampling data</a:t>
            </a:r>
          </a:p>
          <a:p>
            <a:r>
              <a:rPr lang="en-US" dirty="0"/>
              <a:t>Free form text</a:t>
            </a:r>
          </a:p>
        </p:txBody>
      </p:sp>
    </p:spTree>
    <p:extLst>
      <p:ext uri="{BB962C8B-B14F-4D97-AF65-F5344CB8AC3E}">
        <p14:creationId xmlns:p14="http://schemas.microsoft.com/office/powerpoint/2010/main" val="35503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Combining and Merging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pandas objects can be combined in a number of ways: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merge</a:t>
            </a:r>
          </a:p>
          <a:p>
            <a:pPr lvl="2"/>
            <a:r>
              <a:rPr lang="en-US" dirty="0"/>
              <a:t>Connect rows in DataFrames based on keys</a:t>
            </a:r>
          </a:p>
          <a:p>
            <a:pPr lvl="3"/>
            <a:r>
              <a:rPr lang="en-US" dirty="0"/>
              <a:t>Implements database join-like operation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concat</a:t>
            </a:r>
          </a:p>
          <a:p>
            <a:pPr lvl="2"/>
            <a:r>
              <a:rPr lang="en-US" dirty="0"/>
              <a:t>Stacks objects along an axis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combine_first</a:t>
            </a:r>
          </a:p>
          <a:p>
            <a:pPr lvl="2"/>
            <a:r>
              <a:rPr lang="en-US" dirty="0"/>
              <a:t>Splice together overlapping data to fill in missing values in one object from another object </a:t>
            </a:r>
          </a:p>
        </p:txBody>
      </p:sp>
    </p:spTree>
    <p:extLst>
      <p:ext uri="{BB962C8B-B14F-4D97-AF65-F5344CB8AC3E}">
        <p14:creationId xmlns:p14="http://schemas.microsoft.com/office/powerpoint/2010/main" val="315080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merge()</a:t>
            </a:r>
            <a:r>
              <a:rPr lang="en-US" dirty="0"/>
              <a:t> combines data sets by linking rows using one or more keys</a:t>
            </a:r>
          </a:p>
          <a:p>
            <a:pPr lvl="1"/>
            <a:r>
              <a:rPr lang="en-US" dirty="0"/>
              <a:t>basically it's a SQL JOIN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3748" y="1812417"/>
            <a:ext cx="850029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DataFrame({'key': ['b','b','a','c','a','a','b'], 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value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 range(7)})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({'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key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 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'], '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value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(3)})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3748" y="3004934"/>
            <a:ext cx="2161932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key value key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0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b     1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a     2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c     3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a     4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5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6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6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14008" y="2988254"/>
            <a:ext cx="1989888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key  value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0   a      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1   b      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   d      2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49811" y="4679511"/>
            <a:ext cx="195408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pd.merge(data1, data2)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key  value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0   b      1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738027" y="5481163"/>
            <a:ext cx="3367644" cy="830997"/>
          </a:xfrm>
          <a:prstGeom prst="wedgeRectCallout">
            <a:avLst>
              <a:gd name="adj1" fmla="val 52969"/>
              <a:gd name="adj2" fmla="val -32475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Many-to-one merge as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has many rows with same key, but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data2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has only one row per key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736B5-BB5B-574E-A3D1-A2D80AEF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027" y="2981489"/>
            <a:ext cx="440597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pd.merge(data1,data2,on='key')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key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value_x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value_y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0   b        0        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1   b        1        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   b        6        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3   a        2        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4   a        4        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5   a        5        0</a:t>
            </a:r>
          </a:p>
        </p:txBody>
      </p:sp>
    </p:spTree>
    <p:extLst>
      <p:ext uri="{BB962C8B-B14F-4D97-AF65-F5344CB8AC3E}">
        <p14:creationId xmlns:p14="http://schemas.microsoft.com/office/powerpoint/2010/main" val="243715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merge</a:t>
            </a:r>
            <a:r>
              <a:rPr lang="en-US" dirty="0"/>
              <a:t> performs an </a:t>
            </a:r>
            <a:r>
              <a:rPr lang="en-US" i="1" dirty="0">
                <a:latin typeface="Century Schoolbook" panose="02040604050505020304" pitchFamily="18" charset="0"/>
              </a:rPr>
              <a:t>inner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The keys in the result are the intersection</a:t>
            </a:r>
          </a:p>
          <a:p>
            <a:r>
              <a:rPr lang="en-US" dirty="0"/>
              <a:t>Other options for the merge are left, right, and outer</a:t>
            </a:r>
          </a:p>
          <a:p>
            <a:pPr lvl="1"/>
            <a:r>
              <a:rPr lang="en-US" dirty="0"/>
              <a:t>Outer join takes the union of the keys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9253" y="2756695"/>
            <a:ext cx="6140404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pd.merge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(data1, data2, how='outer', on='key'))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key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value_x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value_y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0   b      0.0  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1   b      1.0  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   b      6.0  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3   a      2.0      0.0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4   a      4.0      0.0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5   a      5.0      0.0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6   c      3.0   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7   d   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2.0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007546" y="3922658"/>
            <a:ext cx="1346496" cy="338554"/>
          </a:xfrm>
          <a:prstGeom prst="wedgeRectCallout">
            <a:avLst>
              <a:gd name="adj1" fmla="val -34295"/>
              <a:gd name="adj2" fmla="val -2925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Type of join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029" y="1301792"/>
            <a:ext cx="2023058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data1 key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0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  1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  2   a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  3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  4   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  5   a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6      6   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29029" y="4194825"/>
            <a:ext cx="2023058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data2 key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0   a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  1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  2   d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9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type of merge operation is concatenation, also known as binding or stacking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/>
                <a:cs typeface="Courier New"/>
              </a:rPr>
              <a:t>concat()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76774" y="2178426"/>
            <a:ext cx="6110025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Series([0,1], index=['a','b'])</a:t>
            </a:r>
          </a:p>
          <a:p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Series([3,4,5], index=['c','d','e'])</a:t>
            </a:r>
          </a:p>
          <a:p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data3 = Series([6,7,8], index=['f','g','h'])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pd.concat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([data1,data2,data3]))</a:t>
            </a: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a    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b    1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c    3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d    4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e    5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f    6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g    7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h    8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877024" y="3869306"/>
            <a:ext cx="2278590" cy="584776"/>
          </a:xfrm>
          <a:prstGeom prst="wedgeRectCallout">
            <a:avLst>
              <a:gd name="adj1" fmla="val -70107"/>
              <a:gd name="adj2" fmla="val 12035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values glued together (stacked)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550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>
                <a:latin typeface="Courier New"/>
                <a:cs typeface="Courier New"/>
              </a:rPr>
              <a:t>concat()</a:t>
            </a:r>
            <a:r>
              <a:rPr lang="en-US" dirty="0"/>
              <a:t> works along </a:t>
            </a:r>
            <a:r>
              <a:rPr lang="en-US" dirty="0">
                <a:latin typeface="Courier New"/>
                <a:cs typeface="Courier New"/>
              </a:rPr>
              <a:t>axis=0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also be used along </a:t>
            </a:r>
            <a:r>
              <a:rPr lang="en-US" dirty="0">
                <a:latin typeface="Courier New"/>
                <a:cs typeface="Courier New"/>
              </a:rPr>
              <a:t>axis=1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9032" y="2017360"/>
            <a:ext cx="6196408" cy="280076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pd.concat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([data1,data2,data3], axis=1))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0    1    2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0.0  NaN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1.0  NaN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NaN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NaN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NaN  5.0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f  NaN  NaN  6.0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g  NaN  NaN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h  NaN  NaN  8.0</a:t>
            </a:r>
          </a:p>
        </p:txBody>
      </p:sp>
    </p:spTree>
    <p:extLst>
      <p:ext uri="{BB962C8B-B14F-4D97-AF65-F5344CB8AC3E}">
        <p14:creationId xmlns:p14="http://schemas.microsoft.com/office/powerpoint/2010/main" val="40852138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EVEA5JW6U4JV-6-9959</_dlc_DocId>
    <_dlc_DocIdUrl xmlns="037063e9-a85e-4c78-8627-f1a9315663e5">
      <Url>https://portal.roitraining.com/Courses/_layouts/DocIdRedir.aspx?ID=EVEA5JW6U4JV-6-9959</Url>
      <Description>EVEA5JW6U4JV-6-9959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4.xml><?xml version="1.0" encoding="utf-8"?>
<ds:datastoreItem xmlns:ds="http://schemas.openxmlformats.org/officeDocument/2006/customXml" ds:itemID="{8F1547F1-7E52-4A10-88C4-7950C6AB3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1534</TotalTime>
  <Words>4056</Words>
  <Application>Microsoft Macintosh PowerPoint</Application>
  <PresentationFormat>On-screen Show (4:3)</PresentationFormat>
  <Paragraphs>636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4: Data Wrangling: Clean, Transform, Merge </vt:lpstr>
      <vt:lpstr>Chapter Objectives</vt:lpstr>
      <vt:lpstr>Chapter Concepts</vt:lpstr>
      <vt:lpstr>Data Cleaning</vt:lpstr>
      <vt:lpstr>Combining and Merging Data Sets</vt:lpstr>
      <vt:lpstr>Merging DataFrames</vt:lpstr>
      <vt:lpstr>Types of Joins</vt:lpstr>
      <vt:lpstr>Concatenating Series Data</vt:lpstr>
      <vt:lpstr>Concatenating Series Data (continued)</vt:lpstr>
      <vt:lpstr>Concatenating DataFrame Data</vt:lpstr>
      <vt:lpstr>Reshaping and Pivoting</vt:lpstr>
      <vt:lpstr>Exercise 4.1</vt:lpstr>
      <vt:lpstr>Chapter Concepts</vt:lpstr>
      <vt:lpstr>Data Transformation</vt:lpstr>
      <vt:lpstr>Dropping Duplicates</vt:lpstr>
      <vt:lpstr>Duplicates for Specific Rows</vt:lpstr>
      <vt:lpstr>Transforming Data Using Mapping</vt:lpstr>
      <vt:lpstr>Transforming Data Using Mapping (continued)</vt:lpstr>
      <vt:lpstr>Transforming Data Using a Function</vt:lpstr>
      <vt:lpstr>Differences between map, apply &amp; applymap </vt:lpstr>
      <vt:lpstr>Replacing Values</vt:lpstr>
      <vt:lpstr>Replacing Values (continued)</vt:lpstr>
      <vt:lpstr>Discretization and Binning</vt:lpstr>
      <vt:lpstr>Discretization and Binning (continued)</vt:lpstr>
      <vt:lpstr>Discretization and Binning (continued)</vt:lpstr>
      <vt:lpstr>Rescaling</vt:lpstr>
      <vt:lpstr>Recoding Categorical Data</vt:lpstr>
      <vt:lpstr>Dummy Coding</vt:lpstr>
      <vt:lpstr>Dummy Coding Example</vt:lpstr>
      <vt:lpstr>Exercise 4.2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Next Steps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Data Wrangling: Clean, Transform, Merge </dc:title>
  <dc:creator>Linda Karsen</dc:creator>
  <cp:lastModifiedBy>Microsoft Office User</cp:lastModifiedBy>
  <cp:revision>51</cp:revision>
  <dcterms:created xsi:type="dcterms:W3CDTF">2017-04-03T16:55:00Z</dcterms:created>
  <dcterms:modified xsi:type="dcterms:W3CDTF">2019-09-17T22:06:37Z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fb529c2d-b083-49be-8411-2fc88144693b</vt:lpwstr>
  </property>
</Properties>
</file>