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4"/>
  </p:notesMasterIdLst>
  <p:handoutMasterIdLst>
    <p:handoutMasterId r:id="rId35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3" r:id="rId33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5" autoAdjust="0"/>
    <p:restoredTop sz="83659" autoAdjust="0"/>
  </p:normalViewPr>
  <p:slideViewPr>
    <p:cSldViewPr snapToGrid="0">
      <p:cViewPr varScale="1">
        <p:scale>
          <a:sx n="157" d="100"/>
          <a:sy n="157" d="100"/>
        </p:scale>
        <p:origin x="1840" y="160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96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1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0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8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9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2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4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3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7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2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1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3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0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85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28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4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6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6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plo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plo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2.0.0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</a:t>
            </a:r>
            <a:br>
              <a:rPr lang="en-US" dirty="0"/>
            </a:br>
            <a:r>
              <a:rPr lang="en-US" dirty="0"/>
              <a:t>Plotting and Visualization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99953" y="1585913"/>
            <a:ext cx="5741988" cy="4102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0" dirty="0"/>
              <a:t>Introducing Matplotlib</a:t>
            </a:r>
            <a:r>
              <a:rPr lang="en-GB" b="0" dirty="0"/>
              <a:t> </a:t>
            </a:r>
          </a:p>
          <a:p>
            <a:pPr lvl="0">
              <a:spcAft>
                <a:spcPts val="1200"/>
              </a:spcAft>
            </a:pPr>
            <a:r>
              <a:rPr lang="en-US" dirty="0"/>
              <a:t>Plotting Functions in Pandas</a:t>
            </a:r>
            <a:endParaRPr lang="en-GB" dirty="0"/>
          </a:p>
          <a:p>
            <a:pPr lvl="0">
              <a:spcAft>
                <a:spcPts val="1200"/>
              </a:spcAft>
            </a:pPr>
            <a:r>
              <a:rPr lang="en-US" b="0" dirty="0"/>
              <a:t>Python Visualization Tool Ecosystem</a:t>
            </a:r>
            <a:endParaRPr lang="en-GB" sz="2400" b="0" dirty="0"/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71579" y="2377206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91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Plotting Functions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built-in plotting functions</a:t>
            </a:r>
          </a:p>
          <a:p>
            <a:pPr lvl="1"/>
            <a:r>
              <a:rPr lang="en-US" dirty="0"/>
              <a:t>Simplify working with matplotlib</a:t>
            </a:r>
          </a:p>
          <a:p>
            <a:pPr lvl="2"/>
            <a:r>
              <a:rPr lang="en-US" dirty="0"/>
              <a:t>In particular, for DataFrame objects</a:t>
            </a:r>
          </a:p>
          <a:p>
            <a:r>
              <a:rPr lang="en-US" dirty="0"/>
              <a:t>Provide support for a number of different chart types such as:</a:t>
            </a:r>
          </a:p>
          <a:p>
            <a:pPr lvl="1"/>
            <a:r>
              <a:rPr lang="en-US" dirty="0"/>
              <a:t>Line plots</a:t>
            </a:r>
          </a:p>
          <a:p>
            <a:pPr lvl="1"/>
            <a:r>
              <a:rPr lang="en-US" dirty="0"/>
              <a:t>Bar plots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Scatter plots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6378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plotting the function </a:t>
            </a:r>
            <a:r>
              <a:rPr lang="en-US" dirty="0">
                <a:latin typeface="Courier New"/>
                <a:cs typeface="Courier New"/>
              </a:rPr>
              <a:t>f(x)=cos(x)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5136" y="1699666"/>
            <a:ext cx="7793728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pylab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numpy as np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pandas as pd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Series, DataFrame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ts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(np.random.randn(1000), \ 			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ts.cumsum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ts.plot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740405" y="4878545"/>
            <a:ext cx="1726982" cy="338554"/>
          </a:xfrm>
          <a:prstGeom prst="wedgeRectCallout">
            <a:avLst>
              <a:gd name="adj1" fmla="val -154003"/>
              <a:gd name="adj2" fmla="val 10748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251006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(continued)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72" y="1268031"/>
            <a:ext cx="6626256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39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DataFrame’s</a:t>
            </a:r>
            <a:r>
              <a:rPr lang="en-US" dirty="0"/>
              <a:t> plot method plots each of its columns as a different line</a:t>
            </a:r>
          </a:p>
          <a:p>
            <a:pPr lvl="1"/>
            <a:r>
              <a:rPr lang="en-US" dirty="0"/>
              <a:t>On the same plot</a:t>
            </a:r>
          </a:p>
          <a:p>
            <a:pPr lvl="1"/>
            <a:r>
              <a:rPr lang="en-US" dirty="0"/>
              <a:t>A legend is created automatically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15410" y="2281778"/>
            <a:ext cx="8521034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Series(np.random.randn(1000), \</a:t>
            </a:r>
            <a:b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(np.random.randn(1000,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), \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ts.index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, columns=list('ABCD'))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= df.cumsum()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320505" y="5156322"/>
            <a:ext cx="1675548" cy="338554"/>
          </a:xfrm>
          <a:prstGeom prst="wedgeRectCallout">
            <a:avLst>
              <a:gd name="adj1" fmla="val 63077"/>
              <a:gd name="adj2" fmla="val -4943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Used in legend</a:t>
            </a:r>
          </a:p>
        </p:txBody>
      </p:sp>
    </p:spTree>
    <p:extLst>
      <p:ext uri="{BB962C8B-B14F-4D97-AF65-F5344CB8AC3E}">
        <p14:creationId xmlns:p14="http://schemas.microsoft.com/office/powerpoint/2010/main" val="164331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05" y="1209003"/>
            <a:ext cx="6410591" cy="50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83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label</a:t>
            </a:r>
          </a:p>
          <a:p>
            <a:pPr lvl="2"/>
            <a:r>
              <a:rPr lang="en-US" dirty="0"/>
              <a:t>Label for 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style</a:t>
            </a:r>
          </a:p>
          <a:p>
            <a:pPr lvl="2"/>
            <a:r>
              <a:rPr lang="en-US" dirty="0"/>
              <a:t>String such as </a:t>
            </a:r>
            <a:r>
              <a:rPr lang="en-US" dirty="0">
                <a:latin typeface="Courier New"/>
                <a:cs typeface="Courier New"/>
              </a:rPr>
              <a:t>'g—'</a:t>
            </a:r>
            <a:r>
              <a:rPr lang="en-US" dirty="0"/>
              <a:t> for matplotlib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alpha</a:t>
            </a:r>
          </a:p>
          <a:p>
            <a:pPr lvl="2"/>
            <a:r>
              <a:rPr lang="en-US" dirty="0"/>
              <a:t>Fill opacity from 0 to 1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kind</a:t>
            </a:r>
          </a:p>
          <a:p>
            <a:pPr lvl="2"/>
            <a:r>
              <a:rPr lang="en-US" dirty="0"/>
              <a:t>Line, bar, barh, kde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grid</a:t>
            </a:r>
          </a:p>
          <a:p>
            <a:pPr lvl="2"/>
            <a:r>
              <a:rPr lang="en-US" dirty="0"/>
              <a:t>Display axis grid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logy</a:t>
            </a:r>
          </a:p>
          <a:p>
            <a:pPr lvl="2"/>
            <a:r>
              <a:rPr lang="en-US" dirty="0"/>
              <a:t>Use logarithmic scaling on the Y axis </a:t>
            </a:r>
          </a:p>
          <a:p>
            <a:r>
              <a:rPr lang="en-US" dirty="0"/>
              <a:t>For full list, see: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http://pandas.pydata.org/pandas-docs/stable/generated/pandas.Series.plot.html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564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458043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subplots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each DataFrame in separate subplot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sharex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x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sharey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y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figsize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Size of figure to create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title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title as a string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legend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Add a subplot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sort_columns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columns in alphabetical order using existing column order</a:t>
            </a:r>
          </a:p>
          <a:p>
            <a:r>
              <a:rPr lang="en-US" dirty="0"/>
              <a:t>For full list, see: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9143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5725" y="1355691"/>
            <a:ext cx="8521034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pl-PL" sz="1800" dirty="0" err="1">
                <a:solidFill>
                  <a:schemeClr val="tx1"/>
                </a:solidFill>
                <a:latin typeface="Courier New"/>
                <a:cs typeface="Courier New"/>
              </a:rPr>
              <a:t>pd.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({'A': </a:t>
            </a:r>
            <a:r>
              <a:rPr lang="pl-PL" sz="1800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(1000) + 1, \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	 'B': </a:t>
            </a:r>
            <a:r>
              <a:rPr lang="pl-PL" sz="1800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(1000), \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	 'C': </a:t>
            </a:r>
            <a:r>
              <a:rPr lang="pl-PL" sz="1800" dirty="0" err="1">
                <a:solidFill>
                  <a:schemeClr val="tx1"/>
                </a:solidFill>
                <a:latin typeface="Courier New"/>
                <a:cs typeface="Courier New"/>
              </a:rPr>
              <a:t>np.ran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dom.randn(1000)-1})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kind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='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2868714" y="5617208"/>
            <a:ext cx="1876864" cy="338554"/>
          </a:xfrm>
          <a:prstGeom prst="wedgeRectCallout">
            <a:avLst>
              <a:gd name="adj1" fmla="val -56740"/>
              <a:gd name="adj2" fmla="val -1621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Select histogram</a:t>
            </a:r>
          </a:p>
        </p:txBody>
      </p:sp>
    </p:spTree>
    <p:extLst>
      <p:ext uri="{BB962C8B-B14F-4D97-AF65-F5344CB8AC3E}">
        <p14:creationId xmlns:p14="http://schemas.microsoft.com/office/powerpoint/2010/main" val="373549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13" y="1127345"/>
            <a:ext cx="6778775" cy="510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07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Useful way of visualizing relationship between two one-dimensional data series</a:t>
            </a:r>
          </a:p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have a scatter method for plotting charts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85362" y="2466994"/>
            <a:ext cx="7072218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plt.scatter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(df['A'], df['B'])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plt.title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('Changes in A v changes in B')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419984" y="4487821"/>
            <a:ext cx="1376760" cy="338554"/>
          </a:xfrm>
          <a:prstGeom prst="wedgeRectCallout">
            <a:avLst>
              <a:gd name="adj1" fmla="val -276974"/>
              <a:gd name="adj2" fmla="val 1050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116239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00" y="1146856"/>
            <a:ext cx="6561401" cy="51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58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exploratory data analysis, it may be helpful to look at all scatter plots amongst a group of variables</a:t>
            </a:r>
          </a:p>
          <a:p>
            <a:pPr lvl="1"/>
            <a:r>
              <a:rPr lang="en-US" dirty="0"/>
              <a:t>Known as a pair plot or scatter plot matrix</a:t>
            </a:r>
          </a:p>
          <a:p>
            <a:r>
              <a:rPr lang="en-US" dirty="0"/>
              <a:t>Pandas has </a:t>
            </a:r>
            <a:r>
              <a:rPr lang="en-US" dirty="0">
                <a:latin typeface="Courier New"/>
                <a:cs typeface="Courier New"/>
              </a:rPr>
              <a:t>scatter_matrix</a:t>
            </a:r>
            <a:r>
              <a:rPr lang="en-US" dirty="0"/>
              <a:t> function	</a:t>
            </a:r>
          </a:p>
          <a:p>
            <a:pPr lvl="1"/>
            <a:r>
              <a:rPr lang="en-US" dirty="0"/>
              <a:t>Works with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  <a:p>
            <a:pPr lvl="1"/>
            <a:r>
              <a:rPr lang="en-US" dirty="0"/>
              <a:t>Also supports placing histograms or density plots of each variable along the diagonal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1940" y="3411210"/>
            <a:ext cx="7889796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pd.scatter_matrix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, diagonal='kde',alpha=0.3)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88145" y="4377001"/>
            <a:ext cx="1497419" cy="584776"/>
          </a:xfrm>
          <a:prstGeom prst="wedgeRectCallout">
            <a:avLst>
              <a:gd name="adj1" fmla="val -111041"/>
              <a:gd name="adj2" fmla="val 2188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Density plot on diagonal</a:t>
            </a:r>
          </a:p>
        </p:txBody>
      </p:sp>
    </p:spTree>
    <p:extLst>
      <p:ext uri="{BB962C8B-B14F-4D97-AF65-F5344CB8AC3E}">
        <p14:creationId xmlns:p14="http://schemas.microsoft.com/office/powerpoint/2010/main" val="74937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99" y="1214753"/>
            <a:ext cx="6486602" cy="506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7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99953" y="1585913"/>
            <a:ext cx="5741988" cy="4102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0" dirty="0"/>
              <a:t>Introducing Matplotlib</a:t>
            </a:r>
            <a:r>
              <a:rPr lang="en-GB" b="0" dirty="0"/>
              <a:t> </a:t>
            </a:r>
          </a:p>
          <a:p>
            <a:pPr lvl="0">
              <a:spcAft>
                <a:spcPts val="1200"/>
              </a:spcAft>
            </a:pPr>
            <a:r>
              <a:rPr lang="en-US" b="0" dirty="0"/>
              <a:t>Plotting Functions in Pandas</a:t>
            </a:r>
            <a:endParaRPr lang="en-GB" b="0" dirty="0"/>
          </a:p>
          <a:p>
            <a:pPr lvl="0">
              <a:spcAft>
                <a:spcPts val="1200"/>
              </a:spcAft>
            </a:pPr>
            <a:r>
              <a:rPr lang="en-US" dirty="0"/>
              <a:t>Python Visualization Tool Ecosystem</a:t>
            </a:r>
            <a:endParaRPr lang="en-GB" sz="2400" dirty="0"/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71579" y="3056219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29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Python Visualization Tool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options for creating graphics in Python</a:t>
            </a:r>
          </a:p>
          <a:p>
            <a:r>
              <a:rPr lang="en-US" dirty="0"/>
              <a:t>Two of the more popular ones are:</a:t>
            </a:r>
          </a:p>
          <a:p>
            <a:pPr lvl="1"/>
            <a:r>
              <a:rPr lang="en-US" dirty="0"/>
              <a:t>Chaco</a:t>
            </a:r>
          </a:p>
          <a:p>
            <a:pPr lvl="2"/>
            <a:r>
              <a:rPr lang="en-US" dirty="0"/>
              <a:t>Used for static plotting and interactive visualizations</a:t>
            </a:r>
          </a:p>
          <a:p>
            <a:pPr lvl="2"/>
            <a:r>
              <a:rPr lang="en-US" dirty="0"/>
              <a:t>Very fast rendering</a:t>
            </a:r>
          </a:p>
          <a:p>
            <a:pPr lvl="1"/>
            <a:r>
              <a:rPr lang="en-US" dirty="0"/>
              <a:t>Mayavi</a:t>
            </a:r>
          </a:p>
          <a:p>
            <a:pPr lvl="2"/>
            <a:r>
              <a:rPr lang="en-US" dirty="0"/>
              <a:t>3D graphics toolkit</a:t>
            </a:r>
          </a:p>
          <a:p>
            <a:pPr lvl="2"/>
            <a:r>
              <a:rPr lang="en-US" dirty="0"/>
              <a:t>Allows interactive visualizations</a:t>
            </a:r>
          </a:p>
          <a:p>
            <a:pPr lvl="3"/>
            <a:r>
              <a:rPr lang="en-US" dirty="0"/>
              <a:t>Pan, zoom, rotate, etc.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81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</a:t>
            </a:r>
            <a:r>
              <a:rPr lang="en-US" altLang="en-US" b="1" dirty="0"/>
              <a:t>Exercise 5.1: </a:t>
            </a:r>
            <a:br>
              <a:rPr lang="en-US" altLang="en-US" b="1" dirty="0"/>
            </a:br>
            <a:r>
              <a:rPr altLang="en-US" b="1" dirty="0"/>
              <a:t>Working with </a:t>
            </a:r>
            <a:r>
              <a:rPr lang="en-US" altLang="en-US" b="1" dirty="0"/>
              <a:t>Matplotlib</a:t>
            </a:r>
            <a:endParaRPr altLang="en-US" b="1" dirty="0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2149891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99953" y="1585913"/>
            <a:ext cx="5741988" cy="4102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0" dirty="0"/>
              <a:t>Introducing Matplotlib</a:t>
            </a:r>
            <a:r>
              <a:rPr lang="en-GB" b="0" dirty="0"/>
              <a:t> </a:t>
            </a:r>
          </a:p>
          <a:p>
            <a:pPr lvl="0">
              <a:spcAft>
                <a:spcPts val="1200"/>
              </a:spcAft>
            </a:pPr>
            <a:r>
              <a:rPr lang="en-US" b="0" dirty="0"/>
              <a:t>Plotting Functions in Pandas</a:t>
            </a:r>
            <a:endParaRPr lang="en-GB" b="0" dirty="0"/>
          </a:p>
          <a:p>
            <a:pPr lvl="0">
              <a:spcAft>
                <a:spcPts val="1200"/>
              </a:spcAft>
            </a:pPr>
            <a:r>
              <a:rPr lang="en-US" b="0" dirty="0"/>
              <a:t>Python Visualization Tool Ecosystem</a:t>
            </a:r>
            <a:endParaRPr lang="en-GB" sz="2400" b="0" dirty="0"/>
          </a:p>
          <a:p>
            <a:pPr lvl="1" eaLnBrk="1" hangingPunct="1">
              <a:spcAft>
                <a:spcPts val="1200"/>
              </a:spcAft>
            </a:pPr>
            <a:r>
              <a:rPr lang="en-US" altLang="en-US" b="1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71579" y="3744285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91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99953" y="1585913"/>
            <a:ext cx="5741988" cy="4102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/>
              <a:t>Introducing Matplotlib</a:t>
            </a:r>
            <a:r>
              <a:rPr lang="en-GB" dirty="0"/>
              <a:t> </a:t>
            </a:r>
          </a:p>
          <a:p>
            <a:pPr lvl="0">
              <a:spcAft>
                <a:spcPts val="1200"/>
              </a:spcAft>
            </a:pPr>
            <a:r>
              <a:rPr lang="en-US" b="0" dirty="0"/>
              <a:t>Plotting Functions in Pandas</a:t>
            </a:r>
            <a:endParaRPr lang="en-GB" b="0" dirty="0"/>
          </a:p>
          <a:p>
            <a:pPr lvl="0">
              <a:spcAft>
                <a:spcPts val="1200"/>
              </a:spcAft>
            </a:pPr>
            <a:r>
              <a:rPr lang="en-US" b="0" dirty="0"/>
              <a:t>Python Visualization Tool Ecosystem</a:t>
            </a:r>
            <a:endParaRPr lang="en-GB" sz="2400" b="0" dirty="0"/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Chapter 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071579" y="1698200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04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a plotting package designed for creating publication quality plots</a:t>
            </a:r>
          </a:p>
          <a:p>
            <a:pPr lvl="1"/>
            <a:r>
              <a:rPr lang="en-US" dirty="0"/>
              <a:t>Has a number of add-on toolkits</a:t>
            </a:r>
          </a:p>
          <a:p>
            <a:pPr lvl="2"/>
            <a:r>
              <a:rPr lang="en-US" dirty="0"/>
              <a:t>3D plots</a:t>
            </a:r>
          </a:p>
          <a:p>
            <a:pPr lvl="2"/>
            <a:r>
              <a:rPr lang="en-US" dirty="0"/>
              <a:t>Mapping and projections</a:t>
            </a:r>
          </a:p>
          <a:p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is a module built on </a:t>
            </a:r>
            <a:r>
              <a:rPr lang="en-US" dirty="0">
                <a:latin typeface="Courier New"/>
                <a:cs typeface="Courier New"/>
              </a:rPr>
              <a:t>matplotlib</a:t>
            </a:r>
          </a:p>
          <a:p>
            <a:r>
              <a:rPr lang="en-US" dirty="0">
                <a:latin typeface="+mn-lt"/>
                <a:cs typeface="Courier New"/>
              </a:rPr>
              <a:t>Run in </a:t>
            </a:r>
            <a:r>
              <a:rPr lang="en-US" dirty="0">
                <a:latin typeface="Courier New"/>
                <a:cs typeface="Courier New"/>
              </a:rPr>
              <a:t>pylab</a:t>
            </a:r>
            <a:r>
              <a:rPr lang="en-US" dirty="0">
                <a:latin typeface="+mn-lt"/>
                <a:cs typeface="Courier New"/>
              </a:rPr>
              <a:t> mode in IPython</a:t>
            </a:r>
          </a:p>
          <a:p>
            <a:r>
              <a:rPr lang="en-US" dirty="0"/>
              <a:t>In this chapter, we provide enough detail to begin working with </a:t>
            </a:r>
            <a:r>
              <a:rPr lang="en-US" dirty="0">
                <a:latin typeface="Courier New"/>
                <a:cs typeface="Courier New"/>
              </a:rPr>
              <a:t>matplotlib</a:t>
            </a:r>
          </a:p>
          <a:p>
            <a:pPr lvl="1"/>
            <a:r>
              <a:rPr lang="en-US" dirty="0"/>
              <a:t>Full documentation including extensive examples can be found at:</a:t>
            </a:r>
          </a:p>
          <a:p>
            <a:pPr lvl="2"/>
            <a:r>
              <a:rPr lang="en-US" dirty="0">
                <a:latin typeface="+mj-lt"/>
                <a:cs typeface="Courier New"/>
                <a:hlinkClick r:id="rId3"/>
              </a:rPr>
              <a:t>http://matplotlib.org/2.0.0/index.html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Introducing Matplotlib </a:t>
            </a:r>
          </a:p>
        </p:txBody>
      </p:sp>
    </p:spTree>
    <p:extLst>
      <p:ext uri="{BB962C8B-B14F-4D97-AF65-F5344CB8AC3E}">
        <p14:creationId xmlns:p14="http://schemas.microsoft.com/office/powerpoint/2010/main" val="12177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reside within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r>
              <a:rPr lang="en-US" dirty="0"/>
              <a:t>Subplots are added to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add_subplot(rows, columns, plot number)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Returns </a:t>
            </a:r>
            <a:r>
              <a:rPr lang="en-US" dirty="0">
                <a:latin typeface="Courier New"/>
                <a:cs typeface="Courier New"/>
              </a:rPr>
              <a:t>AxesSubplot</a:t>
            </a:r>
            <a:r>
              <a:rPr lang="en-US" dirty="0">
                <a:latin typeface="+mn-lt"/>
                <a:cs typeface="Courier New"/>
              </a:rPr>
              <a:t> objects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8828" y="2888272"/>
            <a:ext cx="8021423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sp1 = figure.a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dd_subplot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(2,2,1)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sp2 = figure.add_subplot(2,2,2)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sp3 = figure.add_subplot(2,2,3)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sp4 = figure.add_subplot(2,2,4)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(randn(100).cumsum(), 'k—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sp2.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(randn(100), bins=20)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sp3.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scatter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(randn(100), randn(100)-5*randn(100))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sp4.hist(randn(100), bins=20, color=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GB" sz="1800" dirty="0">
                <a:solidFill>
                  <a:schemeClr val="tx1"/>
                </a:solidFill>
                <a:latin typeface="Courier New"/>
                <a:cs typeface="Courier New"/>
              </a:rPr>
              <a:t>r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79182" y="2532127"/>
            <a:ext cx="1545913" cy="584776"/>
          </a:xfrm>
          <a:prstGeom prst="wedgeRectCallout">
            <a:avLst>
              <a:gd name="adj1" fmla="val -121273"/>
              <a:gd name="adj2" fmla="val 130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1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106195" y="3667659"/>
            <a:ext cx="1499292" cy="584776"/>
          </a:xfrm>
          <a:prstGeom prst="wedgeRectCallout">
            <a:avLst>
              <a:gd name="adj1" fmla="val -123683"/>
              <a:gd name="adj2" fmla="val -1480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2</a:t>
            </a:r>
          </a:p>
        </p:txBody>
      </p:sp>
    </p:spTree>
    <p:extLst>
      <p:ext uri="{BB962C8B-B14F-4D97-AF65-F5344CB8AC3E}">
        <p14:creationId xmlns:p14="http://schemas.microsoft.com/office/powerpoint/2010/main" val="12522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31" y="1149441"/>
            <a:ext cx="6600339" cy="5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4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plot function accepts arrays of x and y coordinates and also an optional string </a:t>
            </a:r>
          </a:p>
          <a:p>
            <a:pPr lvl="1"/>
            <a:r>
              <a:rPr lang="en-US" dirty="0"/>
              <a:t>Optional string is for color and style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sp1.plot(x,y,'r—')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red color and 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the dashed style</a:t>
            </a:r>
          </a:p>
          <a:p>
            <a:r>
              <a:rPr lang="en-US" dirty="0"/>
              <a:t>More explicit requests for color and style can be made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sp1.plot(x,y,linestyle='—', color='r')</a:t>
            </a:r>
          </a:p>
          <a:p>
            <a:r>
              <a:rPr lang="en-US" dirty="0">
                <a:latin typeface="+mn-lt"/>
                <a:cs typeface="Courier New"/>
              </a:rPr>
              <a:t>Plots will have continuous line plots and, therefore, will have data interpolated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Can request data points to be shown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sp1.plot(x,y,'ro—')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Or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sp1.plot(x,y,linestyle='—', color='r', marker='o')</a:t>
            </a: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and Styles</a:t>
            </a:r>
          </a:p>
        </p:txBody>
      </p:sp>
    </p:spTree>
    <p:extLst>
      <p:ext uri="{BB962C8B-B14F-4D97-AF65-F5344CB8AC3E}">
        <p14:creationId xmlns:p14="http://schemas.microsoft.com/office/powerpoint/2010/main" val="248131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example shows how to change axis ticks, labels, and add a title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71552" y="1700341"/>
            <a:ext cx="6063811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 = figure.add_subplot(1,1,1)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p1.plot(randn(1000).cumsum())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set_title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('Random Walk')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set_xticks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([0,500,1000])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set_xlabel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</a:t>
            </a:r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Count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set_ylabel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('Random Number')</a:t>
            </a:r>
          </a:p>
          <a:p>
            <a:endParaRPr lang="en-US" sz="1800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604874" y="3408501"/>
            <a:ext cx="1571717" cy="584776"/>
          </a:xfrm>
          <a:prstGeom prst="wedgeRectCallout">
            <a:avLst>
              <a:gd name="adj1" fmla="val -117021"/>
              <a:gd name="adj2" fmla="val -381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set_yticks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Y axis</a:t>
            </a:r>
          </a:p>
        </p:txBody>
      </p:sp>
    </p:spTree>
    <p:extLst>
      <p:ext uri="{BB962C8B-B14F-4D97-AF65-F5344CB8AC3E}">
        <p14:creationId xmlns:p14="http://schemas.microsoft.com/office/powerpoint/2010/main" val="182531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949" y="1106122"/>
            <a:ext cx="7086102" cy="5166000"/>
            <a:chOff x="1028949" y="1106122"/>
            <a:chExt cx="7086102" cy="516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949" y="1106122"/>
              <a:ext cx="7086102" cy="516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 bwMode="auto">
            <a:xfrm rot="16200000">
              <a:off x="652657" y="3394764"/>
              <a:ext cx="1423916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5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Random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113182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EVEA5JW6U4JV-6-9960</_dlc_DocId>
    <_dlc_DocIdUrl xmlns="037063e9-a85e-4c78-8627-f1a9315663e5">
      <Url>https://portal.roitraining.com/Courses/_layouts/DocIdRedir.aspx?ID=EVEA5JW6U4JV-6-9960</Url>
      <Description>EVEA5JW6U4JV-6-9960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2DC1111-121F-4086-B564-4B1C46DE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85</TotalTime>
  <Words>1130</Words>
  <Application>Microsoft Macintosh PowerPoint</Application>
  <PresentationFormat>On-screen Show (4:3)</PresentationFormat>
  <Paragraphs>230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ＭＳ Ｐゴシック</vt:lpstr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5:  Plotting and Visualization</vt:lpstr>
      <vt:lpstr>Chapter Objectives</vt:lpstr>
      <vt:lpstr>Chapter Concepts</vt:lpstr>
      <vt:lpstr>Introducing Matplotlib </vt:lpstr>
      <vt:lpstr>Figures and Subplots</vt:lpstr>
      <vt:lpstr>Figures and Subplots Example</vt:lpstr>
      <vt:lpstr>Colors and Styles</vt:lpstr>
      <vt:lpstr>Labels and Legends</vt:lpstr>
      <vt:lpstr>Labels and Legends Example</vt:lpstr>
      <vt:lpstr>Chapter Concepts</vt:lpstr>
      <vt:lpstr>Plotting Functions in Pandas</vt:lpstr>
      <vt:lpstr>A Simple Example</vt:lpstr>
      <vt:lpstr>A Simple Example (continued)</vt:lpstr>
      <vt:lpstr>Line Plot with DataFrame</vt:lpstr>
      <vt:lpstr>Line Plot with DataFrame (continued)</vt:lpstr>
      <vt:lpstr>Series plot() Arguments</vt:lpstr>
      <vt:lpstr>DataFrame plot() Arguments</vt:lpstr>
      <vt:lpstr>Histogram Example</vt:lpstr>
      <vt:lpstr>Histogram Example (continued)</vt:lpstr>
      <vt:lpstr>Scatter Plots</vt:lpstr>
      <vt:lpstr>Scatter Plots (continued)</vt:lpstr>
      <vt:lpstr>Scatter Plot Matrix</vt:lpstr>
      <vt:lpstr>Scatter Plot Matrix Example</vt:lpstr>
      <vt:lpstr>Chapter Concepts</vt:lpstr>
      <vt:lpstr>Python Visualization Tool Ecosystem</vt:lpstr>
      <vt:lpstr>Exercise 5.1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Plotting and Visualization</dc:title>
  <dc:creator>Linda Karsen</dc:creator>
  <cp:lastModifiedBy>Microsoft Office User</cp:lastModifiedBy>
  <cp:revision>29</cp:revision>
  <dcterms:created xsi:type="dcterms:W3CDTF">2017-04-03T16:55:00Z</dcterms:created>
  <dcterms:modified xsi:type="dcterms:W3CDTF">2019-09-18T16:34:58Z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05e6e956-66f2-4004-9d10-5c8f0c7141bf</vt:lpwstr>
  </property>
</Properties>
</file>