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54" r:id="rId15"/>
    <p:sldId id="355" r:id="rId16"/>
    <p:sldId id="356" r:id="rId17"/>
    <p:sldId id="357" r:id="rId18"/>
    <p:sldId id="358" r:id="rId19"/>
    <p:sldId id="366" r:id="rId20"/>
    <p:sldId id="363" r:id="rId21"/>
    <p:sldId id="360" r:id="rId22"/>
    <p:sldId id="364" r:id="rId23"/>
    <p:sldId id="361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811: Machine Learning with Python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811: Machine Learning with Python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6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92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8037E-9C9D-3546-B093-7D200C169A36}"/>
              </a:ext>
            </a:extLst>
          </p:cNvPr>
          <p:cNvSpPr txBox="1"/>
          <p:nvPr userDrawn="1"/>
        </p:nvSpPr>
        <p:spPr>
          <a:xfrm>
            <a:off x="8804366" y="6596743"/>
            <a:ext cx="184731" cy="46166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811: Machine Learning with Python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three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68979" y="1686812"/>
            <a:ext cx="602326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 import cluster</a:t>
            </a:r>
          </a:p>
          <a:p>
            <a:r>
              <a:rPr lang="en-US" sz="1600" b="1" dirty="0"/>
              <a:t>CLUSTERS = 3</a:t>
            </a:r>
          </a:p>
          <a:p>
            <a:r>
              <a:rPr lang="en-US" sz="1600" b="1" dirty="0"/>
              <a:t>k_means = cluster.KMeans(n_clusters=CLUSTERS)</a:t>
            </a:r>
          </a:p>
          <a:p>
            <a:r>
              <a:rPr lang="en-US" sz="1600" b="1" dirty="0"/>
              <a:t>k_means.fit(x)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labels = k_means.labels_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centroids = k_means.cluster_centers_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for i in range(CLUSTERS):   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ds = x[np.where(labels==i)]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plt.plot(ds[:,0],ds[:,1],'o')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lines = plt.plot(centroids[i,0],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       centroids[i,1],'kx')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plt.show()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04" y="3346704"/>
            <a:ext cx="4191761" cy="2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distinctions become trivial </a:t>
            </a:r>
          </a:p>
          <a:p>
            <a:pPr lvl="2"/>
            <a:r>
              <a:rPr lang="en-US" dirty="0"/>
              <a:t>Is there much difference between a brown poodle 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47761" y="3711095"/>
            <a:ext cx="6648478" cy="246221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def plot_elbow(data, cluster_cnt = 6):   </a:t>
            </a:r>
          </a:p>
          <a:p>
            <a:r>
              <a:rPr lang="en-US" b="1" dirty="0"/>
              <a:t>   CLUSTERS = range(1, cluster_cnt)   </a:t>
            </a:r>
          </a:p>
          <a:p>
            <a:r>
              <a:rPr lang="en-US" b="1" dirty="0"/>
              <a:t>   kmeans = [cluster.KMeans(n_clusters=i) for i in CLUSTERS]</a:t>
            </a:r>
          </a:p>
          <a:p>
            <a:r>
              <a:rPr lang="en-US" b="1" dirty="0"/>
              <a:t>   score = [kmeans[i].fit(data).score(data) \</a:t>
            </a:r>
          </a:p>
          <a:p>
            <a:r>
              <a:rPr lang="en-US" b="1" dirty="0"/>
              <a:t>            for i in range(len(kmeans))]</a:t>
            </a:r>
          </a:p>
          <a:p>
            <a:r>
              <a:rPr lang="en-US" b="1" dirty="0"/>
              <a:t>   plt.plot(CLUSTERS ,score)</a:t>
            </a:r>
          </a:p>
          <a:p>
            <a:r>
              <a:rPr lang="en-US" b="1" dirty="0"/>
              <a:t>   plt.xlabel('Number of Clusters')</a:t>
            </a:r>
          </a:p>
          <a:p>
            <a:r>
              <a:rPr lang="en-US" b="1" dirty="0"/>
              <a:t>   plt.ylabel('Score')</a:t>
            </a:r>
          </a:p>
          <a:p>
            <a:r>
              <a:rPr lang="en-US" b="1" dirty="0"/>
              <a:t>   plt.title('Elbow Curve')</a:t>
            </a:r>
          </a:p>
          <a:p>
            <a:r>
              <a:rPr lang="en-US" b="1" dirty="0"/>
              <a:t>   plt.show()</a:t>
            </a:r>
          </a:p>
          <a:p>
            <a:r>
              <a:rPr lang="en-US" b="1" dirty="0"/>
              <a:t>plot_elbow(x)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chart, we can see there is a bend between two to four clusters</a:t>
            </a:r>
          </a:p>
          <a:p>
            <a:r>
              <a:rPr lang="en-US" dirty="0"/>
              <a:t>Three feels like the right number to start with in this case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77" y="2020529"/>
            <a:ext cx="6162470" cy="42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figured out approximately how many clusters you have, you should run the analysis a few times with different cluster numbers</a:t>
            </a:r>
          </a:p>
          <a:p>
            <a:r>
              <a:rPr lang="en-US" dirty="0"/>
              <a:t>A silhouette chart helps to visualize how well the clusters are at grouping similar items together</a:t>
            </a:r>
          </a:p>
          <a:p>
            <a:r>
              <a:rPr lang="en-US" dirty="0"/>
              <a:t>Higher silhouette score (i.e., closer to 1) means in general the cluster does a good job at grouping similar items together</a:t>
            </a:r>
          </a:p>
          <a:p>
            <a:r>
              <a:rPr lang="en-US" dirty="0"/>
              <a:t>Graphing how similar each item is to its neighbors helps to visualize how good the cluster is also</a:t>
            </a:r>
          </a:p>
          <a:p>
            <a:r>
              <a:rPr lang="en-US" dirty="0"/>
              <a:t>Ideally, you want to settle upon a number of clusters that has a good mix of:</a:t>
            </a:r>
          </a:p>
          <a:p>
            <a:pPr lvl="1"/>
            <a:r>
              <a:rPr lang="en-US" dirty="0"/>
              <a:t>A high silhouette value</a:t>
            </a:r>
          </a:p>
          <a:p>
            <a:pPr lvl="1"/>
            <a:r>
              <a:rPr lang="en-US" dirty="0"/>
              <a:t>Few members that are far off from the average silhouette value</a:t>
            </a:r>
          </a:p>
          <a:p>
            <a:pPr lvl="1"/>
            <a:r>
              <a:rPr lang="en-US" dirty="0"/>
              <a:t>A number of clusters that are reasonably similar in size</a:t>
            </a:r>
          </a:p>
          <a:p>
            <a:pPr lvl="1"/>
            <a:r>
              <a:rPr lang="en-US" dirty="0"/>
              <a:t>A number of clusters that makes business sense of what you’re trying to describe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</a:t>
            </a:r>
          </a:p>
        </p:txBody>
      </p:sp>
    </p:spTree>
    <p:extLst>
      <p:ext uri="{BB962C8B-B14F-4D97-AF65-F5344CB8AC3E}">
        <p14:creationId xmlns:p14="http://schemas.microsoft.com/office/powerpoint/2010/main" val="114404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0" y="1080319"/>
            <a:ext cx="7415181" cy="1259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 (continued)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2265713"/>
            <a:ext cx="8833104" cy="41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9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 (continued)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8" y="853549"/>
            <a:ext cx="5928083" cy="2742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8" y="3597248"/>
            <a:ext cx="5958348" cy="27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0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037627"/>
            <a:ext cx="8020050" cy="5072616"/>
          </a:xfrm>
        </p:spPr>
        <p:txBody>
          <a:bodyPr/>
          <a:lstStyle/>
          <a:p>
            <a:r>
              <a:rPr lang="en-US" dirty="0"/>
              <a:t>Often called bottom-up</a:t>
            </a:r>
          </a:p>
          <a:p>
            <a:r>
              <a:rPr lang="en-US" dirty="0"/>
              <a:t>Finds two clusters closest to one another and merges them and keeps doing it until there is one big cluster</a:t>
            </a:r>
          </a:p>
          <a:p>
            <a:pPr lvl="1"/>
            <a:r>
              <a:rPr lang="en-US" dirty="0"/>
              <a:t>Uses distance of the features to determine closeness</a:t>
            </a:r>
          </a:p>
          <a:p>
            <a:r>
              <a:rPr lang="en-US" dirty="0"/>
              <a:t>Creates a graph called a dendrogram which helps visualize the clusters and how similar they are</a:t>
            </a:r>
          </a:p>
          <a:p>
            <a:r>
              <a:rPr lang="en-US" dirty="0"/>
              <a:t>Usually a good first step to take before K-Means to get a feel for how many clusters you should start with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3992389"/>
            <a:ext cx="7968611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x, y =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make_blobs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n_samples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=10,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n_features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=2, centers=3)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 (x)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 (y)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scipy.cluster.hierarchy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dendrogram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, linkage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z = linkage(x, 'ward')</a:t>
            </a:r>
          </a:p>
          <a:p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dendrogram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(z,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leaf_rotation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= 90,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leaf_font_size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119086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8" y="1096100"/>
            <a:ext cx="7156104" cy="48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32771" y="292778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 of clustering doesn’t make predictions so much as it helps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“people who like X also like Y”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Compare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Cluster Analysis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05798" y="1696003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these examples let’s generate some random datasets just because it’s easier to analyze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7695" y="1958829"/>
            <a:ext cx="7968611" cy="353943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numpy as np</a:t>
            </a:r>
          </a:p>
          <a:p>
            <a:r>
              <a:rPr lang="en-US" sz="1600" b="1" dirty="0"/>
              <a:t>from sklearn.cluster </a:t>
            </a:r>
          </a:p>
          <a:p>
            <a:r>
              <a:rPr lang="en-US" sz="1600" b="1" dirty="0"/>
              <a:t>import Kmeans</a:t>
            </a:r>
          </a:p>
          <a:p>
            <a:r>
              <a:rPr lang="en-US" sz="1600" b="1" dirty="0"/>
              <a:t>from sklearn.datasets import make_blobs</a:t>
            </a:r>
          </a:p>
          <a:p>
            <a:r>
              <a:rPr lang="en-US" sz="1600" b="1" dirty="0"/>
              <a:t># Creating a sample dataset with 4 clusters</a:t>
            </a:r>
          </a:p>
          <a:p>
            <a:r>
              <a:rPr lang="en-US" sz="1600" b="1" dirty="0"/>
              <a:t>x, y = make_blobs(n_samples=400, n_features=2, centers=3)</a:t>
            </a:r>
          </a:p>
          <a:p>
            <a:r>
              <a:rPr lang="en-US" sz="1600" b="1" dirty="0"/>
              <a:t>print (x[:5]) # shape location</a:t>
            </a:r>
          </a:p>
          <a:p>
            <a:r>
              <a:rPr lang="en-US" sz="1600" b="1" dirty="0"/>
              <a:t>print (y[:5]) # cluster member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[[-6.10513999 -3.58316594] [-7.6168443   5.40841142] [-2.06235753 -3.92038777] [-1.8104498  -4.1218467 ] [-5.32915489 -6.17092626]]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[2 1 0 0 2]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88425" y="2452254"/>
            <a:ext cx="51671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plt.rcParams['figure.figsize'] = (16, 9)</a:t>
            </a:r>
          </a:p>
          <a:p>
            <a:r>
              <a:rPr lang="en-US" sz="1600" b="1" dirty="0"/>
              <a:t>plt.plot(x[:,0],x[:,1],'o')</a:t>
            </a:r>
          </a:p>
          <a:p>
            <a:r>
              <a:rPr lang="en-US" sz="1600" b="1" dirty="0"/>
              <a:t>plt.show()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49" y="3630829"/>
            <a:ext cx="3904303" cy="26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  <a:p>
            <a:r>
              <a:rPr lang="en-US" b="1" dirty="0"/>
              <a:t>Algorithms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32771" y="2304817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66" y="1077237"/>
            <a:ext cx="2455615" cy="1826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62" y="1077237"/>
            <a:ext cx="2418208" cy="1826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3745901"/>
            <a:ext cx="2563061" cy="1937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50" y="3745901"/>
            <a:ext cx="2585196" cy="1961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1077237"/>
            <a:ext cx="2563061" cy="1826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528387" y="29056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982029" y="29110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599147" y="29110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092370" y="5785012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3848596" y="5785012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4855</TotalTime>
  <Words>1292</Words>
  <Application>Microsoft Macintosh PowerPoint</Application>
  <PresentationFormat>On-screen Show (4:3)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6: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Elbow Chart</vt:lpstr>
      <vt:lpstr>Elbow Chart (continued)</vt:lpstr>
      <vt:lpstr>Silhouette Charts</vt:lpstr>
      <vt:lpstr>Silhouette Charts (continued)</vt:lpstr>
      <vt:lpstr>Silhouette Charts (continued)</vt:lpstr>
      <vt:lpstr>Hierarchical Clustering</vt:lpstr>
      <vt:lpstr>Hierarchical Clustering (continued)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117</cp:revision>
  <dcterms:created xsi:type="dcterms:W3CDTF">2019-05-09T17:36:01Z</dcterms:created>
  <dcterms:modified xsi:type="dcterms:W3CDTF">2019-09-17T22:12:44Z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