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2"/>
  </p:notesMasterIdLst>
  <p:handoutMasterIdLst>
    <p:handoutMasterId r:id="rId43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35" r:id="rId12"/>
    <p:sldId id="329" r:id="rId13"/>
    <p:sldId id="333" r:id="rId14"/>
    <p:sldId id="336" r:id="rId15"/>
    <p:sldId id="337" r:id="rId16"/>
    <p:sldId id="352" r:id="rId17"/>
    <p:sldId id="339" r:id="rId18"/>
    <p:sldId id="340" r:id="rId19"/>
    <p:sldId id="341" r:id="rId20"/>
    <p:sldId id="362" r:id="rId21"/>
    <p:sldId id="363" r:id="rId22"/>
    <p:sldId id="342" r:id="rId23"/>
    <p:sldId id="355" r:id="rId24"/>
    <p:sldId id="343" r:id="rId25"/>
    <p:sldId id="353" r:id="rId26"/>
    <p:sldId id="344" r:id="rId27"/>
    <p:sldId id="360" r:id="rId28"/>
    <p:sldId id="345" r:id="rId29"/>
    <p:sldId id="346" r:id="rId30"/>
    <p:sldId id="347" r:id="rId31"/>
    <p:sldId id="359" r:id="rId32"/>
    <p:sldId id="348" r:id="rId33"/>
    <p:sldId id="361" r:id="rId34"/>
    <p:sldId id="356" r:id="rId35"/>
    <p:sldId id="357" r:id="rId36"/>
    <p:sldId id="358" r:id="rId37"/>
    <p:sldId id="330" r:id="rId38"/>
    <p:sldId id="349" r:id="rId39"/>
    <p:sldId id="354" r:id="rId40"/>
    <p:sldId id="351" r:id="rId41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99" d="100"/>
          <a:sy n="99" d="100"/>
        </p:scale>
        <p:origin x="72" y="330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73" d="100"/>
          <a:sy n="73" d="100"/>
        </p:scale>
        <p:origin x="1506" y="72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Python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7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7-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Python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7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70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85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4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70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0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7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3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6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67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80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79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63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6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1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289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28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80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61715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0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2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7765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7-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7: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Classification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Bayes theorem and involves calculating lots of probabilities of events occurring based on prior observations of conditions related to that event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and fast to train often outperforming more complex algorithms</a:t>
            </a:r>
          </a:p>
          <a:p>
            <a:pPr lvl="1"/>
            <a:r>
              <a:rPr lang="en-US" dirty="0"/>
              <a:t>Performs well with categorical data</a:t>
            </a:r>
          </a:p>
          <a:p>
            <a:pPr lvl="1"/>
            <a:r>
              <a:rPr lang="en-US" dirty="0"/>
              <a:t>Works well for multi-class predictions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Doesn’t do well if a category is found in the test set that is missing from the training set</a:t>
            </a:r>
          </a:p>
          <a:p>
            <a:pPr lvl="1"/>
            <a:r>
              <a:rPr lang="en-US" dirty="0"/>
              <a:t>Not useful for tweaking the false negatives (FN)/false positives (FP)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194261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08722"/>
            <a:ext cx="8020050" cy="5072616"/>
          </a:xfrm>
        </p:spPr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Naive Bayes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808029" y="1502151"/>
            <a:ext cx="552794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sklearn.naive_bayes import GaussianNB</a:t>
            </a:r>
          </a:p>
          <a:p>
            <a:r>
              <a:rPr lang="en-US" sz="1600" b="1" dirty="0"/>
              <a:t>modelNB = GaussianNB()</a:t>
            </a:r>
          </a:p>
          <a:p>
            <a:r>
              <a:rPr lang="en-US" sz="1600" b="1" dirty="0"/>
              <a:t>modelNB.fit(trainX,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400071" y="3063624"/>
            <a:ext cx="6777277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predY = modelNB.predict(testX)</a:t>
            </a:r>
          </a:p>
          <a:p>
            <a:endParaRPr lang="en-US" sz="1600" b="1" dirty="0"/>
          </a:p>
          <a:p>
            <a:r>
              <a:rPr lang="en-US" sz="1600" b="1" dirty="0"/>
              <a:t># evaluate_predictions is a helper function we wrote</a:t>
            </a:r>
          </a:p>
          <a:p>
            <a:r>
              <a:rPr lang="en-US" sz="1600" b="1" dirty="0"/>
              <a:t>evaluate_predictions(testY, predY)</a:t>
            </a:r>
          </a:p>
        </p:txBody>
      </p:sp>
    </p:spTree>
    <p:extLst>
      <p:ext uri="{BB962C8B-B14F-4D97-AF65-F5344CB8AC3E}">
        <p14:creationId xmlns:p14="http://schemas.microsoft.com/office/powerpoint/2010/main" val="34335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325999" cy="5072616"/>
          </a:xfrm>
        </p:spPr>
        <p:txBody>
          <a:bodyPr/>
          <a:lstStyle/>
          <a:p>
            <a:r>
              <a:rPr lang="en-US" dirty="0"/>
              <a:t>The confusion matrix shows/compares the predictions to the known values</a:t>
            </a:r>
          </a:p>
          <a:p>
            <a:pPr lvl="1"/>
            <a:r>
              <a:rPr lang="en-US" dirty="0"/>
              <a:t>1,263,180 were predicted to be good charges and were indeed good</a:t>
            </a:r>
          </a:p>
          <a:p>
            <a:pPr lvl="1"/>
            <a:r>
              <a:rPr lang="en-US" dirty="0"/>
              <a:t>285 were predicted to be fraudulent and were indeed fraudulent</a:t>
            </a:r>
          </a:p>
          <a:p>
            <a:pPr lvl="1"/>
            <a:r>
              <a:rPr lang="en-US" dirty="0"/>
              <a:t>7667 were predicted to be good but were in fact fraudulent (false positive or Type I error)</a:t>
            </a:r>
          </a:p>
          <a:p>
            <a:pPr lvl="2"/>
            <a:r>
              <a:rPr lang="en-US" dirty="0"/>
              <a:t>1,263,180 + 7667 = 1,270,847</a:t>
            </a:r>
          </a:p>
          <a:p>
            <a:pPr lvl="1"/>
            <a:r>
              <a:rPr lang="en-US" dirty="0"/>
              <a:t>1392 were predicted to be fraudulent but were in fact good (false negative or Type II error)</a:t>
            </a:r>
          </a:p>
          <a:p>
            <a:pPr lvl="2"/>
            <a:r>
              <a:rPr lang="en-US" dirty="0"/>
              <a:t>1392 + 285 = 1677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55947" y="3762278"/>
            <a:ext cx="3484677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[[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1263180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7667]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   1392     285]]</a:t>
            </a: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[[99.28810773  0.60250337] 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[ 0.1093889   0.71189227]]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0   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1270847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sz="1600" b="1" dirty="0">
                <a:latin typeface="Courier New" charset="0"/>
                <a:ea typeface="Courier New" charset="0"/>
                <a:cs typeface="Courier New" charset="0"/>
              </a:rPr>
              <a:t>1677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1272524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50936" y="3762278"/>
            <a:ext cx="3856088" cy="21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3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Results as percentages</a:t>
            </a:r>
          </a:p>
          <a:p>
            <a:pPr lvl="1"/>
            <a:r>
              <a:rPr lang="en-US" sz="1800" kern="0" dirty="0"/>
              <a:t>99.28% correct</a:t>
            </a:r>
          </a:p>
          <a:p>
            <a:pPr lvl="1"/>
            <a:r>
              <a:rPr lang="en-US" sz="1800" kern="0" dirty="0"/>
              <a:t>.71% incorrect</a:t>
            </a:r>
          </a:p>
          <a:p>
            <a:pPr lvl="1"/>
            <a:r>
              <a:rPr lang="en-US" sz="1800" kern="0" dirty="0"/>
              <a:t>.60% false positive</a:t>
            </a:r>
          </a:p>
          <a:p>
            <a:pPr lvl="1"/>
            <a:r>
              <a:rPr lang="en-US" sz="1800" kern="0" dirty="0"/>
              <a:t>.10% false negative</a:t>
            </a:r>
          </a:p>
          <a:p>
            <a:r>
              <a:rPr lang="en-US" sz="1800" kern="0" dirty="0"/>
              <a:t>Overall pretty good at predicting</a:t>
            </a:r>
          </a:p>
        </p:txBody>
      </p:sp>
    </p:spTree>
    <p:extLst>
      <p:ext uri="{BB962C8B-B14F-4D97-AF65-F5344CB8AC3E}">
        <p14:creationId xmlns:p14="http://schemas.microsoft.com/office/powerpoint/2010/main" val="172720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the results of a lengthy training process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joblib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reload a saved model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and Load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537921" y="1850576"/>
            <a:ext cx="4068158" cy="58477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joblib import dump, load</a:t>
            </a:r>
          </a:p>
          <a:p>
            <a:r>
              <a:rPr lang="en-US" sz="1600" b="1" dirty="0"/>
              <a:t>dump(modelNB, 'modelNB.joblib') 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327609" y="3166004"/>
            <a:ext cx="448878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modelNB2 = load('modelNB.joblib')</a:t>
            </a:r>
          </a:p>
          <a:p>
            <a:r>
              <a:rPr lang="en-US" sz="1600" b="1" dirty="0"/>
              <a:t>predY = modelNB2.predict(testX)</a:t>
            </a:r>
          </a:p>
          <a:p>
            <a:r>
              <a:rPr lang="en-US" sz="1600" b="1" dirty="0"/>
              <a:t>evaluate_predictions(testY, predY)</a:t>
            </a:r>
          </a:p>
        </p:txBody>
      </p:sp>
    </p:spTree>
    <p:extLst>
      <p:ext uri="{BB962C8B-B14F-4D97-AF65-F5344CB8AC3E}">
        <p14:creationId xmlns:p14="http://schemas.microsoft.com/office/powerpoint/2010/main" val="61527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split up based on some factor among the independent variables, then evaluated for how good a job it did</a:t>
            </a:r>
          </a:p>
          <a:p>
            <a:r>
              <a:rPr lang="en-US" dirty="0"/>
              <a:t>Recursively keeps applying this algorithm over and over until it comes up with a good set of rules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</a:t>
            </a:r>
          </a:p>
          <a:p>
            <a:pPr lvl="1"/>
            <a:r>
              <a:rPr lang="en-US" dirty="0"/>
              <a:t>Performs well with categorical data and continuous data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Calculations take a lot longer as you add more and more columns</a:t>
            </a:r>
          </a:p>
          <a:p>
            <a:pPr lvl="1"/>
            <a:r>
              <a:rPr lang="en-US" dirty="0"/>
              <a:t>Becomes difficult to understand the decision tree as it gets larger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8672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563229" y="1564752"/>
            <a:ext cx="601754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sklearn.tree import DecisionTreeClassifier</a:t>
            </a:r>
            <a:br>
              <a:rPr lang="en-US" sz="1600" b="1" dirty="0"/>
            </a:br>
            <a:r>
              <a:rPr lang="en-US" sz="1600" b="1" dirty="0"/>
              <a:t>modelDT = DecisionTreeClassifier()</a:t>
            </a:r>
          </a:p>
          <a:p>
            <a:r>
              <a:rPr lang="en-US" sz="1600" b="1" dirty="0"/>
              <a:t>modelDT.fit(trainX,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78400" y="3081912"/>
            <a:ext cx="6987201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def important_features(model, columns):    </a:t>
            </a:r>
          </a:p>
          <a:p>
            <a:r>
              <a:rPr lang="en-US" sz="1600" b="1" dirty="0"/>
              <a:t>   return pd.DataFrame(model.feature_importances_, \</a:t>
            </a:r>
          </a:p>
          <a:p>
            <a:r>
              <a:rPr lang="en-US" sz="1600" b="1" dirty="0"/>
              <a:t>         columns=['Importance'], \</a:t>
            </a:r>
          </a:p>
          <a:p>
            <a:r>
              <a:rPr lang="en-US" sz="1600" b="1" dirty="0"/>
              <a:t>         index = columns).sort_values(['Importance'], \</a:t>
            </a:r>
          </a:p>
          <a:p>
            <a:r>
              <a:rPr lang="en-US" sz="1600" b="1" dirty="0"/>
              <a:t>         ascending = False)</a:t>
            </a:r>
          </a:p>
          <a:p>
            <a:endParaRPr lang="en-US" sz="1600" b="1" dirty="0"/>
          </a:p>
          <a:p>
            <a:r>
              <a:rPr lang="en-US" sz="1600" b="1" dirty="0"/>
              <a:t>predY = modelDT.predict(testX)</a:t>
            </a:r>
          </a:p>
          <a:p>
            <a:r>
              <a:rPr lang="en-US" sz="1600" b="1" dirty="0"/>
              <a:t>evaluate_predictions(testY, predY)</a:t>
            </a:r>
          </a:p>
          <a:p>
            <a:r>
              <a:rPr lang="en-US" sz="1600" b="1" dirty="0"/>
              <a:t>print (important_features(modelDT, trainX.columns))</a:t>
            </a:r>
          </a:p>
        </p:txBody>
      </p:sp>
    </p:spTree>
    <p:extLst>
      <p:ext uri="{BB962C8B-B14F-4D97-AF65-F5344CB8AC3E}">
        <p14:creationId xmlns:p14="http://schemas.microsoft.com/office/powerpoint/2010/main" val="112195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the confusion matrix are interpreted exactly as before</a:t>
            </a:r>
          </a:p>
          <a:p>
            <a:pPr lvl="1"/>
            <a:r>
              <a:rPr lang="en-US" dirty="0"/>
              <a:t>The numbers different so see which did a better job</a:t>
            </a:r>
          </a:p>
          <a:p>
            <a:r>
              <a:rPr lang="en-US" dirty="0"/>
              <a:t>Decision Trees have additional information about what factors contributed to its decisions</a:t>
            </a:r>
          </a:p>
          <a:p>
            <a:pPr lvl="1"/>
            <a:r>
              <a:rPr lang="en-US" dirty="0"/>
              <a:t>Calculated by number of samples that reach the node divided by the total number of samples</a:t>
            </a:r>
          </a:p>
          <a:p>
            <a:pPr lvl="1"/>
            <a:r>
              <a:rPr lang="en-US" dirty="0"/>
              <a:t>The higher the number,</a:t>
            </a:r>
            <a:br>
              <a:rPr lang="en-US" dirty="0"/>
            </a:br>
            <a:r>
              <a:rPr lang="en-US" dirty="0"/>
              <a:t>the more important the feature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these results, we can see the most important factors as to how it decided a transaction was legitimate or fraudulent 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oldbalanceOrg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newbalanceDest</a:t>
            </a:r>
            <a:r>
              <a:rPr lang="en-US" dirty="0"/>
              <a:t> is followed by the amount</a:t>
            </a:r>
          </a:p>
          <a:p>
            <a:pPr lvl="1"/>
            <a:r>
              <a:rPr lang="en-US" dirty="0"/>
              <a:t>The remaining columns were of less importance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4747846" y="2848562"/>
            <a:ext cx="3754355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Importance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oldbalanceOrg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0.432194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0.228966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amount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0.161474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0.087661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newbalanceOrig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0.069822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type              0.019578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isFlaggedFraud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0.000305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Decision Trees on randomly selected samples of the training set</a:t>
            </a:r>
          </a:p>
          <a:p>
            <a:r>
              <a:rPr lang="en-US" dirty="0"/>
              <a:t>Performs multiple iterations and gets prediction results</a:t>
            </a:r>
          </a:p>
          <a:p>
            <a:r>
              <a:rPr lang="en-US" dirty="0"/>
              <a:t>Votes on the best random sample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highly accurate due to the strength of multiple predictions</a:t>
            </a:r>
          </a:p>
          <a:p>
            <a:pPr lvl="1"/>
            <a:r>
              <a:rPr lang="en-US" dirty="0"/>
              <a:t>Usually does not suffer from overfitting</a:t>
            </a:r>
          </a:p>
          <a:p>
            <a:pPr lvl="1"/>
            <a:r>
              <a:rPr lang="en-US" dirty="0"/>
              <a:t>Can see the relative feature importance which is useful in revising the model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 to generate because of multiple iterations</a:t>
            </a:r>
          </a:p>
          <a:p>
            <a:pPr lvl="1"/>
            <a:r>
              <a:rPr lang="en-US" dirty="0"/>
              <a:t>Compared to a Decision Tree you cannot really see the path of the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227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30508" y="1588198"/>
            <a:ext cx="6482985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sklearn.ensemble import RandomForestClassifier</a:t>
            </a:r>
          </a:p>
          <a:p>
            <a:r>
              <a:rPr lang="en-US" sz="1600" b="1" dirty="0"/>
              <a:t>modelRF = RandomForestClassifier(n_estimators=10)</a:t>
            </a:r>
          </a:p>
          <a:p>
            <a:r>
              <a:rPr lang="en-US" sz="1600" b="1" dirty="0"/>
              <a:t>modelRF.fit(trainX,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908477" y="3445325"/>
            <a:ext cx="7327046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predY = modelRF.predict(testX)</a:t>
            </a:r>
          </a:p>
          <a:p>
            <a:r>
              <a:rPr lang="en-US" sz="1600" b="1" dirty="0"/>
              <a:t>evaluate_predictions(testY, predY)</a:t>
            </a:r>
          </a:p>
          <a:p>
            <a:endParaRPr lang="en-US" sz="1600" b="1" dirty="0"/>
          </a:p>
          <a:p>
            <a:r>
              <a:rPr lang="en-US" sz="1600" b="1" dirty="0"/>
              <a:t>import pandas as pd</a:t>
            </a:r>
          </a:p>
          <a:p>
            <a:r>
              <a:rPr lang="en-US" sz="1600" b="1" dirty="0"/>
              <a:t>feature_imp = pd.Series(modelRF.feature_importances_,\    </a:t>
            </a:r>
            <a:br>
              <a:rPr lang="en-US" sz="1600" b="1" dirty="0"/>
            </a:br>
            <a:r>
              <a:rPr lang="en-US" sz="1600" b="1" dirty="0"/>
              <a:t>    index=trainX.columns).sort_values(ascending=False)</a:t>
            </a:r>
          </a:p>
          <a:p>
            <a:r>
              <a:rPr lang="en-US" sz="1600" b="1" dirty="0"/>
              <a:t>print (feature_imp)</a:t>
            </a:r>
          </a:p>
        </p:txBody>
      </p:sp>
    </p:spTree>
    <p:extLst>
      <p:ext uri="{BB962C8B-B14F-4D97-AF65-F5344CB8AC3E}">
        <p14:creationId xmlns:p14="http://schemas.microsoft.com/office/powerpoint/2010/main" val="339104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another alternative to categorizing, but with a twist</a:t>
            </a:r>
          </a:p>
          <a:p>
            <a:pPr lvl="1"/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The math behind it involves logarithms and finding coefficients of the independent variables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6951-86A4-F141-9EFB-B27DEBE37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33" y="3194912"/>
            <a:ext cx="4535841" cy="311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E956D-8AEC-8344-A3E7-C6FD47BD3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5" y="3062508"/>
            <a:ext cx="2904247" cy="5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Understand the use cases for Classification models</a:t>
            </a:r>
          </a:p>
          <a:p>
            <a:r>
              <a:rPr lang="en-US" dirty="0"/>
              <a:t>Discuss and compare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needs to be dummy encoded skipping one value as a reference value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Works better in cases with low signal to noise ratio </a:t>
            </a:r>
          </a:p>
          <a:p>
            <a:pPr lvl="1"/>
            <a:r>
              <a:rPr lang="en-US" dirty="0"/>
              <a:t>Allows for tweaking of false positives and false negatives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 not perform well with too many features (independent variables) </a:t>
            </a:r>
          </a:p>
          <a:p>
            <a:pPr lvl="1"/>
            <a:r>
              <a:rPr lang="en-US" dirty="0"/>
              <a:t>Not good with large number of categorical values within a feature because of dummy encoding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19135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Use this helper function to make that easier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528" y="1833530"/>
            <a:ext cx="8058944" cy="452431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</a:t>
            </a:r>
          </a:p>
          <a:p>
            <a:r>
              <a:rPr lang="en-US" sz="1600" b="1" dirty="0"/>
              <a:t>import train_test_splitfrom sklearn </a:t>
            </a:r>
          </a:p>
          <a:p>
            <a:r>
              <a:rPr lang="en-US" sz="1600" b="1" dirty="0"/>
              <a:t>import preprocessing as pp</a:t>
            </a:r>
          </a:p>
          <a:p>
            <a:r>
              <a:rPr lang="en-US" sz="1600" b="1" dirty="0"/>
              <a:t>def dummy_code(data, columns, drop_first = True):    </a:t>
            </a:r>
          </a:p>
          <a:p>
            <a:r>
              <a:rPr lang="en-US" sz="1600" b="1" dirty="0"/>
              <a:t>   for c in columns:        </a:t>
            </a:r>
          </a:p>
          <a:p>
            <a:r>
              <a:rPr lang="en-US" sz="1600" b="1" dirty="0"/>
              <a:t>      dummies = pd.get_dummies(data[c], prefix = c, \</a:t>
            </a:r>
          </a:p>
          <a:p>
            <a:r>
              <a:rPr lang="en-US" sz="1600" b="1" dirty="0"/>
              <a:t>      drop_first = drop_first)        </a:t>
            </a:r>
          </a:p>
          <a:p>
            <a:r>
              <a:rPr lang="en-US" sz="1600" b="1" dirty="0"/>
              <a:t>      i = list(data.columns).index(c)        </a:t>
            </a:r>
          </a:p>
          <a:p>
            <a:r>
              <a:rPr lang="en-US" sz="1600" b="1" dirty="0"/>
              <a:t>      data = pd.concat([data.iloc[:,:i], dummies, \</a:t>
            </a:r>
          </a:p>
          <a:p>
            <a:r>
              <a:rPr lang="en-US" sz="1600" b="1" dirty="0"/>
              <a:t>             data.iloc[:,i+1:]], axis = 1)    </a:t>
            </a:r>
          </a:p>
          <a:p>
            <a:r>
              <a:rPr lang="en-US" sz="1600" b="1" dirty="0"/>
              <a:t>return data</a:t>
            </a:r>
          </a:p>
          <a:p>
            <a:endParaRPr lang="en-US" sz="1600" b="1" dirty="0"/>
          </a:p>
          <a:p>
            <a:r>
              <a:rPr lang="en-US" sz="1600" b="1" dirty="0"/>
              <a:t>df2 = dummy_code(df, ['type'], drop_first = True)</a:t>
            </a:r>
          </a:p>
          <a:p>
            <a:r>
              <a:rPr lang="en-US" sz="1600" b="1" dirty="0"/>
              <a:t>trainX, testX, trainY, testY = train_test_split(df2.iloc[:, df2.columns != 'isFraud'], df2.isFraud, train_size = train_size, test_size = test_size)</a:t>
            </a:r>
          </a:p>
          <a:p>
            <a:r>
              <a:rPr lang="en-US" sz="1600" b="1" dirty="0"/>
              <a:t>print (testX.columns)</a:t>
            </a:r>
          </a:p>
          <a:p>
            <a:r>
              <a:rPr lang="en-US" sz="1600" b="1" dirty="0"/>
              <a:t>print (testX.head())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356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train the logistic model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 (continued)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25385" y="1609480"/>
            <a:ext cx="8093230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sklearn.linear_model import LogisticRegression</a:t>
            </a:r>
          </a:p>
          <a:p>
            <a:r>
              <a:rPr lang="en-US" sz="1600" b="1" dirty="0"/>
              <a:t>modelLR = LogisticRegression(multi_class='auto', solver='lbfgs')</a:t>
            </a:r>
          </a:p>
          <a:p>
            <a:r>
              <a:rPr lang="en-US" sz="1600" b="1" dirty="0"/>
              <a:t>modelLR.fit(trainX, trainY)</a:t>
            </a:r>
          </a:p>
          <a:p>
            <a:r>
              <a:rPr lang="en-US" sz="1600" b="1" dirty="0"/>
              <a:t>print (modelLR.coef_)</a:t>
            </a:r>
          </a:p>
          <a:p>
            <a:endParaRPr lang="en-US" sz="1600" b="1" dirty="0"/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[[-2.34708708e-08 -2.08083063e-09 -3.31118886e-07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-8.31500683e-10  -8.26614837e-04  8.30307380e-04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-9.09162361e-04  7.04021006e-07  -2.41542762e-06 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1.05305835e-11]]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82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coefficients show how the math formula is trained</a:t>
            </a:r>
          </a:p>
          <a:p>
            <a:pPr lvl="1"/>
            <a:r>
              <a:rPr lang="en-US" dirty="0"/>
              <a:t>Multiply each feature by its coefficient and sum them up to get the probability</a:t>
            </a:r>
          </a:p>
          <a:p>
            <a:pPr lvl="1"/>
            <a:r>
              <a:rPr lang="en-US" dirty="0"/>
              <a:t>ln(p/(1-p)) = </a:t>
            </a:r>
            <a:r>
              <a:rPr lang="el-GR" dirty="0"/>
              <a:t>β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dirty="0"/>
              <a:t>1X1 + </a:t>
            </a:r>
            <a:r>
              <a:rPr lang="el-GR" dirty="0"/>
              <a:t>β</a:t>
            </a:r>
            <a:r>
              <a:rPr lang="en-US" dirty="0"/>
              <a:t>2X2 +</a:t>
            </a:r>
            <a:r>
              <a:rPr lang="el-GR" dirty="0"/>
              <a:t> β</a:t>
            </a:r>
            <a:r>
              <a:rPr lang="en-US" dirty="0"/>
              <a:t>3X3 + </a:t>
            </a:r>
            <a:r>
              <a:rPr lang="mr-IN" dirty="0"/>
              <a:t>…</a:t>
            </a:r>
            <a:r>
              <a:rPr lang="en-US" dirty="0"/>
              <a:t> +</a:t>
            </a:r>
            <a:r>
              <a:rPr lang="el-GR" dirty="0"/>
              <a:t> β</a:t>
            </a:r>
            <a:r>
              <a:rPr lang="en-US" dirty="0"/>
              <a:t>nXn</a:t>
            </a:r>
            <a:r>
              <a:rPr lang="el-GR" dirty="0"/>
              <a:t> </a:t>
            </a:r>
            <a:endParaRPr lang="en-US" dirty="0"/>
          </a:p>
          <a:p>
            <a:r>
              <a:rPr lang="en-US" dirty="0"/>
              <a:t>Confusion matrix is interpreted just like all the other models</a:t>
            </a:r>
          </a:p>
          <a:p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963447" y="2931126"/>
            <a:ext cx="5217107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0.9980016093999013 0.0019983906000987013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[[1268705    2162]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    381    1276]]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PC FP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FN PW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[[9.98001609e+01 1.69898564e-01]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[2.99404962e-02 1.99839060e-01]]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6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FCEB4A3-4C25-42B7-A0FE-69C8C4514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9" y="2567541"/>
            <a:ext cx="5229930" cy="3822442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D37269-C780-4390-9BB6-45E3C752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Shows the tradeoff between accuracy and sensitivity in adjusting the False Positives</a:t>
            </a:r>
          </a:p>
          <a:p>
            <a:r>
              <a:rPr lang="en-US" dirty="0"/>
              <a:t>The closer the curve is to the left or top border, the more accurate it is</a:t>
            </a:r>
          </a:p>
          <a:p>
            <a:r>
              <a:rPr lang="en-US" dirty="0"/>
              <a:t>The closer to the 45 degree line, the less accurate it is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308CBEA-3E47-4C79-8AF8-4A918604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A235F6-DCD7-4AA0-BF70-085984F5C2FD}"/>
              </a:ext>
            </a:extLst>
          </p:cNvPr>
          <p:cNvCxnSpPr/>
          <p:nvPr/>
        </p:nvCxnSpPr>
        <p:spPr bwMode="auto">
          <a:xfrm flipV="1">
            <a:off x="581025" y="2834640"/>
            <a:ext cx="4865034" cy="3108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989828-1142-4A04-BDA4-4F90885A055E}"/>
              </a:ext>
            </a:extLst>
          </p:cNvPr>
          <p:cNvSpPr txBox="1"/>
          <p:nvPr/>
        </p:nvSpPr>
        <p:spPr>
          <a:xfrm>
            <a:off x="3586331" y="3577643"/>
            <a:ext cx="5014744" cy="196977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predY1 =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de-DE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endParaRPr lang="de-DE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x =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predY1[:,1])</a:t>
            </a:r>
          </a:p>
          <a:p>
            <a:endParaRPr lang="de-DE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matplotlib.pyplot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plt</a:t>
            </a:r>
            <a:endParaRPr lang="de-DE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label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 = 'AUC = ' + 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plt.legend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=4)</a:t>
            </a:r>
          </a:p>
          <a:p>
            <a:r>
              <a:rPr lang="de-DE" sz="1200" b="1" dirty="0" err="1">
                <a:latin typeface="Courier New" charset="0"/>
                <a:ea typeface="Courier New" charset="0"/>
                <a:cs typeface="Courier New" charset="0"/>
              </a:rPr>
              <a:t>plt.show</a:t>
            </a:r>
            <a:r>
              <a:rPr lang="de-DE" sz="12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704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Additionally, you can do the prediction probabilities</a:t>
            </a:r>
          </a:p>
          <a:p>
            <a:pPr lvl="1"/>
            <a:r>
              <a:rPr lang="en-US" dirty="0"/>
              <a:t>Set a threshold probability to determine whether the prediction is positive or negative</a:t>
            </a:r>
          </a:p>
          <a:p>
            <a:pPr lvl="1"/>
            <a:r>
              <a:rPr lang="en-US" dirty="0"/>
              <a:t>Allows you to tweak the accuracy, false positives and false negatives 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predict_proba</a:t>
            </a:r>
            <a:r>
              <a:rPr lang="en-US" dirty="0"/>
              <a:t> function instead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Thresholds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843321" y="2861151"/>
            <a:ext cx="7457359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[9.99999999e-001 1.72171774e-113]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99% likely positive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[8.26513185e-001 1.73486815e-001]   # 82% </a:t>
            </a:r>
            <a:r>
              <a:rPr lang="pt-BR" sz="1600" dirty="0" err="1">
                <a:latin typeface="Courier New" charset="0"/>
                <a:ea typeface="Courier New" charset="0"/>
                <a:cs typeface="Courier New" charset="0"/>
              </a:rPr>
              <a:t>likely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positive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[6.28732003e-178 1.00000000e+000]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100% likely negative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[5.20000000e-001 4.80000000e-001]   # 52% likely positive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51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Run the prediction on the same trained model several times with different probability thresholds and compare the accuracy and FP/FN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Highest accuracy turned out to be about 70 in this case</a:t>
            </a:r>
          </a:p>
          <a:p>
            <a:r>
              <a:rPr lang="en-US" dirty="0"/>
              <a:t>Lower threshold yielded more false positives, fewer false negatives</a:t>
            </a:r>
          </a:p>
          <a:p>
            <a:pPr lvl="1"/>
            <a:r>
              <a:rPr lang="en-US" dirty="0"/>
              <a:t>Tune the threshold to fit the business case of whether you favor FP or FN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Tweak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39162" y="1885398"/>
            <a:ext cx="7065677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(30, 91, 10):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predY1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np.where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[:,1] &gt;=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/100, 1, 0)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np.mean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((predY1 -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)**2)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evaluate_predictions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predY1)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83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the way the human brain solves </a:t>
            </a:r>
          </a:p>
          <a:p>
            <a:pPr lvl="1"/>
            <a:r>
              <a:rPr lang="en-US" dirty="0"/>
              <a:t>Uses a perceptron, algorithm, or function run in multiple layers</a:t>
            </a:r>
          </a:p>
          <a:p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perform better than others which can be important where accuracy is desired (predicting cancer) </a:t>
            </a:r>
          </a:p>
          <a:p>
            <a:pPr lvl="1"/>
            <a:r>
              <a:rPr lang="en-US" dirty="0"/>
              <a:t>Good for unusual data like image, video, audio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Black box, you don’t know how it made its decision</a:t>
            </a:r>
          </a:p>
          <a:p>
            <a:pPr lvl="1"/>
            <a:r>
              <a:rPr lang="en-US" dirty="0"/>
              <a:t>Not appropriate in cases where transparency is important</a:t>
            </a:r>
          </a:p>
          <a:p>
            <a:pPr lvl="1"/>
            <a:r>
              <a:rPr lang="en-US" dirty="0"/>
              <a:t>Require a lot more data to train than other models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dirty="0"/>
              <a:t>Cool visualization of Neural Network from Google</a:t>
            </a:r>
          </a:p>
          <a:p>
            <a:pPr lvl="1"/>
            <a:r>
              <a:rPr lang="en-US" dirty="0">
                <a:latin typeface="+mj-lt"/>
                <a:ea typeface="Courier New" charset="0"/>
                <a:cs typeface="Courier New" charset="0"/>
                <a:hlinkClick r:id="rId3"/>
              </a:rPr>
              <a:t>https://playground.tensorflow.org/</a:t>
            </a:r>
            <a:r>
              <a:rPr lang="en-US" dirty="0">
                <a:latin typeface="+mj-lt"/>
                <a:ea typeface="Courier New" charset="0"/>
                <a:cs typeface="Courier New" charset="0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88352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01679-1448-8D4B-A5B5-C85B842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Visualized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193F625-E6ED-3940-906C-C9B3C56C000A}"/>
              </a:ext>
            </a:extLst>
          </p:cNvPr>
          <p:cNvSpPr/>
          <p:nvPr/>
        </p:nvSpPr>
        <p:spPr bwMode="auto">
          <a:xfrm>
            <a:off x="3175460" y="2413932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AE1CE1CB-CA55-524C-B09D-1352E07630AA}"/>
              </a:ext>
            </a:extLst>
          </p:cNvPr>
          <p:cNvSpPr/>
          <p:nvPr/>
        </p:nvSpPr>
        <p:spPr bwMode="auto">
          <a:xfrm>
            <a:off x="1902344" y="367035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9E2B8C17-932C-8248-AC8F-2FCAF19261CE}"/>
              </a:ext>
            </a:extLst>
          </p:cNvPr>
          <p:cNvSpPr/>
          <p:nvPr/>
        </p:nvSpPr>
        <p:spPr bwMode="auto">
          <a:xfrm>
            <a:off x="3175462" y="33932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5345CDC5-DFEF-5143-9DEC-14B6548D1580}"/>
              </a:ext>
            </a:extLst>
          </p:cNvPr>
          <p:cNvSpPr/>
          <p:nvPr/>
        </p:nvSpPr>
        <p:spPr bwMode="auto">
          <a:xfrm>
            <a:off x="3175460" y="440740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F82494B2-938A-2340-A312-8B3C89F33560}"/>
              </a:ext>
            </a:extLst>
          </p:cNvPr>
          <p:cNvSpPr/>
          <p:nvPr/>
        </p:nvSpPr>
        <p:spPr bwMode="auto">
          <a:xfrm>
            <a:off x="3175460" y="54754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124FEAA0-10B9-3D48-9D5E-7BAA8B3391CC}"/>
              </a:ext>
            </a:extLst>
          </p:cNvPr>
          <p:cNvSpPr/>
          <p:nvPr/>
        </p:nvSpPr>
        <p:spPr bwMode="auto">
          <a:xfrm>
            <a:off x="4215821" y="186488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29DB7A02-9E6D-784C-8DAC-576845871222}"/>
              </a:ext>
            </a:extLst>
          </p:cNvPr>
          <p:cNvSpPr/>
          <p:nvPr/>
        </p:nvSpPr>
        <p:spPr bwMode="auto">
          <a:xfrm>
            <a:off x="4215823" y="2844214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353844F7-91BE-884A-BC98-AC3FE78B4592}"/>
              </a:ext>
            </a:extLst>
          </p:cNvPr>
          <p:cNvSpPr/>
          <p:nvPr/>
        </p:nvSpPr>
        <p:spPr bwMode="auto">
          <a:xfrm>
            <a:off x="4215821" y="385836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7BBBCD75-0639-5C44-A74B-56A006EFEBA8}"/>
              </a:ext>
            </a:extLst>
          </p:cNvPr>
          <p:cNvSpPr/>
          <p:nvPr/>
        </p:nvSpPr>
        <p:spPr bwMode="auto">
          <a:xfrm>
            <a:off x="4215821" y="49263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6A860141-F926-9740-AF7C-C28F0F1B790E}"/>
              </a:ext>
            </a:extLst>
          </p:cNvPr>
          <p:cNvSpPr/>
          <p:nvPr/>
        </p:nvSpPr>
        <p:spPr bwMode="auto">
          <a:xfrm>
            <a:off x="4215821" y="589342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60149347-5B2C-D54E-BCC7-42BB7B841428}"/>
              </a:ext>
            </a:extLst>
          </p:cNvPr>
          <p:cNvSpPr/>
          <p:nvPr/>
        </p:nvSpPr>
        <p:spPr bwMode="auto">
          <a:xfrm>
            <a:off x="5276593" y="2356475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B044D9AF-EFA1-BC46-8D0B-945E14E3EEE5}"/>
              </a:ext>
            </a:extLst>
          </p:cNvPr>
          <p:cNvSpPr/>
          <p:nvPr/>
        </p:nvSpPr>
        <p:spPr bwMode="auto">
          <a:xfrm>
            <a:off x="5276595" y="33358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EC73EA1E-0364-2040-9E8B-76201024F97D}"/>
              </a:ext>
            </a:extLst>
          </p:cNvPr>
          <p:cNvSpPr/>
          <p:nvPr/>
        </p:nvSpPr>
        <p:spPr bwMode="auto">
          <a:xfrm>
            <a:off x="5276593" y="434994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15F85461-F408-AB40-AB72-BAA25D04AE81}"/>
              </a:ext>
            </a:extLst>
          </p:cNvPr>
          <p:cNvSpPr/>
          <p:nvPr/>
        </p:nvSpPr>
        <p:spPr bwMode="auto">
          <a:xfrm>
            <a:off x="5276593" y="541794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67151D-71FC-DC45-82E7-A30C109C973E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 bwMode="auto">
          <a:xfrm flipV="1">
            <a:off x="2299684" y="2811272"/>
            <a:ext cx="943949" cy="92725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093024-BAA7-9449-95B0-EBDEEB6D1C7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 bwMode="auto">
          <a:xfrm flipV="1">
            <a:off x="2367857" y="3626014"/>
            <a:ext cx="807605" cy="27709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ADEEC2-958B-7546-BBC7-209063CDEC02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 bwMode="auto">
          <a:xfrm>
            <a:off x="2299684" y="4067690"/>
            <a:ext cx="875776" cy="5724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108339-FE6B-B142-BE99-C6DB3BA817FD}"/>
              </a:ext>
            </a:extLst>
          </p:cNvPr>
          <p:cNvCxnSpPr>
            <a:cxnSpLocks/>
            <a:stCxn id="5" idx="4"/>
            <a:endCxn id="8" idx="2"/>
          </p:cNvCxnSpPr>
          <p:nvPr/>
        </p:nvCxnSpPr>
        <p:spPr bwMode="auto">
          <a:xfrm>
            <a:off x="2135101" y="4135863"/>
            <a:ext cx="1040359" cy="15722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37C3C1-8BE1-6E4A-A157-3342A99BA3FB}"/>
              </a:ext>
            </a:extLst>
          </p:cNvPr>
          <p:cNvCxnSpPr>
            <a:cxnSpLocks/>
            <a:stCxn id="4" idx="7"/>
            <a:endCxn id="9" idx="2"/>
          </p:cNvCxnSpPr>
          <p:nvPr/>
        </p:nvCxnSpPr>
        <p:spPr bwMode="auto">
          <a:xfrm flipV="1">
            <a:off x="3572800" y="209764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7D7888-C901-A84E-AF75-0CBAF669FE1A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>
            <a:off x="3606887" y="272130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58A495-78EE-0249-8B14-956F9B54A035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3507556" y="2863492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F8A948-40C5-DD4E-9CDA-7BE7E6CB4B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309746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EF53DE-DAA1-2647-B31C-1550A435883F}"/>
              </a:ext>
            </a:extLst>
          </p:cNvPr>
          <p:cNvCxnSpPr>
            <a:cxnSpLocks/>
          </p:cNvCxnSpPr>
          <p:nvPr/>
        </p:nvCxnSpPr>
        <p:spPr bwMode="auto">
          <a:xfrm>
            <a:off x="3618761" y="372112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124BC4-7A6E-C945-B59A-21E590D935BC}"/>
              </a:ext>
            </a:extLst>
          </p:cNvPr>
          <p:cNvCxnSpPr>
            <a:cxnSpLocks/>
          </p:cNvCxnSpPr>
          <p:nvPr/>
        </p:nvCxnSpPr>
        <p:spPr bwMode="auto">
          <a:xfrm>
            <a:off x="3519430" y="3863313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D28B3B-DF86-DB4A-ADC2-A27FDE710F0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519627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F02AF9-52BB-7141-9B93-7FA3F7A667BC}"/>
              </a:ext>
            </a:extLst>
          </p:cNvPr>
          <p:cNvCxnSpPr>
            <a:cxnSpLocks/>
          </p:cNvCxnSpPr>
          <p:nvPr/>
        </p:nvCxnSpPr>
        <p:spPr bwMode="auto">
          <a:xfrm>
            <a:off x="3618761" y="581993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FCEC04-F46C-604D-B1E7-5BA89935DBCC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3408217" y="4315990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9D81FC-DE2C-5D4E-A1E8-B70F57011924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6203" y="4133880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05AE6E-7A1D-EE41-B48A-DABA6DC8CE26}"/>
              </a:ext>
            </a:extLst>
          </p:cNvPr>
          <p:cNvCxnSpPr>
            <a:cxnSpLocks/>
          </p:cNvCxnSpPr>
          <p:nvPr/>
        </p:nvCxnSpPr>
        <p:spPr bwMode="auto">
          <a:xfrm>
            <a:off x="3640290" y="4757536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611A99-F2DF-5C46-A04D-D77117D5FEBE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746" y="3253593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8754D4-709C-3048-B3B0-0CD3BDFB2F8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2208" y="2546472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ED549E-467A-D84B-B779-932E267CB93A}"/>
              </a:ext>
            </a:extLst>
          </p:cNvPr>
          <p:cNvCxnSpPr>
            <a:cxnSpLocks/>
          </p:cNvCxnSpPr>
          <p:nvPr/>
        </p:nvCxnSpPr>
        <p:spPr bwMode="auto">
          <a:xfrm>
            <a:off x="4676295" y="3170128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4DB7C0-1EE7-C641-B7FD-086A00EEB530}"/>
              </a:ext>
            </a:extLst>
          </p:cNvPr>
          <p:cNvCxnSpPr>
            <a:cxnSpLocks/>
          </p:cNvCxnSpPr>
          <p:nvPr/>
        </p:nvCxnSpPr>
        <p:spPr bwMode="auto">
          <a:xfrm>
            <a:off x="4576964" y="3312318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B85815-B253-8146-8518-38FC8EB240A7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354629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D06851-9334-4D42-B016-4730ECE63E99}"/>
              </a:ext>
            </a:extLst>
          </p:cNvPr>
          <p:cNvCxnSpPr>
            <a:cxnSpLocks/>
          </p:cNvCxnSpPr>
          <p:nvPr/>
        </p:nvCxnSpPr>
        <p:spPr bwMode="auto">
          <a:xfrm>
            <a:off x="4688169" y="4169949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EBFBFD-6958-DE46-B49E-28215553FFB7}"/>
              </a:ext>
            </a:extLst>
          </p:cNvPr>
          <p:cNvCxnSpPr>
            <a:cxnSpLocks/>
          </p:cNvCxnSpPr>
          <p:nvPr/>
        </p:nvCxnSpPr>
        <p:spPr bwMode="auto">
          <a:xfrm>
            <a:off x="4588838" y="4312139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F69EAE-6D30-FC43-B908-C154830E48F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564510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701739-D202-1B43-8022-6E098AF35220}"/>
              </a:ext>
            </a:extLst>
          </p:cNvPr>
          <p:cNvCxnSpPr>
            <a:cxnSpLocks/>
          </p:cNvCxnSpPr>
          <p:nvPr/>
        </p:nvCxnSpPr>
        <p:spPr bwMode="auto">
          <a:xfrm>
            <a:off x="4654082" y="2078405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7F8403-4158-364F-80A3-B250B43D6A16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7625" y="4764816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1A737F-1585-9D49-B61A-F1956FD7AA7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5611" y="458270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288F8F-F7A6-234A-B653-185557506E69}"/>
              </a:ext>
            </a:extLst>
          </p:cNvPr>
          <p:cNvCxnSpPr>
            <a:cxnSpLocks/>
          </p:cNvCxnSpPr>
          <p:nvPr/>
        </p:nvCxnSpPr>
        <p:spPr bwMode="auto">
          <a:xfrm>
            <a:off x="4709698" y="520636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8A73E1-91F4-B249-8687-34D4AE55836D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9154" y="3702419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A06F1F1-8FE2-BB4C-8479-385600F5793F}"/>
              </a:ext>
            </a:extLst>
          </p:cNvPr>
          <p:cNvSpPr txBox="1"/>
          <p:nvPr/>
        </p:nvSpPr>
        <p:spPr>
          <a:xfrm>
            <a:off x="1813823" y="1198587"/>
            <a:ext cx="66236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338574-2C86-984D-AB5E-A8998970BC5F}"/>
              </a:ext>
            </a:extLst>
          </p:cNvPr>
          <p:cNvSpPr txBox="1"/>
          <p:nvPr/>
        </p:nvSpPr>
        <p:spPr>
          <a:xfrm>
            <a:off x="3004109" y="1060088"/>
            <a:ext cx="739112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Input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93799E-1460-044C-8774-FE69AB7200A8}"/>
              </a:ext>
            </a:extLst>
          </p:cNvPr>
          <p:cNvSpPr txBox="1"/>
          <p:nvPr/>
        </p:nvSpPr>
        <p:spPr>
          <a:xfrm>
            <a:off x="4026216" y="1060088"/>
            <a:ext cx="899605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Hidden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2F4098-7A54-284E-8F7A-88471B7C58BB}"/>
              </a:ext>
            </a:extLst>
          </p:cNvPr>
          <p:cNvSpPr txBox="1"/>
          <p:nvPr/>
        </p:nvSpPr>
        <p:spPr>
          <a:xfrm>
            <a:off x="5121948" y="1060088"/>
            <a:ext cx="886781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Output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489653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This time keep the first element</a:t>
            </a:r>
          </a:p>
          <a:p>
            <a:r>
              <a:rPr lang="en-US" dirty="0"/>
              <a:t>Also works best if you rescale the numeric values</a:t>
            </a:r>
          </a:p>
          <a:p>
            <a:pPr lvl="1"/>
            <a:r>
              <a:rPr lang="en-US" dirty="0"/>
              <a:t>Rescale the whole dataset before splitting it or else the results differ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Look at the results just like all the other classification models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28266" y="2585125"/>
            <a:ext cx="7687469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# rescale the data</a:t>
            </a:r>
          </a:p>
          <a:p>
            <a:r>
              <a:rPr lang="en-US" sz="1600" b="1" dirty="0"/>
              <a:t>df2 = dummy_code(df, ['type'], drop_first = False)</a:t>
            </a:r>
          </a:p>
          <a:p>
            <a:r>
              <a:rPr lang="en-US" sz="1600" b="1" dirty="0"/>
              <a:t>print (df2.columns)</a:t>
            </a:r>
          </a:p>
          <a:p>
            <a:r>
              <a:rPr lang="en-US" sz="1600" b="1" dirty="0"/>
              <a:t>df2[['amount',  'oldbalanceOrg', 'newbalanceOrig', 'oldbalanceDest', 'newbalanceDest']] /= df2[['amount',  'oldbalanceOrg', 'newbalanceOrig', 'oldbalanceDest', 'newbalanceDest']].max()</a:t>
            </a:r>
          </a:p>
          <a:p>
            <a:r>
              <a:rPr lang="en-US" sz="1600" b="1" dirty="0"/>
              <a:t>trainX, testX, trainY, testY = train_test_split(df2.iloc[:,df2.columns != 'isFraud'], df2.isFraud, train_size = train_size, test_size = test_size)</a:t>
            </a:r>
          </a:p>
        </p:txBody>
      </p:sp>
    </p:spTree>
    <p:extLst>
      <p:ext uri="{BB962C8B-B14F-4D97-AF65-F5344CB8AC3E}">
        <p14:creationId xmlns:p14="http://schemas.microsoft.com/office/powerpoint/2010/main" val="157680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77973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DDBF1534-2A1A-4210-A5A9-F76B8815F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00750"/>
            <a:ext cx="4911251" cy="5072616"/>
          </a:xfrm>
        </p:spPr>
        <p:txBody>
          <a:bodyPr/>
          <a:lstStyle/>
          <a:p>
            <a:r>
              <a:rPr lang="en-US" dirty="0"/>
              <a:t>Support Vector Machine attempts to find the hyperplane that separates the two classes better—in this case, B clearly does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Next, it tries to find the right hyperplane that maximizes the distances from that plane to the nearest data points in either group—again, it is B in this case</a:t>
            </a:r>
          </a:p>
          <a:p>
            <a:pPr lvl="1"/>
            <a:r>
              <a:rPr lang="en-US" dirty="0"/>
              <a:t>This is called a margin</a:t>
            </a:r>
          </a:p>
          <a:p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A3A780-A4DA-4F41-828B-8B7F4FD77CB7}"/>
              </a:ext>
            </a:extLst>
          </p:cNvPr>
          <p:cNvGrpSpPr/>
          <p:nvPr/>
        </p:nvGrpSpPr>
        <p:grpSpPr>
          <a:xfrm>
            <a:off x="5707305" y="1173989"/>
            <a:ext cx="2919021" cy="2157311"/>
            <a:chOff x="1241501" y="1755519"/>
            <a:chExt cx="2687955" cy="198654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EE6E372-32A7-4472-AB83-26A38D40F127}"/>
                </a:ext>
              </a:extLst>
            </p:cNvPr>
            <p:cNvGrpSpPr/>
            <p:nvPr/>
          </p:nvGrpSpPr>
          <p:grpSpPr>
            <a:xfrm>
              <a:off x="1241501" y="2091402"/>
              <a:ext cx="2687955" cy="1650658"/>
              <a:chOff x="1050925" y="2458720"/>
              <a:chExt cx="3937635" cy="241808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18E896A-192B-4DC7-B37D-C3FFAA095D32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1D91A50-B449-449F-9BDE-8EFEBCC2DDCE}"/>
                  </a:ext>
                </a:extLst>
              </p:cNvPr>
              <p:cNvSpPr/>
              <p:nvPr/>
            </p:nvSpPr>
            <p:spPr bwMode="auto">
              <a:xfrm>
                <a:off x="4096385" y="3190241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8265840-6905-4CF9-84A7-12EDB9E7571F}"/>
                  </a:ext>
                </a:extLst>
              </p:cNvPr>
              <p:cNvSpPr/>
              <p:nvPr/>
            </p:nvSpPr>
            <p:spPr bwMode="auto">
              <a:xfrm>
                <a:off x="2385218" y="335280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02F5390-FB14-49A9-AB29-BF08EC7CB2DA}"/>
                  </a:ext>
                </a:extLst>
              </p:cNvPr>
              <p:cNvSpPr/>
              <p:nvPr/>
            </p:nvSpPr>
            <p:spPr bwMode="auto">
              <a:xfrm>
                <a:off x="2232025" y="376936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0484B95-4E8C-4A25-A288-0FF647CEEAEE}"/>
                  </a:ext>
                </a:extLst>
              </p:cNvPr>
              <p:cNvSpPr/>
              <p:nvPr/>
            </p:nvSpPr>
            <p:spPr bwMode="auto">
              <a:xfrm>
                <a:off x="2029375" y="4394198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7D82026-D972-45DF-B481-4E67B88CAB16}"/>
                  </a:ext>
                </a:extLst>
              </p:cNvPr>
              <p:cNvSpPr/>
              <p:nvPr/>
            </p:nvSpPr>
            <p:spPr bwMode="auto">
              <a:xfrm>
                <a:off x="1961833" y="3538572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A68367E-6899-4339-B514-0735ED2031D1}"/>
                  </a:ext>
                </a:extLst>
              </p:cNvPr>
              <p:cNvSpPr/>
              <p:nvPr/>
            </p:nvSpPr>
            <p:spPr bwMode="auto">
              <a:xfrm>
                <a:off x="1489550" y="3139439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79EE43A-1057-4AE9-9AC2-F3B7946D4BBD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1FE32DD-E8AA-4D8A-B1DC-B7F411D27177}"/>
                  </a:ext>
                </a:extLst>
              </p:cNvPr>
              <p:cNvSpPr/>
              <p:nvPr/>
            </p:nvSpPr>
            <p:spPr bwMode="auto">
              <a:xfrm>
                <a:off x="1726248" y="2834641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84DB0B6-B8FD-4E37-968E-B38830FFAB3B}"/>
                  </a:ext>
                </a:extLst>
              </p:cNvPr>
              <p:cNvSpPr/>
              <p:nvPr/>
            </p:nvSpPr>
            <p:spPr bwMode="auto">
              <a:xfrm>
                <a:off x="2239646" y="298704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284AB1A-ADE5-4595-AC5A-8C1A3C3CF506}"/>
                  </a:ext>
                </a:extLst>
              </p:cNvPr>
              <p:cNvSpPr/>
              <p:nvPr/>
            </p:nvSpPr>
            <p:spPr bwMode="auto">
              <a:xfrm>
                <a:off x="3519171" y="33934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F6B4E8-D1E5-4CB8-B457-0FBCDCC32366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EB660EF-DC4D-4215-83A4-6E6E32D44CED}"/>
                  </a:ext>
                </a:extLst>
              </p:cNvPr>
              <p:cNvSpPr/>
              <p:nvPr/>
            </p:nvSpPr>
            <p:spPr bwMode="auto">
              <a:xfrm>
                <a:off x="3538854" y="3693863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5FC2D69-48A8-4A7F-A9D5-8B605CB4BECC}"/>
                  </a:ext>
                </a:extLst>
              </p:cNvPr>
              <p:cNvSpPr/>
              <p:nvPr/>
            </p:nvSpPr>
            <p:spPr bwMode="auto">
              <a:xfrm>
                <a:off x="2816541" y="4198083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E1F37FA-94F6-467C-A8BD-AFFD31983173}"/>
                  </a:ext>
                </a:extLst>
              </p:cNvPr>
              <p:cNvSpPr/>
              <p:nvPr/>
            </p:nvSpPr>
            <p:spPr bwMode="auto">
              <a:xfrm>
                <a:off x="3528852" y="2608229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7505048-6F3D-45E3-B440-A7A73F34D1EC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4725B1F-9F91-4B04-BCD6-E808C66FBE6F}"/>
                  </a:ext>
                </a:extLst>
              </p:cNvPr>
              <p:cNvSpPr/>
              <p:nvPr/>
            </p:nvSpPr>
            <p:spPr bwMode="auto">
              <a:xfrm>
                <a:off x="3406774" y="4078001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9B105CE-B267-4FD7-8CC9-88B4237CF9E2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34FB71B-7543-48AB-A2ED-BAFF9DC0D1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CF7B3F1-875F-48E4-A9F6-165A556A7A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30CA4E4-7314-46A9-B133-31FD5AAF3D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28707" y="1989382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2D03ED4-27C2-4604-9700-AF5A2F49CB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17570" y="2091402"/>
              <a:ext cx="585512" cy="150157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01752D-B6EA-411F-B04C-CE7413E7AB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12252" y="2348017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A354EB-10A9-434F-8893-A95206EEC9F2}"/>
                </a:ext>
              </a:extLst>
            </p:cNvPr>
            <p:cNvSpPr txBox="1"/>
            <p:nvPr/>
          </p:nvSpPr>
          <p:spPr>
            <a:xfrm>
              <a:off x="2042839" y="18563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E87384-6B3E-4803-AB2A-7270BAEAE1EB}"/>
                </a:ext>
              </a:extLst>
            </p:cNvPr>
            <p:cNvSpPr txBox="1"/>
            <p:nvPr/>
          </p:nvSpPr>
          <p:spPr>
            <a:xfrm>
              <a:off x="2816549" y="17555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C424E3-2382-4905-A3E2-871E2B39CCA0}"/>
                </a:ext>
              </a:extLst>
            </p:cNvPr>
            <p:cNvSpPr txBox="1"/>
            <p:nvPr/>
          </p:nvSpPr>
          <p:spPr>
            <a:xfrm>
              <a:off x="3353802" y="2140545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24342C5-120C-4807-A598-08E62DFD840B}"/>
              </a:ext>
            </a:extLst>
          </p:cNvPr>
          <p:cNvGrpSpPr/>
          <p:nvPr/>
        </p:nvGrpSpPr>
        <p:grpSpPr>
          <a:xfrm>
            <a:off x="5707305" y="3880400"/>
            <a:ext cx="2924631" cy="2142528"/>
            <a:chOff x="4370780" y="4311719"/>
            <a:chExt cx="2687955" cy="1969144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54EA224-FDAD-4EE5-91BB-FEC5C20EB980}"/>
                </a:ext>
              </a:extLst>
            </p:cNvPr>
            <p:cNvGrpSpPr/>
            <p:nvPr/>
          </p:nvGrpSpPr>
          <p:grpSpPr>
            <a:xfrm>
              <a:off x="4370780" y="4630205"/>
              <a:ext cx="2687955" cy="1650658"/>
              <a:chOff x="1050925" y="2458720"/>
              <a:chExt cx="3937635" cy="2418080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74E25EE-1314-40ED-9807-3C1BFC4D0B4C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54B54B3-8950-4D0F-9EED-8B3B45D5E2B0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170B8F7-2B0D-4354-86C7-1568101C5B1D}"/>
                  </a:ext>
                </a:extLst>
              </p:cNvPr>
              <p:cNvSpPr/>
              <p:nvPr/>
            </p:nvSpPr>
            <p:spPr bwMode="auto">
              <a:xfrm>
                <a:off x="2385218" y="33528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3606C35-6843-4BC5-9063-7663F7083A94}"/>
                  </a:ext>
                </a:extLst>
              </p:cNvPr>
              <p:cNvSpPr/>
              <p:nvPr/>
            </p:nvSpPr>
            <p:spPr bwMode="auto">
              <a:xfrm>
                <a:off x="2232025" y="37693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F68329AA-06D5-4251-A2BB-44A2512C242E}"/>
                  </a:ext>
                </a:extLst>
              </p:cNvPr>
              <p:cNvSpPr/>
              <p:nvPr/>
            </p:nvSpPr>
            <p:spPr bwMode="auto">
              <a:xfrm>
                <a:off x="2029375" y="439419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FA2061D-F632-43DE-A408-9F3BF678370E}"/>
                  </a:ext>
                </a:extLst>
              </p:cNvPr>
              <p:cNvSpPr/>
              <p:nvPr/>
            </p:nvSpPr>
            <p:spPr bwMode="auto">
              <a:xfrm>
                <a:off x="1961833" y="3538572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594C396-FFDD-496F-8B94-9E869ADB3125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96A4BCC-088D-4807-98E7-5B02D2EAA9D2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A660396-E08A-4C1B-8466-D50051CD38B1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F38AEB3-3489-48F1-889E-AEDF17888251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95A5A9D-8F7B-4B9B-96AD-4901747C5736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9D7630B-21B1-473B-8148-CFADB962DDC4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9F2D035-2825-4897-96B4-84DE1540AB14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181E372-D858-4FC6-AEE0-D1079796F128}"/>
                  </a:ext>
                </a:extLst>
              </p:cNvPr>
              <p:cNvSpPr/>
              <p:nvPr/>
            </p:nvSpPr>
            <p:spPr bwMode="auto">
              <a:xfrm>
                <a:off x="2816541" y="419808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D8ADC77-CB1F-4E82-A62E-D65AE5C6B193}"/>
                  </a:ext>
                </a:extLst>
              </p:cNvPr>
              <p:cNvSpPr/>
              <p:nvPr/>
            </p:nvSpPr>
            <p:spPr bwMode="auto">
              <a:xfrm>
                <a:off x="3528851" y="260823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4C67EA7-00A2-45B4-9765-1411CF83B6D5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C0B628F-54AB-487A-A048-A6BF4E13839B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C82A362-6CD8-4F95-BF80-917D34F8FB5E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11C72E7-2151-43EF-9586-BA33998FB85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0032552-25A2-4F6C-BEEE-7BC133C63D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A30310-496E-420B-A362-02871187D0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80224" y="4569081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FFCBEE-661B-4D95-92B0-BC21C5DF920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6917" y="4564033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688F4BE-FCF4-4202-82BE-64959441EA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48610" y="4574129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FE518BD-3003-4D72-B2D1-38F6563DE576}"/>
                </a:ext>
              </a:extLst>
            </p:cNvPr>
            <p:cNvSpPr txBox="1"/>
            <p:nvPr/>
          </p:nvSpPr>
          <p:spPr>
            <a:xfrm>
              <a:off x="5712223" y="4314135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570521C-9432-4725-AF46-A48FED6CF20B}"/>
                </a:ext>
              </a:extLst>
            </p:cNvPr>
            <p:cNvSpPr txBox="1"/>
            <p:nvPr/>
          </p:nvSpPr>
          <p:spPr>
            <a:xfrm>
              <a:off x="5855048" y="43117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78EDC85-10CB-41B2-8F7E-92B3BB32E2B8}"/>
                </a:ext>
              </a:extLst>
            </p:cNvPr>
            <p:cNvSpPr txBox="1"/>
            <p:nvPr/>
          </p:nvSpPr>
          <p:spPr>
            <a:xfrm>
              <a:off x="5984517" y="4311719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548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(continued)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B2F94E7-659A-45F7-A443-44BD8380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4628458" cy="5072616"/>
          </a:xfrm>
        </p:spPr>
        <p:txBody>
          <a:bodyPr/>
          <a:lstStyle/>
          <a:p>
            <a:r>
              <a:rPr lang="en-US" dirty="0"/>
              <a:t>In this case, B has a bigger margin but A is the plane it determined did a better job of classifying them so it would choose 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have a blue outlier, and SVM has a feature that allows such outliers to be ignored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36D3B6B-D7BF-49C1-93AD-C1C15AA2A9AE}"/>
              </a:ext>
            </a:extLst>
          </p:cNvPr>
          <p:cNvGrpSpPr/>
          <p:nvPr/>
        </p:nvGrpSpPr>
        <p:grpSpPr>
          <a:xfrm>
            <a:off x="5652843" y="1195703"/>
            <a:ext cx="3058926" cy="2260708"/>
            <a:chOff x="1241501" y="1755519"/>
            <a:chExt cx="2687955" cy="198654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DC5E7FF-BAAD-460E-972D-5B5913F9AA2E}"/>
                </a:ext>
              </a:extLst>
            </p:cNvPr>
            <p:cNvGrpSpPr/>
            <p:nvPr/>
          </p:nvGrpSpPr>
          <p:grpSpPr>
            <a:xfrm>
              <a:off x="1241501" y="2091402"/>
              <a:ext cx="2687955" cy="1650658"/>
              <a:chOff x="1050925" y="2458720"/>
              <a:chExt cx="3937635" cy="241808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368F0D5-2FB2-4575-806F-5D89627A35ED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B619949-E401-43BC-86C7-835FBAEB04A0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06C37B6-72C9-4C3C-B813-992CC9BE8C72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47DF087-DA75-432F-9D88-362278E8C9D6}"/>
                  </a:ext>
                </a:extLst>
              </p:cNvPr>
              <p:cNvSpPr/>
              <p:nvPr/>
            </p:nvSpPr>
            <p:spPr bwMode="auto">
              <a:xfrm>
                <a:off x="1552230" y="394657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19CCDB7-D89E-4125-995A-A47B8E54AB29}"/>
                  </a:ext>
                </a:extLst>
              </p:cNvPr>
              <p:cNvSpPr/>
              <p:nvPr/>
            </p:nvSpPr>
            <p:spPr bwMode="auto">
              <a:xfrm>
                <a:off x="1943737" y="39700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E3719F1-634A-4A24-8CB8-97B6856C5017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0A6F521-4715-4BB1-9814-0A0B27665157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57D9913-E954-4474-A213-8F0B513427AB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7FBA426-064A-4B49-A414-471ACF4FA9C3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C45D5B4-04B8-402E-8FE4-E5E8ED2BC477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153F5F3-A68C-40AA-A679-62CA7D6C11BE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9EAA481-1807-4853-BBD8-CEE757EF255F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D7DC927-9F4D-491F-AB45-E9EC126B57F5}"/>
                  </a:ext>
                </a:extLst>
              </p:cNvPr>
              <p:cNvSpPr/>
              <p:nvPr/>
            </p:nvSpPr>
            <p:spPr bwMode="auto">
              <a:xfrm>
                <a:off x="3042047" y="434851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F694F5F-48D9-445B-A2FE-31D018FFD6D4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975E136-AE4D-420A-87D4-3733A78A8AD4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6EC3E2A-8531-4119-8CCB-3EA11D8ADE7B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8575E1D-8178-4632-B6C1-8C1C03F643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37812DA-D042-45E3-BC21-E62DD759DE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39754C8-59F7-4F39-A212-A85CC8129065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5614466-18F5-42AF-82B8-B400E9DFBEDA}"/>
                  </a:ext>
                </a:extLst>
              </p:cNvPr>
              <p:cNvSpPr/>
              <p:nvPr/>
            </p:nvSpPr>
            <p:spPr bwMode="auto">
              <a:xfrm>
                <a:off x="1972388" y="4480954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CB2146-8AF6-4813-B739-3766B75EB9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28707" y="1989382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D1610F-B936-4276-A84F-916EC0F1CE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12252" y="2348017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C3459E6-5A93-49DF-8C32-9D48C05C74EA}"/>
                </a:ext>
              </a:extLst>
            </p:cNvPr>
            <p:cNvSpPr txBox="1"/>
            <p:nvPr/>
          </p:nvSpPr>
          <p:spPr>
            <a:xfrm>
              <a:off x="2816549" y="17555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0E596C2-6344-4A93-BE28-E9C74FDB0080}"/>
                </a:ext>
              </a:extLst>
            </p:cNvPr>
            <p:cNvSpPr txBox="1"/>
            <p:nvPr/>
          </p:nvSpPr>
          <p:spPr>
            <a:xfrm>
              <a:off x="3353802" y="2140545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CEDD16E-9A67-490B-B343-B1AD21D2AC49}"/>
              </a:ext>
            </a:extLst>
          </p:cNvPr>
          <p:cNvGrpSpPr/>
          <p:nvPr/>
        </p:nvGrpSpPr>
        <p:grpSpPr>
          <a:xfrm>
            <a:off x="5670170" y="3955673"/>
            <a:ext cx="3058926" cy="1878469"/>
            <a:chOff x="1129741" y="4601496"/>
            <a:chExt cx="2687955" cy="165065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F19065A-BE14-4576-AD20-C31A57287E14}"/>
                </a:ext>
              </a:extLst>
            </p:cNvPr>
            <p:cNvGrpSpPr/>
            <p:nvPr/>
          </p:nvGrpSpPr>
          <p:grpSpPr>
            <a:xfrm>
              <a:off x="1129741" y="4601496"/>
              <a:ext cx="2687955" cy="1650658"/>
              <a:chOff x="1050925" y="2458720"/>
              <a:chExt cx="3937635" cy="241808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2580B77-312E-4A73-B110-A70E22FA995A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AA0E48E-407C-49F8-BD7F-8F91D2CE36AF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899D08A1-DC4F-4E51-8A6E-2DD75D1C06C1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535E52F-11B3-4866-87DD-E4F377D502CC}"/>
                  </a:ext>
                </a:extLst>
              </p:cNvPr>
              <p:cNvSpPr/>
              <p:nvPr/>
            </p:nvSpPr>
            <p:spPr bwMode="auto">
              <a:xfrm>
                <a:off x="1552230" y="394657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326BEBC-80A5-4D78-A7E1-75EF0D2BAC30}"/>
                  </a:ext>
                </a:extLst>
              </p:cNvPr>
              <p:cNvSpPr/>
              <p:nvPr/>
            </p:nvSpPr>
            <p:spPr bwMode="auto">
              <a:xfrm>
                <a:off x="1943737" y="39700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3FA92E6-62BF-4C77-98C9-464BC25D4BD5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8BA614B-62FE-4C65-8D9F-C6A67B0742B1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8557F93-524D-4614-B04C-6BC8611E8F5C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70103EB1-DE55-458E-BC2B-BC065EADC100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68C279F-0806-49EC-84A7-5A4E99826B2D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A39C017-90F9-4BC4-9B09-AABF086F491B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B742F34-7387-4735-B93A-3A7076F88861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4EA2125-28F2-4FE5-BF03-25F86A3C154B}"/>
                  </a:ext>
                </a:extLst>
              </p:cNvPr>
              <p:cNvSpPr/>
              <p:nvPr/>
            </p:nvSpPr>
            <p:spPr bwMode="auto">
              <a:xfrm>
                <a:off x="3042047" y="434851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5C36B6-4D9F-41B1-A025-DA3943228927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16C9717E-2FFF-47A3-B3B6-45268CC63438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5A55DF4-1FC8-4B8A-879C-1FFA196124C8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9E95CC5-E183-4550-AA68-403C7EFE76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A82DE2A-1533-48D5-86B9-0808181824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87BED2E-A573-4B39-B486-0D9EC3386790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D3B18EC-34C5-4920-A029-8F87D6DDA82F}"/>
                  </a:ext>
                </a:extLst>
              </p:cNvPr>
              <p:cNvSpPr/>
              <p:nvPr/>
            </p:nvSpPr>
            <p:spPr bwMode="auto">
              <a:xfrm>
                <a:off x="1972388" y="4480954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B3990AC-0771-4C27-BF8E-CC2D6C98C14F}"/>
                  </a:ext>
                </a:extLst>
              </p:cNvPr>
              <p:cNvSpPr/>
              <p:nvPr/>
            </p:nvSpPr>
            <p:spPr bwMode="auto">
              <a:xfrm>
                <a:off x="3926680" y="42672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33AD30F-5870-4C1D-A860-E81549ED3E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00492" y="4858111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38727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(continued)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1CE4CD1-E6C3-49A9-B49C-A0A421C3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6" y="1155614"/>
            <a:ext cx="4752182" cy="5072616"/>
          </a:xfrm>
        </p:spPr>
        <p:txBody>
          <a:bodyPr/>
          <a:lstStyle/>
          <a:p>
            <a:r>
              <a:rPr lang="en-US" dirty="0"/>
              <a:t>Here it would be impossible to draw a straight line that separates the groups, but we could translate this into a new feature z = x2 + y2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new feature ‘z’ could then be used to find the hyperplane using a built-in feature called kernel trick</a:t>
            </a:r>
          </a:p>
          <a:p>
            <a:pPr lvl="1"/>
            <a:r>
              <a:rPr lang="en-US" dirty="0"/>
              <a:t>Effectively it can solve for a non-linear feature</a:t>
            </a:r>
          </a:p>
          <a:p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6BCB92-3273-4E64-A36A-6454C6696CC5}"/>
              </a:ext>
            </a:extLst>
          </p:cNvPr>
          <p:cNvGrpSpPr/>
          <p:nvPr/>
        </p:nvGrpSpPr>
        <p:grpSpPr>
          <a:xfrm>
            <a:off x="5456654" y="1194711"/>
            <a:ext cx="3419084" cy="2368188"/>
            <a:chOff x="1100492" y="1804344"/>
            <a:chExt cx="3008744" cy="20839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5C6DFFE-DA85-4926-BDA1-CD6107EDD1B3}"/>
                </a:ext>
              </a:extLst>
            </p:cNvPr>
            <p:cNvGrpSpPr/>
            <p:nvPr/>
          </p:nvGrpSpPr>
          <p:grpSpPr>
            <a:xfrm>
              <a:off x="1100492" y="2237657"/>
              <a:ext cx="2687955" cy="1650658"/>
              <a:chOff x="1041207" y="2524835"/>
              <a:chExt cx="3937635" cy="24180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902E9C5-165F-4983-9B53-42202514F304}"/>
                  </a:ext>
                </a:extLst>
              </p:cNvPr>
              <p:cNvSpPr/>
              <p:nvPr/>
            </p:nvSpPr>
            <p:spPr bwMode="auto">
              <a:xfrm>
                <a:off x="4109007" y="318357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9A1C855-144A-485B-850A-1727C67466FE}"/>
                  </a:ext>
                </a:extLst>
              </p:cNvPr>
              <p:cNvSpPr/>
              <p:nvPr/>
            </p:nvSpPr>
            <p:spPr bwMode="auto">
              <a:xfrm>
                <a:off x="3428652" y="332544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A93A39A-58AD-4D74-A623-78BD66BDFE38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510AC7C-87DB-4A4C-8D87-166620FBBEA6}"/>
                  </a:ext>
                </a:extLst>
              </p:cNvPr>
              <p:cNvSpPr/>
              <p:nvPr/>
            </p:nvSpPr>
            <p:spPr bwMode="auto">
              <a:xfrm>
                <a:off x="1878330" y="415277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76E7223-3090-4071-8A0F-1CD3584147C4}"/>
                  </a:ext>
                </a:extLst>
              </p:cNvPr>
              <p:cNvSpPr/>
              <p:nvPr/>
            </p:nvSpPr>
            <p:spPr bwMode="auto">
              <a:xfrm>
                <a:off x="2655409" y="4491307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2908980-F044-472B-822E-6E2E5F6677C9}"/>
                  </a:ext>
                </a:extLst>
              </p:cNvPr>
              <p:cNvSpPr/>
              <p:nvPr/>
            </p:nvSpPr>
            <p:spPr bwMode="auto">
              <a:xfrm>
                <a:off x="3348090" y="450452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8A501F2-91F6-4849-81E6-1DCA41A33916}"/>
                  </a:ext>
                </a:extLst>
              </p:cNvPr>
              <p:cNvSpPr/>
              <p:nvPr/>
            </p:nvSpPr>
            <p:spPr bwMode="auto">
              <a:xfrm>
                <a:off x="4052319" y="411379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E90F8CF-57B5-4683-8DCB-71EAEE285BAF}"/>
                  </a:ext>
                </a:extLst>
              </p:cNvPr>
              <p:cNvSpPr/>
              <p:nvPr/>
            </p:nvSpPr>
            <p:spPr bwMode="auto">
              <a:xfrm>
                <a:off x="1739441" y="313277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11C69AF-6FE0-4EA0-B74E-33AA684A17E7}"/>
                  </a:ext>
                </a:extLst>
              </p:cNvPr>
              <p:cNvSpPr/>
              <p:nvPr/>
            </p:nvSpPr>
            <p:spPr bwMode="auto">
              <a:xfrm>
                <a:off x="3196356" y="274261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29AF70A-4BF7-4913-ADB0-17DD919B8328}"/>
                  </a:ext>
                </a:extLst>
              </p:cNvPr>
              <p:cNvSpPr/>
              <p:nvPr/>
            </p:nvSpPr>
            <p:spPr bwMode="auto">
              <a:xfrm>
                <a:off x="2435336" y="326992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0A49844-4494-4C41-8A64-C0942874250A}"/>
                  </a:ext>
                </a:extLst>
              </p:cNvPr>
              <p:cNvSpPr/>
              <p:nvPr/>
            </p:nvSpPr>
            <p:spPr bwMode="auto">
              <a:xfrm>
                <a:off x="2810194" y="369433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9CDD5E7-A874-46FC-876D-9C822DAE4646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6E34098-B27E-4C95-89E6-49E730AE7F22}"/>
                  </a:ext>
                </a:extLst>
              </p:cNvPr>
              <p:cNvSpPr/>
              <p:nvPr/>
            </p:nvSpPr>
            <p:spPr bwMode="auto">
              <a:xfrm>
                <a:off x="2890946" y="3339596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2E48946-099C-4143-9846-AE1B3C142ED6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BAE27AD-7BA6-49E1-A452-4B52C48F7CFF}"/>
                  </a:ext>
                </a:extLst>
              </p:cNvPr>
              <p:cNvSpPr/>
              <p:nvPr/>
            </p:nvSpPr>
            <p:spPr bwMode="auto">
              <a:xfrm>
                <a:off x="2757010" y="400158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D32B49D-4D9F-46AB-AC8A-7EB3111C938D}"/>
                  </a:ext>
                </a:extLst>
              </p:cNvPr>
              <p:cNvSpPr/>
              <p:nvPr/>
            </p:nvSpPr>
            <p:spPr bwMode="auto">
              <a:xfrm>
                <a:off x="3298604" y="40575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FCB161A-860A-456B-BF68-1B7FEFAAB5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23454" y="2524835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D52F2D8-A5C8-4C71-B646-BB270FCE17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1207" y="366776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17A44AF-5494-43C5-B114-3B97ACDE49B5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EA611D3-A1DE-46D9-B2B3-8A68F037F504}"/>
                  </a:ext>
                </a:extLst>
              </p:cNvPr>
              <p:cNvSpPr/>
              <p:nvPr/>
            </p:nvSpPr>
            <p:spPr bwMode="auto">
              <a:xfrm>
                <a:off x="2354584" y="369049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F3C305-B9A6-4FE5-837A-FE97E4CDB6AE}"/>
                </a:ext>
              </a:extLst>
            </p:cNvPr>
            <p:cNvSpPr txBox="1"/>
            <p:nvPr/>
          </p:nvSpPr>
          <p:spPr>
            <a:xfrm>
              <a:off x="3813962" y="2881223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1B40CB-BA05-449D-9C40-C300D74DFD2E}"/>
                </a:ext>
              </a:extLst>
            </p:cNvPr>
            <p:cNvSpPr txBox="1"/>
            <p:nvPr/>
          </p:nvSpPr>
          <p:spPr>
            <a:xfrm>
              <a:off x="2382073" y="1804344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EC20AE8-EA4B-4524-B685-B145FA8CA363}"/>
              </a:ext>
            </a:extLst>
          </p:cNvPr>
          <p:cNvGrpSpPr/>
          <p:nvPr/>
        </p:nvGrpSpPr>
        <p:grpSpPr>
          <a:xfrm>
            <a:off x="5461172" y="4166151"/>
            <a:ext cx="3492223" cy="1851767"/>
            <a:chOff x="5604160" y="4574783"/>
            <a:chExt cx="3073105" cy="1629528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0A7C94B-BE24-4675-95EC-6680D85080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04160" y="5465658"/>
              <a:ext cx="2737522" cy="1602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2359811-347D-4BEF-BE11-A17910F61C8E}"/>
                </a:ext>
              </a:extLst>
            </p:cNvPr>
            <p:cNvSpPr txBox="1"/>
            <p:nvPr/>
          </p:nvSpPr>
          <p:spPr>
            <a:xfrm>
              <a:off x="8381991" y="5271428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448C577-EDA8-41DA-ADAD-575F5E145E6C}"/>
                </a:ext>
              </a:extLst>
            </p:cNvPr>
            <p:cNvGrpSpPr/>
            <p:nvPr/>
          </p:nvGrpSpPr>
          <p:grpSpPr>
            <a:xfrm>
              <a:off x="5656027" y="4924098"/>
              <a:ext cx="2687955" cy="1280213"/>
              <a:chOff x="1041207" y="2401785"/>
              <a:chExt cx="3937635" cy="1875408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301B855-E11C-4B4A-AA8A-DF8481C07596}"/>
                  </a:ext>
                </a:extLst>
              </p:cNvPr>
              <p:cNvSpPr/>
              <p:nvPr/>
            </p:nvSpPr>
            <p:spPr bwMode="auto">
              <a:xfrm>
                <a:off x="4357969" y="2874727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466B1BB-EA20-48C4-92A6-00CEAFDA71C3}"/>
                  </a:ext>
                </a:extLst>
              </p:cNvPr>
              <p:cNvSpPr/>
              <p:nvPr/>
            </p:nvSpPr>
            <p:spPr bwMode="auto">
              <a:xfrm>
                <a:off x="3428652" y="332544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B5B8814-2BA6-44DB-BDAC-6C074788E511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FE73834-2900-4306-825E-1E1E23B06DEB}"/>
                  </a:ext>
                </a:extLst>
              </p:cNvPr>
              <p:cNvSpPr/>
              <p:nvPr/>
            </p:nvSpPr>
            <p:spPr bwMode="auto">
              <a:xfrm>
                <a:off x="1954339" y="2466906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1E69395-0838-40DF-92C9-51EF2A20BD57}"/>
                  </a:ext>
                </a:extLst>
              </p:cNvPr>
              <p:cNvSpPr/>
              <p:nvPr/>
            </p:nvSpPr>
            <p:spPr bwMode="auto">
              <a:xfrm>
                <a:off x="2806825" y="2466908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42866B-DF3E-42F5-B641-8752D04689F5}"/>
                  </a:ext>
                </a:extLst>
              </p:cNvPr>
              <p:cNvSpPr/>
              <p:nvPr/>
            </p:nvSpPr>
            <p:spPr bwMode="auto">
              <a:xfrm>
                <a:off x="3499506" y="24801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0AA73E8-E74A-464F-8878-D16F63C163ED}"/>
                  </a:ext>
                </a:extLst>
              </p:cNvPr>
              <p:cNvSpPr/>
              <p:nvPr/>
            </p:nvSpPr>
            <p:spPr bwMode="auto">
              <a:xfrm>
                <a:off x="4252150" y="240178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A23CB6AA-07FB-4694-9FB2-20D70C8C4AD7}"/>
                  </a:ext>
                </a:extLst>
              </p:cNvPr>
              <p:cNvSpPr/>
              <p:nvPr/>
            </p:nvSpPr>
            <p:spPr bwMode="auto">
              <a:xfrm>
                <a:off x="1671761" y="29427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0EEADEA-2E5A-4FE8-9087-CE82213D1CD5}"/>
                  </a:ext>
                </a:extLst>
              </p:cNvPr>
              <p:cNvSpPr/>
              <p:nvPr/>
            </p:nvSpPr>
            <p:spPr bwMode="auto">
              <a:xfrm>
                <a:off x="3196356" y="274261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B3B86D4-DCB2-4082-9FDC-5CF88BE4DBA5}"/>
                  </a:ext>
                </a:extLst>
              </p:cNvPr>
              <p:cNvSpPr/>
              <p:nvPr/>
            </p:nvSpPr>
            <p:spPr bwMode="auto">
              <a:xfrm>
                <a:off x="2435336" y="326992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5F7FF1D-62AE-4364-A6CB-906B35014BD7}"/>
                  </a:ext>
                </a:extLst>
              </p:cNvPr>
              <p:cNvSpPr/>
              <p:nvPr/>
            </p:nvSpPr>
            <p:spPr bwMode="auto">
              <a:xfrm>
                <a:off x="2662614" y="343057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3DAAC1D-E1D7-4C0E-B37D-8A8CD1D83859}"/>
                  </a:ext>
                </a:extLst>
              </p:cNvPr>
              <p:cNvSpPr/>
              <p:nvPr/>
            </p:nvSpPr>
            <p:spPr bwMode="auto">
              <a:xfrm>
                <a:off x="3391275" y="343009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189EA34-20D3-4C1D-8ACA-4C224AB3F90F}"/>
                  </a:ext>
                </a:extLst>
              </p:cNvPr>
              <p:cNvSpPr/>
              <p:nvPr/>
            </p:nvSpPr>
            <p:spPr bwMode="auto">
              <a:xfrm>
                <a:off x="2890946" y="3339596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ED76D58-F498-4798-9E07-53C7B5BAAAB4}"/>
                  </a:ext>
                </a:extLst>
              </p:cNvPr>
              <p:cNvSpPr/>
              <p:nvPr/>
            </p:nvSpPr>
            <p:spPr bwMode="auto">
              <a:xfrm>
                <a:off x="3016625" y="347011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BD39BB78-8A1D-40A3-890D-9D714C4295A8}"/>
                  </a:ext>
                </a:extLst>
              </p:cNvPr>
              <p:cNvSpPr/>
              <p:nvPr/>
            </p:nvSpPr>
            <p:spPr bwMode="auto">
              <a:xfrm>
                <a:off x="3182503" y="32296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4CD1C56-E2E3-4278-88D0-4494B4E365A5}"/>
                  </a:ext>
                </a:extLst>
              </p:cNvPr>
              <p:cNvSpPr/>
              <p:nvPr/>
            </p:nvSpPr>
            <p:spPr bwMode="auto">
              <a:xfrm>
                <a:off x="3810972" y="324275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BF2EC12-A670-467B-95E5-2F68B3D749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090777" y="2524835"/>
                <a:ext cx="32676" cy="17523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CF15A49-1365-4D47-A25A-4AE792CA6B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1207" y="366776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FD7E16C-FD75-4CFD-9A29-52078487BC0A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12074D1-1D44-44FD-887E-F70727BC4B9F}"/>
                  </a:ext>
                </a:extLst>
              </p:cNvPr>
              <p:cNvSpPr/>
              <p:nvPr/>
            </p:nvSpPr>
            <p:spPr bwMode="auto">
              <a:xfrm>
                <a:off x="2207004" y="342673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58BDF6D-0DCD-4AC0-939D-6B327EA44D7E}"/>
                </a:ext>
              </a:extLst>
            </p:cNvPr>
            <p:cNvSpPr txBox="1"/>
            <p:nvPr/>
          </p:nvSpPr>
          <p:spPr>
            <a:xfrm>
              <a:off x="8369497" y="5651662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636BDE8-11F7-48AA-8A7E-023395A8DDA1}"/>
                </a:ext>
              </a:extLst>
            </p:cNvPr>
            <p:cNvSpPr txBox="1"/>
            <p:nvPr/>
          </p:nvSpPr>
          <p:spPr>
            <a:xfrm>
              <a:off x="6937608" y="4574783"/>
              <a:ext cx="245731" cy="24375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32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looks like most other models and has lots of parameters to play with</a:t>
            </a:r>
          </a:p>
          <a:p>
            <a:pPr lvl="1"/>
            <a:r>
              <a:rPr lang="en-US" dirty="0"/>
              <a:t>Run it through several combinations to compare the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SVM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220635" y="1861140"/>
            <a:ext cx="6702731" cy="447814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500" b="1" dirty="0"/>
              <a:t>from sklearn import svm</a:t>
            </a:r>
          </a:p>
          <a:p>
            <a:r>
              <a:rPr lang="en-US" sz="1500" b="1" dirty="0"/>
              <a:t>train_size = .03; test_size = .01</a:t>
            </a:r>
          </a:p>
          <a:p>
            <a:r>
              <a:rPr lang="en-US" sz="1500" b="1" dirty="0"/>
              <a:t>trainX, testX, trainY, testY = train_test_split( \</a:t>
            </a:r>
            <a:br>
              <a:rPr lang="en-US" sz="1500" b="1" dirty="0"/>
            </a:br>
            <a:r>
              <a:rPr lang="en-US" sz="1500" b="1" dirty="0"/>
              <a:t>   df2.iloc[:,df2.columns != 'isFraud'], df2.isFraud, \</a:t>
            </a:r>
            <a:br>
              <a:rPr lang="en-US" sz="1500" b="1" dirty="0"/>
            </a:br>
            <a:r>
              <a:rPr lang="en-US" sz="1500" b="1" dirty="0"/>
              <a:t>   train_size = train_size, test_size = test_size)</a:t>
            </a:r>
          </a:p>
          <a:p>
            <a:endParaRPr lang="en-US" sz="1500" b="1" dirty="0"/>
          </a:p>
          <a:p>
            <a:r>
              <a:rPr lang="en-US" sz="1500" b="1" dirty="0"/>
              <a:t>def do_SVM(kernel, gamma):</a:t>
            </a:r>
          </a:p>
          <a:p>
            <a:r>
              <a:rPr lang="en-US" sz="1500" b="1" dirty="0"/>
              <a:t>    print ("\nKernel:", kernel, "Gamma:", gamma)</a:t>
            </a:r>
          </a:p>
          <a:p>
            <a:r>
              <a:rPr lang="en-US" sz="1500" b="1" dirty="0"/>
              <a:t>    modelSVM = svm.SVC(gamma = gamma,  kernel = kernel)</a:t>
            </a:r>
          </a:p>
          <a:p>
            <a:r>
              <a:rPr lang="en-US" sz="1500" b="1" dirty="0"/>
              <a:t>    modelSVM.fit(trainX, trainY)</a:t>
            </a:r>
          </a:p>
          <a:p>
            <a:r>
              <a:rPr lang="en-US" sz="1500" b="1" dirty="0"/>
              <a:t>    print (modelSVM.score(testX, testY))</a:t>
            </a:r>
          </a:p>
          <a:p>
            <a:r>
              <a:rPr lang="en-US" sz="1500" b="1" dirty="0"/>
              <a:t>    predY = modelSVM.predict(testX)</a:t>
            </a:r>
          </a:p>
          <a:p>
            <a:r>
              <a:rPr lang="en-US" sz="1500" b="1" dirty="0"/>
              <a:t>    print (confusion_matrix(testY, predY))</a:t>
            </a:r>
          </a:p>
          <a:p>
            <a:endParaRPr lang="en-US" sz="1500" b="1" dirty="0"/>
          </a:p>
          <a:p>
            <a:r>
              <a:rPr lang="en-US" sz="1500" b="1" dirty="0"/>
              <a:t>do_SVM('linear', gamma='auto')</a:t>
            </a:r>
          </a:p>
          <a:p>
            <a:r>
              <a:rPr lang="en-US" sz="1500" b="1" dirty="0"/>
              <a:t>for kernel in ['rbf', 'poly', 'sigmoid']:</a:t>
            </a:r>
          </a:p>
          <a:p>
            <a:r>
              <a:rPr lang="en-US" sz="1500" b="1" dirty="0"/>
              <a:t>    for gamma in ['auto', 10, 100]:</a:t>
            </a:r>
          </a:p>
          <a:p>
            <a:r>
              <a:rPr lang="en-US" sz="1500" b="1" dirty="0"/>
              <a:t>        if not (kernel == 'poly' and gamma == 100):</a:t>
            </a:r>
          </a:p>
          <a:p>
            <a:r>
              <a:rPr lang="en-US" sz="1500" b="1" dirty="0"/>
              <a:t>           do_SVM(kernel, gamma)</a:t>
            </a:r>
          </a:p>
        </p:txBody>
      </p:sp>
    </p:spTree>
    <p:extLst>
      <p:ext uri="{BB962C8B-B14F-4D97-AF65-F5344CB8AC3E}">
        <p14:creationId xmlns:p14="http://schemas.microsoft.com/office/powerpoint/2010/main" val="3039650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70BA12-CA1C-48F9-87A2-FF2840B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81891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38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widely used models</a:t>
            </a:r>
          </a:p>
          <a:p>
            <a:r>
              <a:rPr lang="en-US" dirty="0"/>
              <a:t>It is supervised</a:t>
            </a:r>
          </a:p>
          <a:p>
            <a:r>
              <a:rPr lang="en-US" dirty="0"/>
              <a:t>Good at predicting either/or or multiple-choice categories</a:t>
            </a:r>
          </a:p>
          <a:p>
            <a:r>
              <a:rPr lang="en-US" dirty="0"/>
              <a:t>Lots of algorithms </a:t>
            </a:r>
          </a:p>
          <a:p>
            <a:r>
              <a:rPr lang="en-US" dirty="0"/>
              <a:t>No one algorithm is best for all situations so often it involves running many of them, documenting the results, and choosing the best for your data and business case</a:t>
            </a:r>
          </a:p>
          <a:p>
            <a:r>
              <a:rPr lang="en-US" dirty="0"/>
              <a:t>Can save the results of a lengthy training to a file and reload it for use with the predict function when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177833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useful models</a:t>
            </a:r>
          </a:p>
          <a:p>
            <a:r>
              <a:rPr lang="en-US" dirty="0"/>
              <a:t>We have explored several different algorithms here and there are tons more, each with its own strengths and weaknesses</a:t>
            </a:r>
          </a:p>
          <a:p>
            <a:r>
              <a:rPr lang="en-US" dirty="0"/>
              <a:t>Some other algorithms to explore: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Boosted Trees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1507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Understood the use cases for Classification models</a:t>
            </a:r>
          </a:p>
          <a:p>
            <a:r>
              <a:rPr lang="en-US" dirty="0"/>
              <a:t>Discussed and compared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38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There are many business use cases for wanting to predict whether a record will fall into one category or another</a:t>
            </a:r>
          </a:p>
          <a:p>
            <a:pPr lvl="1"/>
            <a:r>
              <a:rPr lang="en-US" sz="1700" dirty="0"/>
              <a:t>Is a credit card swipe fraudulent or not?</a:t>
            </a:r>
          </a:p>
          <a:p>
            <a:pPr lvl="1"/>
            <a:r>
              <a:rPr lang="en-US" sz="1700" dirty="0"/>
              <a:t>Does a patient have a disease?</a:t>
            </a:r>
          </a:p>
          <a:p>
            <a:pPr lvl="1"/>
            <a:r>
              <a:rPr lang="en-US" sz="1700" dirty="0"/>
              <a:t>Will an applicant be a profitable customer?</a:t>
            </a:r>
          </a:p>
          <a:p>
            <a:r>
              <a:rPr lang="en-US" sz="1700" dirty="0"/>
              <a:t>Classification can make such predictions by using historical data to train the model to look for patterns</a:t>
            </a:r>
          </a:p>
          <a:p>
            <a:r>
              <a:rPr lang="en-US" sz="1700" dirty="0"/>
              <a:t>To see how good a job the model does, you test it with another set of data that was not used to train the model</a:t>
            </a:r>
          </a:p>
          <a:p>
            <a:pPr lvl="1"/>
            <a:r>
              <a:rPr lang="en-US" sz="1700" dirty="0"/>
              <a:t>By comparing the known values to the predicted ones, you can judge how well the model performs</a:t>
            </a:r>
          </a:p>
          <a:p>
            <a:r>
              <a:rPr lang="en-US" sz="1700" dirty="0"/>
              <a:t>If the model guesses better than a coin flip or random guess, it may not be perfect, but it’s better than nothing and could be used to create actionable business decisions with a best guess</a:t>
            </a:r>
          </a:p>
          <a:p>
            <a:r>
              <a:rPr lang="en-US" sz="1700" dirty="0"/>
              <a:t>There are many different algorithms that can do classification, so it’s best to run the same data through many different models to see which works best for your data</a:t>
            </a:r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There are some consistent steps you need to do regardless of which algorithm you use, although some models have different requirements</a:t>
            </a:r>
          </a:p>
          <a:p>
            <a:r>
              <a:rPr lang="en-US" dirty="0"/>
              <a:t>Usually categorical data needs to be re-encoded as either a series of numbers or as dummy encoded data </a:t>
            </a:r>
          </a:p>
          <a:p>
            <a:pPr lvl="1"/>
            <a:r>
              <a:rPr lang="en-US" dirty="0"/>
              <a:t>There’s really no consistency among different algorithms</a:t>
            </a:r>
          </a:p>
          <a:p>
            <a:pPr lvl="1"/>
            <a:r>
              <a:rPr lang="en-US" dirty="0"/>
              <a:t>Learn from experience and examples which algorithms require which style of data</a:t>
            </a:r>
          </a:p>
          <a:p>
            <a:r>
              <a:rPr lang="en-US" dirty="0"/>
              <a:t>All models should take the data set and split it into a training and testing set</a:t>
            </a:r>
          </a:p>
          <a:p>
            <a:r>
              <a:rPr lang="en-US" dirty="0"/>
              <a:t>First, you fit the model with the training set</a:t>
            </a:r>
          </a:p>
          <a:p>
            <a:pPr lvl="1"/>
            <a:r>
              <a:rPr lang="en-US" dirty="0"/>
              <a:t>Can take some time for large datasets</a:t>
            </a:r>
          </a:p>
          <a:p>
            <a:r>
              <a:rPr lang="en-US" dirty="0"/>
              <a:t>Once the model is trained, you can see how good it is at making predictions by using a predict function and comparing those values to known values for the variable you are trying to predict</a:t>
            </a:r>
          </a:p>
          <a:p>
            <a:r>
              <a:rPr lang="en-US" dirty="0"/>
              <a:t>After you’ve picked the model that does the best job, you can use it to predict values either individually or in a batch for new data as it comes 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you are trying to predict an either/or value</a:t>
            </a:r>
          </a:p>
          <a:p>
            <a:pPr lvl="1"/>
            <a:r>
              <a:rPr lang="en-US" dirty="0"/>
              <a:t>Is a card swipe fraudulent or legitimate?</a:t>
            </a:r>
          </a:p>
          <a:p>
            <a:pPr lvl="1"/>
            <a:r>
              <a:rPr lang="en-US" dirty="0"/>
              <a:t>Does a patient have cancer or not?</a:t>
            </a:r>
          </a:p>
          <a:p>
            <a:r>
              <a:rPr lang="en-US" dirty="0"/>
              <a:t>Not limited to just two choices, you could predict whether a record falls into a category with many different values</a:t>
            </a:r>
          </a:p>
          <a:p>
            <a:pPr lvl="1"/>
            <a:r>
              <a:rPr lang="en-US" dirty="0"/>
              <a:t>It just gets trickier sometimes to interpret the results</a:t>
            </a:r>
          </a:p>
          <a:p>
            <a:r>
              <a:rPr lang="en-US" dirty="0"/>
              <a:t>The math and techniques behind the scenes can get complicated, but you don’t really need to know any of it to use the algorithms</a:t>
            </a:r>
          </a:p>
          <a:p>
            <a:r>
              <a:rPr lang="en-US" dirty="0"/>
              <a:t>Just knowing how to identify that you need a classification model and how to prep the data and interpret the results is often good enough to get started</a:t>
            </a:r>
          </a:p>
          <a:p>
            <a:r>
              <a:rPr lang="en-US" dirty="0"/>
              <a:t>As you get more sophisticated, you can learn the math behind the scenes to tweak the results and try to get better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data first, and use this with several different algorithms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71689" y="1681400"/>
            <a:ext cx="7800622" cy="418576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df = pd.read_csv('CreditCardFraud.csv')</a:t>
            </a:r>
          </a:p>
          <a:p>
            <a:r>
              <a:rPr lang="en-US" b="1" dirty="0"/>
              <a:t>print(df.shape, df.columns)</a:t>
            </a:r>
          </a:p>
          <a:p>
            <a:r>
              <a:rPr lang="en-US" b="1" dirty="0"/>
              <a:t>print(df.isFraud.value_counts())</a:t>
            </a:r>
          </a:p>
          <a:p>
            <a:r>
              <a:rPr lang="en-US" b="1" dirty="0"/>
              <a:t>print(df.type.value_counts())</a:t>
            </a:r>
          </a:p>
          <a:p>
            <a:endParaRPr lang="en-US" b="1" dirty="0"/>
          </a:p>
          <a:p>
            <a:r>
              <a:rPr lang="en-US" dirty="0"/>
              <a:t>(6362620, 11) Index(['step', 'type', 'amount', 'nameOrig', 'oldbalanceOrg', 'newbalanceOrig',       'nameDest', 'oldbalanceDest', 'newbalanceDest', 'isFraud',       'isFlaggedFraud'],      dtype='object')</a:t>
            </a:r>
          </a:p>
          <a:p>
            <a:endParaRPr lang="en-US" dirty="0"/>
          </a:p>
          <a:p>
            <a:r>
              <a:rPr lang="de-DE" dirty="0"/>
              <a:t>0    63544071       8213</a:t>
            </a:r>
          </a:p>
          <a:p>
            <a:r>
              <a:rPr lang="de-DE" dirty="0"/>
              <a:t>Name: </a:t>
            </a:r>
            <a:r>
              <a:rPr lang="de-DE" dirty="0" err="1"/>
              <a:t>isFraud</a:t>
            </a:r>
            <a:r>
              <a:rPr lang="de-DE" dirty="0"/>
              <a:t>, </a:t>
            </a:r>
            <a:r>
              <a:rPr lang="de-DE" dirty="0" err="1"/>
              <a:t>dtype</a:t>
            </a:r>
            <a:r>
              <a:rPr lang="de-DE" dirty="0"/>
              <a:t>: int64</a:t>
            </a:r>
          </a:p>
          <a:p>
            <a:r>
              <a:rPr lang="de-DE" dirty="0"/>
              <a:t>CASH_OUT    2237500</a:t>
            </a:r>
          </a:p>
          <a:p>
            <a:r>
              <a:rPr lang="de-DE" dirty="0"/>
              <a:t>PAYMENT     2151495</a:t>
            </a:r>
          </a:p>
          <a:p>
            <a:r>
              <a:rPr lang="de-DE" dirty="0"/>
              <a:t>CASH_IN     1399284</a:t>
            </a:r>
          </a:p>
          <a:p>
            <a:r>
              <a:rPr lang="de-DE" dirty="0"/>
              <a:t>TRANSFER     532909</a:t>
            </a:r>
          </a:p>
          <a:p>
            <a:r>
              <a:rPr lang="de-DE" dirty="0"/>
              <a:t>DEBIT         41432</a:t>
            </a:r>
          </a:p>
          <a:p>
            <a:r>
              <a:rPr lang="de-DE" dirty="0"/>
              <a:t>Name: type, dtype: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type categorical column to codes and keep certain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Split the data into training and testing sets</a:t>
            </a:r>
          </a:p>
          <a:p>
            <a:pPr lvl="1"/>
            <a:r>
              <a:rPr lang="en-US" dirty="0"/>
              <a:t>Check the ratios of the two sets are about the same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Categorical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1613118"/>
            <a:ext cx="802005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columns = ['type', 'amount', 'oldbalanceOrg', 'newbalanceOrig',</a:t>
            </a:r>
          </a:p>
          <a:p>
            <a:r>
              <a:rPr lang="en-US" sz="1600" b="1" dirty="0"/>
              <a:t>          'oldbalanceDest', 'newbalanceDest', 'isFlaggedFraud',</a:t>
            </a:r>
          </a:p>
          <a:p>
            <a:r>
              <a:rPr lang="en-US" sz="1600" b="1" dirty="0"/>
              <a:t>          'isFraud']</a:t>
            </a:r>
          </a:p>
          <a:p>
            <a:r>
              <a:rPr lang="en-US" sz="1600" b="1" dirty="0"/>
              <a:t>df = df[columns]</a:t>
            </a:r>
          </a:p>
          <a:p>
            <a:r>
              <a:rPr lang="en-US" sz="1600" b="1" dirty="0"/>
              <a:t>df.type = pd.Categorical(df.type).codes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09643" y="3857981"/>
            <a:ext cx="7124714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trainX, testX, trainY, testY = train_test_split \</a:t>
            </a:r>
          </a:p>
          <a:p>
            <a:r>
              <a:rPr lang="en-US" sz="1600" b="1" dirty="0"/>
              <a:t>        (df[df.columns[:-1]], df.isFraud, \</a:t>
            </a:r>
          </a:p>
          <a:p>
            <a:r>
              <a:rPr lang="en-US" sz="1600" b="1" dirty="0"/>
              <a:t>        train_size = train_size, test_size = test_size)</a:t>
            </a:r>
          </a:p>
          <a:p>
            <a:r>
              <a:rPr lang="en-US" sz="1600" b="1" dirty="0"/>
              <a:t>print(</a:t>
            </a:r>
            <a:r>
              <a:rPr lang="en-US" sz="1600" b="1" dirty="0" err="1"/>
              <a:t>testY.value_counts</a:t>
            </a:r>
            <a:r>
              <a:rPr lang="en-US" sz="1600" b="1" dirty="0"/>
              <a:t>())</a:t>
            </a:r>
          </a:p>
          <a:p>
            <a:r>
              <a:rPr lang="en-US" sz="1600" b="1" dirty="0"/>
              <a:t>print(trainY.value_counts()/trainY.count())</a:t>
            </a:r>
          </a:p>
          <a:p>
            <a:r>
              <a:rPr lang="en-US" sz="1600" b="1" dirty="0"/>
              <a:t>print(</a:t>
            </a:r>
            <a:r>
              <a:rPr lang="en-US" sz="1600" b="1" dirty="0" err="1"/>
              <a:t>testY.value_counts</a:t>
            </a:r>
            <a:r>
              <a:rPr lang="en-US" sz="1600" b="1" dirty="0"/>
              <a:t>()/</a:t>
            </a:r>
            <a:r>
              <a:rPr lang="en-US" sz="1600" b="1" dirty="0" err="1"/>
              <a:t>testY.count</a:t>
            </a:r>
            <a:r>
              <a:rPr lang="en-US" sz="1600" b="1" dirty="0"/>
              <a:t>())</a:t>
            </a:r>
          </a:p>
          <a:p>
            <a:r>
              <a:rPr lang="en-US" sz="1600" b="1" dirty="0"/>
              <a:t>print(trainX.head(10))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A5BD6C-686D-429B-9A55-C7F447E4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812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93799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7286</TotalTime>
  <Words>3291</Words>
  <Application>Microsoft Office PowerPoint</Application>
  <PresentationFormat>On-screen Show (4:3)</PresentationFormat>
  <Paragraphs>479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Tahoma</vt:lpstr>
      <vt:lpstr>Wingdings</vt:lpstr>
      <vt:lpstr>ROI Standard Theme</vt:lpstr>
      <vt:lpstr>Chapter 7:  Classification Models</vt:lpstr>
      <vt:lpstr>Chapter Objectives</vt:lpstr>
      <vt:lpstr>Chapter Concepts</vt:lpstr>
      <vt:lpstr>Classification</vt:lpstr>
      <vt:lpstr>Steps to Classification</vt:lpstr>
      <vt:lpstr>Notes on Classification</vt:lpstr>
      <vt:lpstr>Applying Classification</vt:lpstr>
      <vt:lpstr>Change Categorical Column</vt:lpstr>
      <vt:lpstr>Chapter Concepts</vt:lpstr>
      <vt:lpstr>Naive Bayes</vt:lpstr>
      <vt:lpstr>Apply Naive Bayes</vt:lpstr>
      <vt:lpstr>Interpret the Results</vt:lpstr>
      <vt:lpstr>Save and Load Model</vt:lpstr>
      <vt:lpstr>Decision Trees</vt:lpstr>
      <vt:lpstr>Apply Decision Tree</vt:lpstr>
      <vt:lpstr>Interpret the Results</vt:lpstr>
      <vt:lpstr>Random Forest</vt:lpstr>
      <vt:lpstr>Apply Random Forest</vt:lpstr>
      <vt:lpstr>Logistic Regression</vt:lpstr>
      <vt:lpstr>Logistic Regression (continued)</vt:lpstr>
      <vt:lpstr>Apply Logistic Regression</vt:lpstr>
      <vt:lpstr>Apply Logistic Regression (continued)</vt:lpstr>
      <vt:lpstr>Interpret the Results</vt:lpstr>
      <vt:lpstr>ROC Curve</vt:lpstr>
      <vt:lpstr>Different Thresholds</vt:lpstr>
      <vt:lpstr>Tweak the Results</vt:lpstr>
      <vt:lpstr>Neural Networks</vt:lpstr>
      <vt:lpstr>Neural Network Visualized</vt:lpstr>
      <vt:lpstr>Apply Neural Network</vt:lpstr>
      <vt:lpstr>Support Vector Machine</vt:lpstr>
      <vt:lpstr>Support Vector Machine (continued)</vt:lpstr>
      <vt:lpstr>Support Vector Machine (continued)</vt:lpstr>
      <vt:lpstr>Apply SVM</vt:lpstr>
      <vt:lpstr>Chapter Concepts</vt:lpstr>
      <vt:lpstr>Classification Review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157</cp:revision>
  <dcterms:created xsi:type="dcterms:W3CDTF">2019-05-09T17:36:01Z</dcterms:created>
  <dcterms:modified xsi:type="dcterms:W3CDTF">2020-03-02T16:39:37Z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