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64" r:id="rId10"/>
    <p:sldId id="332" r:id="rId11"/>
    <p:sldId id="359" r:id="rId12"/>
    <p:sldId id="352" r:id="rId13"/>
    <p:sldId id="365" r:id="rId14"/>
    <p:sldId id="366" r:id="rId15"/>
    <p:sldId id="367" r:id="rId16"/>
    <p:sldId id="369" r:id="rId17"/>
    <p:sldId id="370" r:id="rId18"/>
    <p:sldId id="368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106" autoAdjust="0"/>
  </p:normalViewPr>
  <p:slideViewPr>
    <p:cSldViewPr snapToGrid="0">
      <p:cViewPr varScale="1">
        <p:scale>
          <a:sx n="101" d="100"/>
          <a:sy n="101" d="100"/>
        </p:scale>
        <p:origin x="456" y="18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858" y="8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8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8-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Python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5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93916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79536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8-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8: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Regression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predictions on the test set and compare them to the real values to see how well the model did at predicting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variance score, also called </a:t>
            </a:r>
            <a:br>
              <a:rPr lang="en-US" dirty="0"/>
            </a:br>
            <a:r>
              <a:rPr lang="en-US" dirty="0"/>
              <a:t>R-Squared, indicates how well in</a:t>
            </a:r>
            <a:br>
              <a:rPr lang="en-US" dirty="0"/>
            </a:br>
            <a:r>
              <a:rPr lang="en-US" dirty="0"/>
              <a:t>general the model fits</a:t>
            </a:r>
          </a:p>
          <a:p>
            <a:pPr lvl="1"/>
            <a:r>
              <a:rPr lang="en-US" dirty="0"/>
              <a:t>Ranges from 0 </a:t>
            </a:r>
            <a:r>
              <a:rPr lang="mr-IN" dirty="0"/>
              <a:t>–</a:t>
            </a:r>
            <a:r>
              <a:rPr lang="en-US" dirty="0"/>
              <a:t> 1, the closer</a:t>
            </a:r>
            <a:br>
              <a:rPr lang="en-US" dirty="0"/>
            </a:br>
            <a:r>
              <a:rPr lang="en-US" dirty="0"/>
              <a:t>to 1 the better</a:t>
            </a:r>
          </a:p>
          <a:p>
            <a:pPr lvl="1"/>
            <a:r>
              <a:rPr lang="en-US" dirty="0"/>
              <a:t>.92 means this model fit</a:t>
            </a:r>
            <a:br>
              <a:rPr lang="en-US" dirty="0"/>
            </a:br>
            <a:r>
              <a:rPr lang="en-US" dirty="0"/>
              <a:t>reasonably well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08265" y="1867923"/>
            <a:ext cx="772747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predictions = lm.predict(testX)</a:t>
            </a:r>
          </a:p>
          <a:p>
            <a:r>
              <a:rPr lang="en-US" sz="1600" b="1" dirty="0"/>
              <a:t>plt.scatter(testY, predictions)</a:t>
            </a:r>
          </a:p>
          <a:p>
            <a:r>
              <a:rPr lang="en-US" sz="1600" b="1" dirty="0"/>
              <a:t>print("Mean squared error: %.2f" % mean_squared_error(testY, predictions))</a:t>
            </a:r>
          </a:p>
          <a:p>
            <a:r>
              <a:rPr lang="en-US" sz="1600" b="1" dirty="0"/>
              <a:t>print('Variance score: %.2f' % r2_score(testY, predictions))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3" y="3474910"/>
            <a:ext cx="3944554" cy="28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8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stats library offers a different version of the algorithm</a:t>
            </a:r>
          </a:p>
          <a:p>
            <a:r>
              <a:rPr lang="en-US" dirty="0"/>
              <a:t>Provides a little more information about the accuracy of the model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Stats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175877" y="2050441"/>
            <a:ext cx="4792246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statsmodels.api as sm</a:t>
            </a:r>
          </a:p>
          <a:p>
            <a:r>
              <a:rPr lang="en-US" sz="1600" b="1" dirty="0"/>
              <a:t>model = sm.OLS(trainY, trainX).fit()</a:t>
            </a:r>
          </a:p>
          <a:p>
            <a:r>
              <a:rPr lang="en-US" sz="1600" b="1" dirty="0"/>
              <a:t>print (model.summary())</a:t>
            </a:r>
          </a:p>
          <a:p>
            <a:r>
              <a:rPr lang="en-US" sz="1600" b="1" dirty="0"/>
              <a:t>predictions = model.predict(testX) </a:t>
            </a:r>
          </a:p>
          <a:p>
            <a:r>
              <a:rPr lang="en-US" sz="1600" b="1" dirty="0"/>
              <a:t>plt.scatter(testY, predictions)</a:t>
            </a:r>
          </a:p>
          <a:p>
            <a:r>
              <a:rPr lang="en-US" sz="1600" b="1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11930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032623" cy="5072616"/>
          </a:xfrm>
        </p:spPr>
        <p:txBody>
          <a:bodyPr/>
          <a:lstStyle/>
          <a:p>
            <a:r>
              <a:rPr lang="en-US" dirty="0"/>
              <a:t>You automatically get the R-squared from the summary function </a:t>
            </a:r>
          </a:p>
          <a:p>
            <a:pPr lvl="1"/>
            <a:r>
              <a:rPr lang="en-US" dirty="0"/>
              <a:t>Additionally, the Adjusted R-squared is helpful because it helps to compare models with different numbers of predictor variable</a:t>
            </a:r>
          </a:p>
          <a:p>
            <a:r>
              <a:rPr lang="en-US" dirty="0"/>
              <a:t>The P-value also identify which features are most significant in influencing the value you are trying to predict, closer to one is better.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82" y="2806136"/>
            <a:ext cx="4975236" cy="352030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5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C54D53-907B-4645-A17B-829BB0975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94197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86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B579-5CE2-45AE-9657-08F8864C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has a lot more complexity to it once you master the basics</a:t>
            </a:r>
          </a:p>
          <a:p>
            <a:r>
              <a:rPr lang="en-US" dirty="0"/>
              <a:t>Some subjects to explore in this area:</a:t>
            </a:r>
          </a:p>
          <a:p>
            <a:pPr lvl="1"/>
            <a:r>
              <a:rPr lang="en-US" dirty="0"/>
              <a:t>Under- and over-fitting a model</a:t>
            </a:r>
          </a:p>
          <a:p>
            <a:pPr lvl="1"/>
            <a:r>
              <a:rPr lang="en-US" dirty="0"/>
              <a:t>Correlation between the independent variables</a:t>
            </a:r>
          </a:p>
          <a:p>
            <a:pPr lvl="1"/>
            <a:r>
              <a:rPr lang="en-US" dirty="0"/>
              <a:t>Non-linear regression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7207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Linear Regression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Statsmodel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647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Linear Regression</a:t>
            </a:r>
          </a:p>
          <a:p>
            <a:r>
              <a:rPr lang="en-US" dirty="0"/>
              <a:t>Compare two algorithms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Statsmodel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347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collection of X, Y points, you could easily see there is a pattern</a:t>
            </a:r>
          </a:p>
          <a:p>
            <a:r>
              <a:rPr lang="en-US" dirty="0"/>
              <a:t>If you remember enough algebra, you could describe the pattern of dots as roughly following the red line, which could be described with the formula y = 1.5x + .01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5" y="2520308"/>
            <a:ext cx="4851810" cy="37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the line that best describes the pattern of dots is the one that has the least distances of the dots from the line</a:t>
            </a:r>
          </a:p>
          <a:p>
            <a:r>
              <a:rPr lang="en-US" dirty="0"/>
              <a:t>The formula that describes the line could then be used to predict a value that we have not observed</a:t>
            </a:r>
          </a:p>
          <a:p>
            <a:pPr lvl="1"/>
            <a:r>
              <a:rPr lang="en-US" dirty="0"/>
              <a:t>The better the line and formula are at describing that pattern of dots, the more accurate that prediction should be</a:t>
            </a:r>
          </a:p>
          <a:p>
            <a:r>
              <a:rPr lang="en-US" dirty="0"/>
              <a:t>Extrapolate this idea onto more than just two axes and instead try to find a line that goes through many different dimensions and you have the idea of multiple linear regression</a:t>
            </a:r>
          </a:p>
          <a:p>
            <a:pPr lvl="1"/>
            <a:r>
              <a:rPr lang="mr-IN" sz="2000" i="1" dirty="0" err="1"/>
              <a:t>y</a:t>
            </a:r>
            <a:r>
              <a:rPr lang="mr-IN" sz="2000" dirty="0"/>
              <a:t>=α+β1</a:t>
            </a:r>
            <a:r>
              <a:rPr lang="mr-IN" sz="2000" i="1" dirty="0"/>
              <a:t>x</a:t>
            </a:r>
            <a:r>
              <a:rPr lang="mr-IN" sz="2000" dirty="0"/>
              <a:t>1 +β2</a:t>
            </a:r>
            <a:r>
              <a:rPr lang="mr-IN" sz="2000" i="1" dirty="0"/>
              <a:t>x</a:t>
            </a:r>
            <a:r>
              <a:rPr lang="mr-IN" sz="2000" dirty="0"/>
              <a:t>2 +...+β</a:t>
            </a:r>
            <a:r>
              <a:rPr lang="mr-IN" sz="2000" i="1" dirty="0" err="1"/>
              <a:t>ixi</a:t>
            </a:r>
            <a:r>
              <a:rPr lang="mr-IN" sz="2000" i="1" dirty="0"/>
              <a:t> </a:t>
            </a:r>
            <a:r>
              <a:rPr lang="mr-IN" sz="2000" dirty="0"/>
              <a:t>+</a:t>
            </a:r>
            <a:r>
              <a:rPr lang="mr-IN" sz="2000" dirty="0" err="1"/>
              <a:t>ε</a:t>
            </a:r>
            <a:r>
              <a:rPr lang="mr-IN" sz="2000" dirty="0"/>
              <a:t> </a:t>
            </a:r>
            <a:endParaRPr lang="en-US" sz="2000" dirty="0"/>
          </a:p>
          <a:p>
            <a:r>
              <a:rPr lang="en-US" dirty="0"/>
              <a:t>Has many use cases</a:t>
            </a:r>
          </a:p>
          <a:p>
            <a:pPr lvl="1"/>
            <a:r>
              <a:rPr lang="en-US" dirty="0"/>
              <a:t>Predicting a stock or commodity price</a:t>
            </a:r>
          </a:p>
          <a:p>
            <a:pPr lvl="1"/>
            <a:r>
              <a:rPr lang="en-US" dirty="0"/>
              <a:t>Predicting election results</a:t>
            </a:r>
          </a:p>
          <a:p>
            <a:pPr lvl="1"/>
            <a:r>
              <a:rPr lang="en-US" dirty="0"/>
              <a:t>Predicting crime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supervised model that requires training from a known set of data and testing to see how good it is at predicting before using it for real predictions</a:t>
            </a:r>
          </a:p>
          <a:p>
            <a:r>
              <a:rPr lang="en-US" dirty="0"/>
              <a:t>Only works with numeric values</a:t>
            </a:r>
          </a:p>
          <a:p>
            <a:pPr lvl="1"/>
            <a:r>
              <a:rPr lang="en-US" dirty="0"/>
              <a:t>Categorical data needs to be dummy encoded</a:t>
            </a:r>
          </a:p>
          <a:p>
            <a:r>
              <a:rPr lang="en-US" dirty="0"/>
              <a:t>Does not deal well with missing data, so must be fixed by removing or replacing with central tendency</a:t>
            </a:r>
          </a:p>
          <a:p>
            <a:r>
              <a:rPr lang="en-US" dirty="0"/>
              <a:t>There are many algorithms to do this, each with its own pros and 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3631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examples, let’s use a public data set of housing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 has no categorical </a:t>
            </a:r>
            <a:br>
              <a:rPr lang="en-US" dirty="0"/>
            </a:br>
            <a:r>
              <a:rPr lang="en-US" dirty="0"/>
              <a:t>columns but does have an </a:t>
            </a:r>
            <a:br>
              <a:rPr lang="en-US" dirty="0"/>
            </a:br>
            <a:r>
              <a:rPr lang="en-US" dirty="0"/>
              <a:t>address we will ignore</a:t>
            </a:r>
          </a:p>
          <a:p>
            <a:r>
              <a:rPr lang="en-US" dirty="0"/>
              <a:t>Plotting the distribution of </a:t>
            </a:r>
            <a:br>
              <a:rPr lang="en-US" dirty="0"/>
            </a:br>
            <a:r>
              <a:rPr lang="en-US" dirty="0"/>
              <a:t>Prices shows that they are </a:t>
            </a:r>
            <a:br>
              <a:rPr lang="en-US" dirty="0"/>
            </a:br>
            <a:r>
              <a:rPr lang="en-US" dirty="0"/>
              <a:t>normally distributed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741537" y="1580326"/>
            <a:ext cx="5660926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import seaborn as sns</a:t>
            </a:r>
          </a:p>
          <a:p>
            <a:r>
              <a:rPr lang="en-US" sz="1600" b="1" dirty="0"/>
              <a:t>USAhousing = pd.read_csv('USA_Housing.csv')</a:t>
            </a:r>
          </a:p>
          <a:p>
            <a:r>
              <a:rPr lang="en-US" sz="1600" b="1" dirty="0"/>
              <a:t>print(USAhousing.columns)</a:t>
            </a:r>
          </a:p>
          <a:p>
            <a:r>
              <a:rPr lang="en-US" sz="1600" b="1" dirty="0"/>
              <a:t>print(USAhousing.head())</a:t>
            </a:r>
          </a:p>
          <a:p>
            <a:r>
              <a:rPr lang="en-US" sz="1600" b="1" dirty="0"/>
              <a:t>sns.distplot(USAhousing['Price'])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31" y="3461793"/>
            <a:ext cx="4352544" cy="28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B6989E-669C-48E1-AAA3-A5006C56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7432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 the data and fit the model on the training 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Scikit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7695" y="1636963"/>
            <a:ext cx="7968611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sklearn.metrics import mean_squared_error, r2_score</a:t>
            </a:r>
          </a:p>
          <a:p>
            <a:r>
              <a:rPr lang="en-US" sz="1600" b="1" dirty="0"/>
              <a:t>x = USAhousing[['Avg. Area Income', 'Avg. Area House Age', 'Avg. Area Number of Rooms', 'Avg. Area Number of Bedrooms', 'Area Population']]</a:t>
            </a:r>
          </a:p>
          <a:p>
            <a:r>
              <a:rPr lang="en-US" sz="1600" b="1" dirty="0"/>
              <a:t>y = USAhousing['Price']</a:t>
            </a:r>
          </a:p>
          <a:p>
            <a:r>
              <a:rPr lang="en-US" sz="1600" b="1" dirty="0"/>
              <a:t>trainX, testX, trainY, testY = train_test_split(x, y, test_size = 0.4, random_state = 101)</a:t>
            </a:r>
          </a:p>
          <a:p>
            <a:endParaRPr lang="en-US" sz="1600" b="1" dirty="0"/>
          </a:p>
          <a:p>
            <a:r>
              <a:rPr lang="en-US" sz="1600" b="1" dirty="0"/>
              <a:t>from sklearn.linear_model import LinearRegression</a:t>
            </a:r>
          </a:p>
          <a:p>
            <a:r>
              <a:rPr lang="en-US" sz="1600" b="1" dirty="0"/>
              <a:t>lm = LinearRegression()</a:t>
            </a:r>
          </a:p>
          <a:p>
            <a:r>
              <a:rPr lang="en-US" sz="1600" b="1" dirty="0"/>
              <a:t>lm.fit(trainX, trainY)</a:t>
            </a:r>
          </a:p>
        </p:txBody>
      </p:sp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5232</TotalTime>
  <Words>1003</Words>
  <Application>Microsoft Macintosh PowerPoint</Application>
  <PresentationFormat>On-screen Show (4:3)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8:  Regression Analysis</vt:lpstr>
      <vt:lpstr>Chapter Objectives</vt:lpstr>
      <vt:lpstr>Chapter Concepts</vt:lpstr>
      <vt:lpstr>Linear Regression</vt:lpstr>
      <vt:lpstr>Linear Regression (continued)</vt:lpstr>
      <vt:lpstr>Linear Regression (continued)</vt:lpstr>
      <vt:lpstr>Dataset</vt:lpstr>
      <vt:lpstr>Chapter Concepts</vt:lpstr>
      <vt:lpstr>Create a Scikit Model</vt:lpstr>
      <vt:lpstr>View the Model</vt:lpstr>
      <vt:lpstr>Create a Stats Model</vt:lpstr>
      <vt:lpstr>Interpret the Model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127</cp:revision>
  <dcterms:created xsi:type="dcterms:W3CDTF">2019-05-09T17:36:01Z</dcterms:created>
  <dcterms:modified xsi:type="dcterms:W3CDTF">2020-03-11T18:46:54Z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