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20"/>
  </p:notesMasterIdLst>
  <p:handoutMasterIdLst>
    <p:handoutMasterId r:id="rId21"/>
  </p:handoutMasterIdLst>
  <p:sldIdLst>
    <p:sldId id="257" r:id="rId5"/>
    <p:sldId id="258" r:id="rId6"/>
    <p:sldId id="256" r:id="rId7"/>
    <p:sldId id="281" r:id="rId8"/>
    <p:sldId id="331" r:id="rId9"/>
    <p:sldId id="364" r:id="rId10"/>
    <p:sldId id="332" r:id="rId11"/>
    <p:sldId id="359" r:id="rId12"/>
    <p:sldId id="352" r:id="rId13"/>
    <p:sldId id="365" r:id="rId14"/>
    <p:sldId id="366" r:id="rId15"/>
    <p:sldId id="367" r:id="rId16"/>
    <p:sldId id="369" r:id="rId17"/>
    <p:sldId id="370" r:id="rId18"/>
    <p:sldId id="368" r:id="rId19"/>
  </p:sldIdLst>
  <p:sldSz cx="9144000" cy="6858000" type="screen4x3"/>
  <p:notesSz cx="7053263" cy="93567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0">
          <p15:clr>
            <a:srgbClr val="A4A3A4"/>
          </p15:clr>
        </p15:guide>
        <p15:guide id="2" orient="horz" pos="437">
          <p15:clr>
            <a:srgbClr val="A4A3A4"/>
          </p15:clr>
        </p15:guide>
        <p15:guide id="3" pos="2241">
          <p15:clr>
            <a:srgbClr val="A4A3A4"/>
          </p15:clr>
        </p15:guide>
        <p15:guide id="4" pos="142">
          <p15:clr>
            <a:srgbClr val="A4A3A4"/>
          </p15:clr>
        </p15:guide>
        <p15:guide id="5" pos="4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D6"/>
    <a:srgbClr val="0060B8"/>
    <a:srgbClr val="005AAC"/>
    <a:srgbClr val="003A70"/>
    <a:srgbClr val="004A8E"/>
    <a:srgbClr val="898F8F"/>
    <a:srgbClr val="FF3300"/>
    <a:srgbClr val="FF9900"/>
    <a:srgbClr val="FFCC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96106" autoAdjust="0"/>
  </p:normalViewPr>
  <p:slideViewPr>
    <p:cSldViewPr snapToGrid="0">
      <p:cViewPr varScale="1">
        <p:scale>
          <a:sx n="103" d="100"/>
          <a:sy n="103" d="100"/>
        </p:scale>
        <p:origin x="2472" y="102"/>
      </p:cViewPr>
      <p:guideLst>
        <p:guide orient="horz" pos="840"/>
        <p:guide pos="480"/>
        <p:guide orient="horz" pos="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3858" y="84"/>
      </p:cViewPr>
      <p:guideLst>
        <p:guide orient="horz" pos="2660"/>
        <p:guide orient="horz" pos="437"/>
        <p:guide pos="2241"/>
        <p:guide pos="142"/>
        <p:guide pos="43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15887" y="9069388"/>
            <a:ext cx="4808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defTabSz="9382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 defTabSz="920750"/>
            <a:r>
              <a:rPr lang="en-US" dirty="0">
                <a:latin typeface="Tahoma" pitchFamily="34" charset="0"/>
              </a:rPr>
              <a:t>Python Program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38763" y="9069387"/>
            <a:ext cx="1577975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algn="r" defTabSz="938213"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Chapter 8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2863" y="174625"/>
            <a:ext cx="30638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06" rIns="92812" bIns="46406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STUDENT GUIDE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219075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>
            <a:off x="203200" y="9069388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850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516" y="4267200"/>
            <a:ext cx="5660231" cy="4526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 idx="2"/>
          </p:nvPr>
        </p:nvSpPr>
        <p:spPr>
          <a:xfrm>
            <a:off x="1188244" y="702356"/>
            <a:ext cx="4676775" cy="3508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23534" y="8952577"/>
            <a:ext cx="660082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4256" tIns="47128" rIns="94256" bIns="47128">
            <a:spAutoFit/>
          </a:bodyPr>
          <a:lstStyle/>
          <a:p>
            <a:endParaRPr lang="en-US" dirty="0">
              <a:latin typeface="Tahoma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91335" y="8766220"/>
            <a:ext cx="29972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algn="r"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Chapter 8-</a:t>
            </a:r>
            <a:fld id="{9C58707A-6F60-4D20-8A8B-4F90B88EA4F7}" type="slidenum">
              <a:rPr lang="en-US" sz="1200" smtClean="0">
                <a:solidFill>
                  <a:schemeClr val="tx1"/>
                </a:solidFill>
                <a:latin typeface="Tahoma" pitchFamily="34" charset="0"/>
              </a:rPr>
              <a:pPr algn="r" defTabSz="920750"/>
              <a:t>‹#›</a:t>
            </a:fld>
            <a:endParaRPr lang="en-US" sz="12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191" y="8766554"/>
            <a:ext cx="468626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Python Program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11177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850508" y="157337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sz="1200" dirty="0">
                <a:latin typeface="Tahoma" panose="020B0604030504040204" pitchFamily="34" charset="0"/>
              </a:rPr>
              <a:t>INSTRUCTOR</a:t>
            </a:r>
            <a:r>
              <a:rPr lang="en-US" sz="1200" baseline="0" dirty="0">
                <a:latin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</a:rPr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386696233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01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481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5509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9499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 the topic that follows this page, and place the delta arrow next to it by moving vertically, but maintain the horizontal placement.</a:t>
            </a:r>
          </a:p>
          <a:p>
            <a:endParaRPr lang="en-US" dirty="0"/>
          </a:p>
          <a:p>
            <a:r>
              <a:rPr lang="en-US" dirty="0"/>
              <a:t>If there are too many topics to fit on the page, reduce the line spacing to fit.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9391668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 the topic that follows this page, and place the delta arrow next to it by moving vertically, but maintain the horizontal placement.</a:t>
            </a:r>
          </a:p>
          <a:p>
            <a:endParaRPr lang="en-US" dirty="0"/>
          </a:p>
          <a:p>
            <a:r>
              <a:rPr lang="en-US" dirty="0"/>
              <a:t>If there are too many topics to fit on the page, reduce the line spacing to fit.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8795369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133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911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 the topic that follows this page, and place the delta arrow next to it by moving vertically, but maintain the horizontal placement.</a:t>
            </a:r>
          </a:p>
          <a:p>
            <a:endParaRPr lang="en-US" dirty="0"/>
          </a:p>
          <a:p>
            <a:r>
              <a:rPr lang="en-US" dirty="0"/>
              <a:t>If there are too many topics to fit on the page, reduce the line spacing to fit.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76521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877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230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088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03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 the topic that follows this page, and place the delta arrow next to it by moving vertically, but maintain the horizontal placement.</a:t>
            </a:r>
          </a:p>
          <a:p>
            <a:endParaRPr lang="en-US" dirty="0"/>
          </a:p>
          <a:p>
            <a:r>
              <a:rPr lang="en-US" dirty="0"/>
              <a:t>If there are too many topics to fit on the page, reduce the line spacing to fit.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441801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098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55575"/>
            <a:ext cx="6079906" cy="1413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19" y="4406900"/>
            <a:ext cx="8041692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small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308" y="2906713"/>
            <a:ext cx="8028227" cy="1500187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01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28966" y="258458"/>
            <a:ext cx="744267" cy="698008"/>
            <a:chOff x="8300257" y="2110906"/>
            <a:chExt cx="744267" cy="698008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8359116" y="2110906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pic>
          <p:nvPicPr>
            <p:cNvPr id="14" name="Picture 2" descr="http://thumbs.dreamstime.com/t/stack-three-colorful-books-1028823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1" t="11597" r="14404" b="12120"/>
            <a:stretch/>
          </p:blipFill>
          <p:spPr bwMode="auto">
            <a:xfrm>
              <a:off x="8410090" y="2153063"/>
              <a:ext cx="540554" cy="39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8300257" y="2501522"/>
              <a:ext cx="744267" cy="307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Case</a:t>
              </a:r>
            </a:p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Study</a:t>
              </a:r>
            </a:p>
          </p:txBody>
        </p:sp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6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82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0" descr="32341_logo_final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7" y="669925"/>
            <a:ext cx="4164676" cy="103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97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4791" y="1145330"/>
            <a:ext cx="3949109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4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791" y="1145331"/>
            <a:ext cx="3949109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1"/>
            <a:ext cx="3904807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547" y="1261872"/>
            <a:ext cx="4050821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67" y="1909481"/>
            <a:ext cx="4050821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005" y="1261872"/>
            <a:ext cx="412683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9481"/>
            <a:ext cx="4126835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04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43093" y="1586192"/>
            <a:ext cx="5742641" cy="4101913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b="0"/>
            </a:lvl1pPr>
            <a:lvl2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tabLst/>
              <a:defRPr sz="20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95048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4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2066"/>
          </a:xfrm>
          <a:prstGeom prst="rect">
            <a:avLst/>
          </a:prstGeom>
        </p:spPr>
      </p:pic>
      <p:sp>
        <p:nvSpPr>
          <p:cNvPr id="8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835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itte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5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33779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3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Discuss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5597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w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8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80666" y="268814"/>
            <a:ext cx="636815" cy="669472"/>
            <a:chOff x="6322842" y="2976308"/>
            <a:chExt cx="636815" cy="669472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322842" y="2976308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6378722" y="3375470"/>
              <a:ext cx="533076" cy="2539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Demo</a:t>
              </a:r>
            </a:p>
          </p:txBody>
        </p:sp>
        <p:pic>
          <p:nvPicPr>
            <p:cNvPr id="15" name="Picture 32" descr="http://verafin.com/media/inline/2015/2/23/demo_ic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5" t="18462" r="15971" b="13231"/>
            <a:stretch/>
          </p:blipFill>
          <p:spPr bwMode="auto">
            <a:xfrm>
              <a:off x="6371714" y="2983610"/>
              <a:ext cx="531704" cy="487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4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Line 54"/>
          <p:cNvSpPr>
            <a:spLocks noChangeShapeType="1"/>
          </p:cNvSpPr>
          <p:nvPr userDrawn="1"/>
        </p:nvSpPr>
        <p:spPr bwMode="blackGray">
          <a:xfrm>
            <a:off x="6356928" y="6427615"/>
            <a:ext cx="0" cy="43276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51"/>
          <p:cNvSpPr>
            <a:spLocks noChangeShapeType="1"/>
          </p:cNvSpPr>
          <p:nvPr userDrawn="1"/>
        </p:nvSpPr>
        <p:spPr bwMode="blackGray">
          <a:xfrm>
            <a:off x="0" y="6424688"/>
            <a:ext cx="9144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54"/>
          <p:cNvSpPr>
            <a:spLocks noChangeShapeType="1"/>
          </p:cNvSpPr>
          <p:nvPr userDrawn="1"/>
        </p:nvSpPr>
        <p:spPr bwMode="blackGray">
          <a:xfrm>
            <a:off x="2812475" y="6424688"/>
            <a:ext cx="0" cy="43605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 userDrawn="1"/>
        </p:nvSpPr>
        <p:spPr bwMode="auto">
          <a:xfrm>
            <a:off x="2242128" y="6509330"/>
            <a:ext cx="47982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© 2020</a:t>
            </a:r>
            <a:r>
              <a:rPr lang="en-US" sz="7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Copyright ROI Training, Inc. </a:t>
            </a:r>
            <a:br>
              <a:rPr lang="en-US" sz="700" b="0" dirty="0">
                <a:solidFill>
                  <a:srgbClr val="4D4D4D"/>
                </a:solidFill>
                <a:latin typeface="Tahoma" charset="0"/>
              </a:rPr>
            </a:b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All rights reserved. Not to be reproduced without prior written consent.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56" y="6466769"/>
            <a:ext cx="1511327" cy="349151"/>
          </a:xfrm>
          <a:prstGeom prst="rect">
            <a:avLst/>
          </a:prstGeom>
        </p:spPr>
      </p:pic>
      <p:sp>
        <p:nvSpPr>
          <p:cNvPr id="31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0" y="6428509"/>
            <a:ext cx="2821709" cy="4294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900" b="0" cap="none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Python Program</a:t>
            </a:r>
          </a:p>
        </p:txBody>
      </p:sp>
      <p:sp>
        <p:nvSpPr>
          <p:cNvPr id="13" name="Text Box 50"/>
          <p:cNvSpPr txBox="1">
            <a:spLocks noChangeArrowheads="1"/>
          </p:cNvSpPr>
          <p:nvPr userDrawn="1"/>
        </p:nvSpPr>
        <p:spPr bwMode="blackGray">
          <a:xfrm>
            <a:off x="8667557" y="6424688"/>
            <a:ext cx="476443" cy="43331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816" tIns="36816" rIns="36816" bIns="36816" anchor="ctr" anchorCtr="1">
            <a:noAutofit/>
          </a:bodyPr>
          <a:lstStyle/>
          <a:p>
            <a:pPr algn="ctr" defTabSz="736242">
              <a:spcBef>
                <a:spcPct val="50000"/>
              </a:spcBef>
            </a:pPr>
            <a:r>
              <a:rPr lang="en-US" sz="1100" b="0" dirty="0">
                <a:solidFill>
                  <a:schemeClr val="bg1"/>
                </a:solidFill>
                <a:latin typeface="Calibri" pitchFamily="34" charset="0"/>
              </a:rPr>
              <a:t>8-</a:t>
            </a:r>
            <a:fld id="{B722F7F8-9603-472A-A081-A1C5DB32BB89}" type="slidenum">
              <a:rPr lang="en-US" sz="1100" b="0" smtClean="0">
                <a:solidFill>
                  <a:schemeClr val="bg1"/>
                </a:solidFill>
                <a:latin typeface="Calibri" pitchFamily="34" charset="0"/>
              </a:rPr>
              <a:pPr algn="ctr" defTabSz="736242">
                <a:spcBef>
                  <a:spcPct val="50000"/>
                </a:spcBef>
              </a:pPr>
              <a:t>‹#›</a:t>
            </a:fld>
            <a:endParaRPr lang="en-US" sz="1100" b="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704" r:id="rId8"/>
    <p:sldLayoutId id="2147483705" r:id="rId9"/>
    <p:sldLayoutId id="2147483706" r:id="rId10"/>
    <p:sldLayoutId id="2147483693" r:id="rId11"/>
    <p:sldLayoutId id="2147483694" r:id="rId12"/>
    <p:sldLayoutId id="2147483695" r:id="rId13"/>
    <p:sldLayoutId id="2147483703" r:id="rId14"/>
    <p:sldLayoutId id="2147483702" r:id="rId15"/>
    <p:sldLayoutId id="2147483696" r:id="rId16"/>
    <p:sldLayoutId id="2147483697" r:id="rId17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9pPr>
    </p:titleStyle>
    <p:bodyStyle>
      <a:lvl1pPr marL="228600" indent="-228600" algn="l" defTabSz="457200" rtl="0" eaLnBrk="1" fontAlgn="base" hangingPunct="1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0"/>
        </a:buBlip>
        <a:defRPr b="0" i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57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85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Wingdings" pitchFamily="2" charset="2"/>
        <a:buBlip>
          <a:blip r:embed="rId21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9144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147763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2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ffectLst/>
              </a:rPr>
              <a:t>Chapter 8: </a:t>
            </a:r>
            <a:br>
              <a:rPr lang="en-US" sz="3600" dirty="0">
                <a:effectLst/>
              </a:rPr>
            </a:br>
            <a:r>
              <a:rPr lang="en-US" sz="3600" dirty="0">
                <a:effectLst/>
              </a:rPr>
              <a:t>Regression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 Program</a:t>
            </a:r>
          </a:p>
        </p:txBody>
      </p:sp>
    </p:spTree>
    <p:extLst>
      <p:ext uri="{BB962C8B-B14F-4D97-AF65-F5344CB8AC3E}">
        <p14:creationId xmlns:p14="http://schemas.microsoft.com/office/powerpoint/2010/main" val="266222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predictions on the test set and compare them to the real values to see how well the model did at predicting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variance score, also called </a:t>
            </a:r>
            <a:br>
              <a:rPr lang="en-US" dirty="0"/>
            </a:br>
            <a:r>
              <a:rPr lang="en-US" dirty="0"/>
              <a:t>R-Squared, indicates how well in</a:t>
            </a:r>
            <a:br>
              <a:rPr lang="en-US" dirty="0"/>
            </a:br>
            <a:r>
              <a:rPr lang="en-US" dirty="0"/>
              <a:t>general the model fits</a:t>
            </a:r>
          </a:p>
          <a:p>
            <a:pPr lvl="1"/>
            <a:r>
              <a:rPr lang="en-US" dirty="0"/>
              <a:t>Ranges from 0 </a:t>
            </a:r>
            <a:r>
              <a:rPr lang="mr-IN" dirty="0"/>
              <a:t>–</a:t>
            </a:r>
            <a:r>
              <a:rPr lang="en-US" dirty="0"/>
              <a:t> 1, the closer</a:t>
            </a:r>
            <a:br>
              <a:rPr lang="en-US" dirty="0"/>
            </a:br>
            <a:r>
              <a:rPr lang="en-US" dirty="0"/>
              <a:t>to 1 the better</a:t>
            </a:r>
          </a:p>
          <a:p>
            <a:pPr lvl="1"/>
            <a:r>
              <a:rPr lang="en-US" dirty="0"/>
              <a:t>.92 means this model fit</a:t>
            </a:r>
            <a:br>
              <a:rPr lang="en-US" dirty="0"/>
            </a:br>
            <a:r>
              <a:rPr lang="en-US" dirty="0"/>
              <a:t>reasonably well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the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708265" y="1867923"/>
            <a:ext cx="7727470" cy="1323439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predictions = lm.predict(testX)</a:t>
            </a:r>
          </a:p>
          <a:p>
            <a:r>
              <a:rPr lang="en-US" sz="1600" b="1" dirty="0"/>
              <a:t>plt.scatter(testY, predictions)</a:t>
            </a:r>
          </a:p>
          <a:p>
            <a:r>
              <a:rPr lang="en-US" sz="1600" b="1" dirty="0"/>
              <a:t>print ("Mean squared error: %.2f" % mean_squared_error(testY, predictions))</a:t>
            </a:r>
          </a:p>
          <a:p>
            <a:r>
              <a:rPr lang="en-US" sz="1600" b="1" dirty="0"/>
              <a:t>print ('Variance score: %.2f' % r2_score(testY, predictions))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483" y="3474910"/>
            <a:ext cx="3944554" cy="287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383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stats library offers a different version of the algorithm</a:t>
            </a:r>
          </a:p>
          <a:p>
            <a:r>
              <a:rPr lang="en-US" dirty="0"/>
              <a:t>Provides a little more information about the accuracy of the model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Stats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2175877" y="2050441"/>
            <a:ext cx="4792246" cy="1569660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import statsmodels.api as sm</a:t>
            </a:r>
          </a:p>
          <a:p>
            <a:r>
              <a:rPr lang="en-US" sz="1600" b="1" dirty="0"/>
              <a:t>model = sm.OLS(trainY, trainX).fit()</a:t>
            </a:r>
          </a:p>
          <a:p>
            <a:r>
              <a:rPr lang="en-US" sz="1600" b="1" dirty="0"/>
              <a:t>print (model.summary())</a:t>
            </a:r>
          </a:p>
          <a:p>
            <a:r>
              <a:rPr lang="en-US" sz="1600" b="1" dirty="0"/>
              <a:t>predictions = model.predict(testX) </a:t>
            </a:r>
          </a:p>
          <a:p>
            <a:r>
              <a:rPr lang="en-US" sz="1600" b="1" dirty="0"/>
              <a:t>plt.scatter(testY, predictions)</a:t>
            </a:r>
          </a:p>
          <a:p>
            <a:r>
              <a:rPr lang="en-US" sz="1600" b="1" dirty="0"/>
              <a:t>plt.show()</a:t>
            </a:r>
          </a:p>
        </p:txBody>
      </p:sp>
    </p:spTree>
    <p:extLst>
      <p:ext uri="{BB962C8B-B14F-4D97-AF65-F5344CB8AC3E}">
        <p14:creationId xmlns:p14="http://schemas.microsoft.com/office/powerpoint/2010/main" val="2119305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4" y="1155614"/>
            <a:ext cx="8032623" cy="5072616"/>
          </a:xfrm>
        </p:spPr>
        <p:txBody>
          <a:bodyPr/>
          <a:lstStyle/>
          <a:p>
            <a:r>
              <a:rPr lang="en-US" dirty="0"/>
              <a:t>You automatically get the R-squared from the summary function </a:t>
            </a:r>
          </a:p>
          <a:p>
            <a:pPr lvl="1"/>
            <a:r>
              <a:rPr lang="en-US" dirty="0"/>
              <a:t>Additionally, the Adjusted R-squared is helpful because it helps to compare models with different numbers of predictor variable</a:t>
            </a:r>
          </a:p>
          <a:p>
            <a:r>
              <a:rPr lang="en-US" dirty="0"/>
              <a:t>The P factors also identify which features are most significant in influencing the value you are trying to predict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 the Model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382" y="2806136"/>
            <a:ext cx="4975236" cy="3520303"/>
          </a:xfrm>
          <a:prstGeom prst="rect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758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1C54D53-907B-4645-A17B-829BB0975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294197"/>
              </p:ext>
            </p:extLst>
          </p:nvPr>
        </p:nvGraphicFramePr>
        <p:xfrm>
          <a:off x="2880360" y="1447543"/>
          <a:ext cx="3383280" cy="164592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Regression Analysis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Algorithms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0865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E2B579-5CE2-45AE-9657-08F8864CA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Regression has a lot more complexity to it once you master the basics</a:t>
            </a:r>
          </a:p>
          <a:p>
            <a:r>
              <a:rPr lang="en-US" dirty="0"/>
              <a:t>Some subjects to explore in this area:</a:t>
            </a:r>
          </a:p>
          <a:p>
            <a:pPr lvl="1"/>
            <a:r>
              <a:rPr lang="en-US" dirty="0"/>
              <a:t>Under- and over-fitting a model</a:t>
            </a:r>
          </a:p>
          <a:p>
            <a:pPr lvl="1"/>
            <a:r>
              <a:rPr lang="en-US" dirty="0"/>
              <a:t>Correlation between the independent variables</a:t>
            </a:r>
          </a:p>
          <a:p>
            <a:pPr lvl="1"/>
            <a:r>
              <a:rPr lang="en-US" dirty="0"/>
              <a:t>Non-linear regression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672070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have:</a:t>
            </a:r>
          </a:p>
          <a:p>
            <a:r>
              <a:rPr lang="en-US" dirty="0"/>
              <a:t>Introduced Linear Regression</a:t>
            </a:r>
          </a:p>
          <a:p>
            <a:r>
              <a:rPr lang="en-US" dirty="0"/>
              <a:t>Compared two algorithms</a:t>
            </a:r>
          </a:p>
          <a:p>
            <a:pPr lvl="1"/>
            <a:r>
              <a:rPr lang="en-US" dirty="0"/>
              <a:t>Scikit-learn</a:t>
            </a:r>
          </a:p>
          <a:p>
            <a:pPr lvl="1"/>
            <a:r>
              <a:rPr lang="en-US" dirty="0"/>
              <a:t>Statsmodel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Summary</a:t>
            </a:r>
          </a:p>
        </p:txBody>
      </p:sp>
    </p:spTree>
    <p:extLst>
      <p:ext uri="{BB962C8B-B14F-4D97-AF65-F5344CB8AC3E}">
        <p14:creationId xmlns:p14="http://schemas.microsoft.com/office/powerpoint/2010/main" val="264703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will:</a:t>
            </a:r>
          </a:p>
          <a:p>
            <a:r>
              <a:rPr lang="en-US" dirty="0"/>
              <a:t>Introduce Linear Regression</a:t>
            </a:r>
          </a:p>
          <a:p>
            <a:r>
              <a:rPr lang="en-US" dirty="0"/>
              <a:t>Compare two algorithms</a:t>
            </a:r>
          </a:p>
          <a:p>
            <a:pPr lvl="1"/>
            <a:r>
              <a:rPr lang="en-US" dirty="0"/>
              <a:t>Scikit-learn</a:t>
            </a:r>
          </a:p>
          <a:p>
            <a:pPr lvl="1"/>
            <a:r>
              <a:rPr lang="en-US" dirty="0"/>
              <a:t>Statsmodel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</p:spTree>
    <p:extLst>
      <p:ext uri="{BB962C8B-B14F-4D97-AF65-F5344CB8AC3E}">
        <p14:creationId xmlns:p14="http://schemas.microsoft.com/office/powerpoint/2010/main" val="1685483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6EFAC43-4F5B-4E07-9D45-7CCB1713D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443471"/>
              </p:ext>
            </p:extLst>
          </p:nvPr>
        </p:nvGraphicFramePr>
        <p:xfrm>
          <a:off x="2880360" y="1447543"/>
          <a:ext cx="3383280" cy="164592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Regression Analysis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Algorithms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521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collection of X, Y points, you could easily see there is a pattern</a:t>
            </a:r>
          </a:p>
          <a:p>
            <a:r>
              <a:rPr lang="en-US" dirty="0"/>
              <a:t>If you remember enough algebra, you could describe the pattern of dots as roughly following the red line, which could be described with the formula y = 1.5x + .01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095" y="2520308"/>
            <a:ext cx="4851810" cy="370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313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idea is that the line that best describes the pattern of dots is the one that has the least distances of the dots from the line</a:t>
            </a:r>
          </a:p>
          <a:p>
            <a:r>
              <a:rPr lang="en-US" dirty="0"/>
              <a:t>The formula that describes the line could then be used to predict a value that we have not observed</a:t>
            </a:r>
          </a:p>
          <a:p>
            <a:pPr lvl="1"/>
            <a:r>
              <a:rPr lang="en-US" dirty="0"/>
              <a:t>The better the line and formula are at describing that pattern of dots, the more accurate that prediction should be</a:t>
            </a:r>
          </a:p>
          <a:p>
            <a:r>
              <a:rPr lang="en-US" dirty="0"/>
              <a:t>Extrapolate this idea onto more than just two axes and instead try to find a line that goes through many different dimensions and you have the idea of multiple linear regression</a:t>
            </a:r>
          </a:p>
          <a:p>
            <a:pPr lvl="1"/>
            <a:r>
              <a:rPr lang="mr-IN" sz="2000" i="1" dirty="0" err="1"/>
              <a:t>y</a:t>
            </a:r>
            <a:r>
              <a:rPr lang="mr-IN" sz="2000" dirty="0"/>
              <a:t>=α+β1</a:t>
            </a:r>
            <a:r>
              <a:rPr lang="mr-IN" sz="2000" i="1" dirty="0"/>
              <a:t>x</a:t>
            </a:r>
            <a:r>
              <a:rPr lang="mr-IN" sz="2000" dirty="0"/>
              <a:t>1 +β2</a:t>
            </a:r>
            <a:r>
              <a:rPr lang="mr-IN" sz="2000" i="1" dirty="0"/>
              <a:t>x</a:t>
            </a:r>
            <a:r>
              <a:rPr lang="mr-IN" sz="2000" dirty="0"/>
              <a:t>2 +...+β</a:t>
            </a:r>
            <a:r>
              <a:rPr lang="mr-IN" sz="2000" i="1" dirty="0" err="1"/>
              <a:t>ixi</a:t>
            </a:r>
            <a:r>
              <a:rPr lang="mr-IN" sz="2000" i="1" dirty="0"/>
              <a:t> </a:t>
            </a:r>
            <a:r>
              <a:rPr lang="mr-IN" sz="2000" dirty="0"/>
              <a:t>+</a:t>
            </a:r>
            <a:r>
              <a:rPr lang="mr-IN" sz="2000" dirty="0" err="1"/>
              <a:t>ε</a:t>
            </a:r>
            <a:r>
              <a:rPr lang="mr-IN" sz="2000" dirty="0"/>
              <a:t> </a:t>
            </a:r>
            <a:endParaRPr lang="en-US" sz="2000" dirty="0"/>
          </a:p>
          <a:p>
            <a:r>
              <a:rPr lang="en-US" dirty="0"/>
              <a:t>Has many use cases</a:t>
            </a:r>
          </a:p>
          <a:p>
            <a:pPr lvl="1"/>
            <a:r>
              <a:rPr lang="en-US" dirty="0"/>
              <a:t>Predicting a stock or commodity price</a:t>
            </a:r>
          </a:p>
          <a:p>
            <a:pPr lvl="1"/>
            <a:r>
              <a:rPr lang="en-US" dirty="0"/>
              <a:t>Predicting election results</a:t>
            </a:r>
          </a:p>
          <a:p>
            <a:pPr lvl="1"/>
            <a:r>
              <a:rPr lang="en-US" dirty="0"/>
              <a:t>Predicting crime rate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(continued)</a:t>
            </a:r>
          </a:p>
        </p:txBody>
      </p:sp>
    </p:spTree>
    <p:extLst>
      <p:ext uri="{BB962C8B-B14F-4D97-AF65-F5344CB8AC3E}">
        <p14:creationId xmlns:p14="http://schemas.microsoft.com/office/powerpoint/2010/main" val="494064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 supervised model that requires training from a known set of data and testing to see how good it is at predicting before using it for real predictions</a:t>
            </a:r>
          </a:p>
          <a:p>
            <a:r>
              <a:rPr lang="en-US" dirty="0"/>
              <a:t>Only works with numeric values</a:t>
            </a:r>
          </a:p>
          <a:p>
            <a:pPr lvl="1"/>
            <a:r>
              <a:rPr lang="en-US" dirty="0"/>
              <a:t>Categorical data needs to be dummy encoded</a:t>
            </a:r>
          </a:p>
          <a:p>
            <a:r>
              <a:rPr lang="en-US" dirty="0"/>
              <a:t>Does not deal well with missing data, so must be fixed by removing or replacing with central tendency</a:t>
            </a:r>
          </a:p>
          <a:p>
            <a:r>
              <a:rPr lang="en-US" dirty="0"/>
              <a:t>There are many algorithms to do this, each with its own pros and cons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(continued)</a:t>
            </a:r>
          </a:p>
        </p:txBody>
      </p:sp>
    </p:spTree>
    <p:extLst>
      <p:ext uri="{BB962C8B-B14F-4D97-AF65-F5344CB8AC3E}">
        <p14:creationId xmlns:p14="http://schemas.microsoft.com/office/powerpoint/2010/main" val="1363135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our examples, let’s use a public data set of housing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data has no categorical </a:t>
            </a:r>
            <a:br>
              <a:rPr lang="en-US" dirty="0"/>
            </a:br>
            <a:r>
              <a:rPr lang="en-US" dirty="0"/>
              <a:t>columns but does have an </a:t>
            </a:r>
            <a:br>
              <a:rPr lang="en-US" dirty="0"/>
            </a:br>
            <a:r>
              <a:rPr lang="en-US" dirty="0"/>
              <a:t>address we will ignore</a:t>
            </a:r>
          </a:p>
          <a:p>
            <a:r>
              <a:rPr lang="en-US" dirty="0"/>
              <a:t>Plotting the distribution of </a:t>
            </a:r>
            <a:br>
              <a:rPr lang="en-US" dirty="0"/>
            </a:br>
            <a:r>
              <a:rPr lang="en-US" dirty="0"/>
              <a:t>Prices shows that they are </a:t>
            </a:r>
            <a:br>
              <a:rPr lang="en-US" dirty="0"/>
            </a:br>
            <a:r>
              <a:rPr lang="en-US" dirty="0"/>
              <a:t>normally distributed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741537" y="1580326"/>
            <a:ext cx="5660926" cy="1815882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import pandas as pd</a:t>
            </a:r>
          </a:p>
          <a:p>
            <a:r>
              <a:rPr lang="en-US" sz="1600" b="1" dirty="0"/>
              <a:t>import matplotlib.pyplot as plt</a:t>
            </a:r>
          </a:p>
          <a:p>
            <a:r>
              <a:rPr lang="en-US" sz="1600" b="1" dirty="0"/>
              <a:t>import seaborn as sns</a:t>
            </a:r>
          </a:p>
          <a:p>
            <a:r>
              <a:rPr lang="en-US" sz="1600" b="1" dirty="0"/>
              <a:t>USAhousing = pd.read_csv('USA_Housing.csv')</a:t>
            </a:r>
          </a:p>
          <a:p>
            <a:r>
              <a:rPr lang="en-US" sz="1600" b="1" dirty="0"/>
              <a:t>print (USAhousing.columns)</a:t>
            </a:r>
          </a:p>
          <a:p>
            <a:r>
              <a:rPr lang="en-US" sz="1600" b="1" dirty="0"/>
              <a:t>print (USAhousing.head())</a:t>
            </a:r>
          </a:p>
          <a:p>
            <a:r>
              <a:rPr lang="en-US" sz="1600" b="1" dirty="0"/>
              <a:t>sns.distplot(USAhousing['Price'])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431" y="3461793"/>
            <a:ext cx="4352544" cy="282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783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5B6989E-669C-48E1-AAA3-A5006C5636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674323"/>
              </p:ext>
            </p:extLst>
          </p:nvPr>
        </p:nvGraphicFramePr>
        <p:xfrm>
          <a:off x="2880360" y="1447543"/>
          <a:ext cx="3383280" cy="164592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Regression Analysis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Algorithms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7819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 the data and fit the model on the training set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Scikit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587695" y="1636963"/>
            <a:ext cx="7968611" cy="3046988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from sklearn.model_selection import train_test_split</a:t>
            </a:r>
          </a:p>
          <a:p>
            <a:r>
              <a:rPr lang="en-US" sz="1600" b="1" dirty="0"/>
              <a:t>from sklearn.metrics import mean_squared_error, r2_score</a:t>
            </a:r>
          </a:p>
          <a:p>
            <a:r>
              <a:rPr lang="en-US" sz="1600" b="1" dirty="0"/>
              <a:t>x = USAhousing[['Avg. Area Income', 'Avg. Area House Age', 'Avg. Area Number of Rooms', 'Avg. Area Number of Bedrooms', 'Area Population']]</a:t>
            </a:r>
          </a:p>
          <a:p>
            <a:r>
              <a:rPr lang="en-US" sz="1600" b="1" dirty="0"/>
              <a:t>y = USAhousing['Price']</a:t>
            </a:r>
          </a:p>
          <a:p>
            <a:r>
              <a:rPr lang="en-US" sz="1600" b="1" dirty="0"/>
              <a:t>trainX, testX, trainY, testY = train_test_split(x, y, test_size = 0.4, random_state = 101)</a:t>
            </a:r>
          </a:p>
          <a:p>
            <a:endParaRPr lang="en-US" sz="1600" b="1" dirty="0"/>
          </a:p>
          <a:p>
            <a:r>
              <a:rPr lang="en-US" sz="1600" b="1" dirty="0"/>
              <a:t>from sklearn.linear_model import LinearRegression</a:t>
            </a:r>
          </a:p>
          <a:p>
            <a:r>
              <a:rPr lang="en-US" sz="1600" b="1" dirty="0"/>
              <a:t>lm = LinearRegression()</a:t>
            </a:r>
          </a:p>
          <a:p>
            <a:r>
              <a:rPr lang="en-US" sz="1600" b="1" dirty="0"/>
              <a:t>lm.fit(trainX, trainY)</a:t>
            </a:r>
          </a:p>
        </p:txBody>
      </p:sp>
    </p:spTree>
    <p:extLst>
      <p:ext uri="{BB962C8B-B14F-4D97-AF65-F5344CB8AC3E}">
        <p14:creationId xmlns:p14="http://schemas.microsoft.com/office/powerpoint/2010/main" val="1496132690"/>
      </p:ext>
    </p:extLst>
  </p:cSld>
  <p:clrMapOvr>
    <a:masterClrMapping/>
  </p:clrMapOvr>
</p:sld>
</file>

<file path=ppt/theme/theme1.xml><?xml version="1.0" encoding="utf-8"?>
<a:theme xmlns:a="http://schemas.openxmlformats.org/drawingml/2006/main" name="ROI Standard Theme">
  <a:themeElements>
    <a:clrScheme name="ROI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70C0"/>
      </a:hlink>
      <a:folHlink>
        <a:srgbClr val="C00000"/>
      </a:folHlink>
    </a:clrScheme>
    <a:fontScheme name="ROI Tahoma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9525" algn="ctr">
          <a:noFill/>
          <a:round/>
          <a:headEnd/>
          <a:tailEnd/>
        </a:ln>
        <a:effectLst/>
      </a:spPr>
      <a:bodyPr wrap="square" anchor="ctr">
        <a:spAutoFit/>
      </a:bodyPr>
      <a:lstStyle>
        <a:defPPr algn="ctr">
          <a:defRPr sz="1600" dirty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lnDef>
    <a:txDef>
      <a:spPr>
        <a:noFill/>
        <a:ln w="28575" algn="ctr">
          <a:solidFill>
            <a:schemeClr val="accent2">
              <a:lumMod val="20000"/>
              <a:lumOff val="80000"/>
            </a:schemeClr>
          </a:solidFill>
          <a:miter lim="800000"/>
          <a:headEnd/>
          <a:tailEnd/>
        </a:ln>
        <a:effectLst/>
      </a:spPr>
      <a:bodyPr wrap="square">
        <a:spAutoFit/>
      </a:bodyPr>
      <a:lstStyle>
        <a:defPPr>
          <a:defRPr dirty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I_Standard_Template_2019" id="{389074E3-CA38-4095-9CE4-E37CAAC77ED2}" vid="{84FBF689-B339-44DD-89F3-2AF727095E1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58D7A746750E48B9E257CBBD401C71" ma:contentTypeVersion="5" ma:contentTypeDescription="Create a new document." ma:contentTypeScope="" ma:versionID="9b104746e7bcdc89d5c9d8909bc79033">
  <xsd:schema xmlns:xsd="http://www.w3.org/2001/XMLSchema" xmlns:xs="http://www.w3.org/2001/XMLSchema" xmlns:p="http://schemas.microsoft.com/office/2006/metadata/properties" xmlns:ns2="3f1ded34-099e-46dd-b0de-95a90e7e1e5f" targetNamespace="http://schemas.microsoft.com/office/2006/metadata/properties" ma:root="true" ma:fieldsID="39039af933a2d9dca5a96354c4c2b0ed" ns2:_="">
    <xsd:import namespace="3f1ded34-099e-46dd-b0de-95a90e7e1e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1ded34-099e-46dd-b0de-95a90e7e1e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751EBC6-C433-43E6-8F46-C6D6D677BF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1ded34-099e-46dd-b0de-95a90e7e1e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47B9207-CE5C-49AD-B414-15CBFA246D6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DA015F3-603C-4688-A5F3-81D587DAB8C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ROI Standard Theme</Template>
  <TotalTime>5231</TotalTime>
  <Words>936</Words>
  <Application>Microsoft Office PowerPoint</Application>
  <PresentationFormat>On-screen Show (4:3)</PresentationFormat>
  <Paragraphs>119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Courier New</vt:lpstr>
      <vt:lpstr>Tahoma</vt:lpstr>
      <vt:lpstr>Wingdings</vt:lpstr>
      <vt:lpstr>ROI Standard Theme</vt:lpstr>
      <vt:lpstr>Chapter 8:  Regression Analysis</vt:lpstr>
      <vt:lpstr>Chapter Objectives</vt:lpstr>
      <vt:lpstr>Chapter Concepts</vt:lpstr>
      <vt:lpstr>Linear Regression</vt:lpstr>
      <vt:lpstr>Linear Regression (continued)</vt:lpstr>
      <vt:lpstr>Linear Regression (continued)</vt:lpstr>
      <vt:lpstr>Dataset</vt:lpstr>
      <vt:lpstr>Chapter Concepts</vt:lpstr>
      <vt:lpstr>Create a Scikit Model</vt:lpstr>
      <vt:lpstr>View the Model</vt:lpstr>
      <vt:lpstr>Create a Stats Model</vt:lpstr>
      <vt:lpstr>Interpret the Model</vt:lpstr>
      <vt:lpstr>Chapter Concepts</vt:lpstr>
      <vt:lpstr>Next Steps</vt:lpstr>
      <vt:lpstr>Chapter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#:  Name of the Chapter</dc:title>
  <dc:creator>Microsoft Office User</dc:creator>
  <cp:lastModifiedBy>Christel Silva</cp:lastModifiedBy>
  <cp:revision>126</cp:revision>
  <dcterms:created xsi:type="dcterms:W3CDTF">2019-05-09T17:36:01Z</dcterms:created>
  <dcterms:modified xsi:type="dcterms:W3CDTF">2020-03-10T22:56:17Z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0x0101004C58D7A746750E48B9E257CBBD401C71</vt:lpwstr>
  </property>
  <property fmtid="{D5CDD505-2E9C-101B-9397-08002B2CF9AE}" pid="3" name="_dlc_DocIdItemGuid">
    <vt:lpwstr>efe1617a-9da3-4619-949c-4364c39c08ba</vt:lpwstr>
  </property>
</Properties>
</file>